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xml" ContentType="application/vnd.openxmlformats-officedocument.presentationml.tags+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5" r:id="rId1"/>
  </p:sldMasterIdLst>
  <p:notesMasterIdLst>
    <p:notesMasterId r:id="rId28"/>
  </p:notesMasterIdLst>
  <p:handoutMasterIdLst>
    <p:handoutMasterId r:id="rId29"/>
  </p:handoutMasterIdLst>
  <p:sldIdLst>
    <p:sldId id="502" r:id="rId2"/>
    <p:sldId id="504" r:id="rId3"/>
    <p:sldId id="506" r:id="rId4"/>
    <p:sldId id="545" r:id="rId5"/>
    <p:sldId id="544" r:id="rId6"/>
    <p:sldId id="541" r:id="rId7"/>
    <p:sldId id="546" r:id="rId8"/>
    <p:sldId id="533" r:id="rId9"/>
    <p:sldId id="508" r:id="rId10"/>
    <p:sldId id="510" r:id="rId11"/>
    <p:sldId id="540" r:id="rId12"/>
    <p:sldId id="543" r:id="rId13"/>
    <p:sldId id="536" r:id="rId14"/>
    <p:sldId id="538" r:id="rId15"/>
    <p:sldId id="528" r:id="rId16"/>
    <p:sldId id="535" r:id="rId17"/>
    <p:sldId id="532" r:id="rId18"/>
    <p:sldId id="509" r:id="rId19"/>
    <p:sldId id="511" r:id="rId20"/>
    <p:sldId id="512" r:id="rId21"/>
    <p:sldId id="524" r:id="rId22"/>
    <p:sldId id="534" r:id="rId23"/>
    <p:sldId id="515" r:id="rId24"/>
    <p:sldId id="542" r:id="rId25"/>
    <p:sldId id="539" r:id="rId26"/>
    <p:sldId id="481" r:id="rId27"/>
  </p:sldIdLst>
  <p:sldSz cx="12192000" cy="6858000"/>
  <p:notesSz cx="7102475" cy="10234613"/>
  <p:embeddedFontLst>
    <p:embeddedFont>
      <p:font typeface="Arial Rounded MT Bold" panose="020F0704030504030204" pitchFamily="34" charset="0"/>
      <p:regular r:id="rId30"/>
    </p:embeddedFont>
    <p:embeddedFont>
      <p:font typeface="Arial Black" panose="020B0A04020102020204" pitchFamily="34" charset="0"/>
      <p:bold r:id="rId31"/>
    </p:embeddedFont>
    <p:embeddedFont>
      <p:font typeface="MS PGothic" panose="020B0600070205080204" pitchFamily="34" charset="-128"/>
      <p:regular r:id="rId32"/>
    </p:embeddedFont>
    <p:embeddedFont>
      <p:font typeface="Calibri Light" panose="020F0302020204030204" pitchFamily="34" charset="0"/>
      <p:regular r:id="rId33"/>
      <p:italic r:id="rId34"/>
    </p:embeddedFont>
    <p:embeddedFont>
      <p:font typeface="Calibri" panose="020F0502020204030204" pitchFamily="34" charset="0"/>
      <p:regular r:id="rId35"/>
      <p:bold r:id="rId36"/>
      <p:italic r:id="rId37"/>
      <p:boldItalic r:id="rId38"/>
    </p:embeddedFont>
    <p:embeddedFont>
      <p:font typeface="SimSun" panose="02010600030101010101" pitchFamily="2" charset="-122"/>
      <p:regular r:id="rId39"/>
    </p:embeddedFont>
    <p:embeddedFont>
      <p:font typeface="MS PGothic" panose="020B0600070205080204" pitchFamily="34" charset="-128"/>
      <p:regular r:id="rId32"/>
    </p:embeddedFont>
    <p:embeddedFont>
      <p:font typeface="IBM Plex Sans" panose="020B0503050000000000" pitchFamily="34" charset="0"/>
      <p:regular r:id="rId40"/>
      <p:bold r:id="rId41"/>
      <p:italic r:id="rId42"/>
      <p:boldItalic r:id="rId43"/>
    </p:embeddedFont>
  </p:embeddedFontLst>
  <p:defaultTextStyle>
    <a:defPPr>
      <a:defRPr lang="en-AU"/>
    </a:defPPr>
    <a:lvl1pPr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40000"/>
      </a:spcBef>
      <a:spcAft>
        <a:spcPct val="0"/>
      </a:spcAft>
      <a:buFont typeface="Wingdings" panose="05000000000000000000" pitchFamily="2" charset="2"/>
      <a:buChar char="§"/>
      <a:defRPr sz="1400"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sz="1400" b="1"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3">
          <p15:clr>
            <a:srgbClr val="A4A3A4"/>
          </p15:clr>
        </p15:guide>
        <p15:guide id="2" pos="2237">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a:srgbClr val="C0C0C0"/>
    <a:srgbClr val="DDDDDD"/>
    <a:srgbClr val="8CC800"/>
    <a:srgbClr val="FF0B19"/>
    <a:srgbClr val="FF0019"/>
    <a:srgbClr val="2B6185"/>
    <a:srgbClr val="A7E0FF"/>
    <a:srgbClr val="0064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487" autoAdjust="0"/>
    <p:restoredTop sz="84161" autoAdjust="0"/>
  </p:normalViewPr>
  <p:slideViewPr>
    <p:cSldViewPr snapToObjects="1">
      <p:cViewPr varScale="1">
        <p:scale>
          <a:sx n="90" d="100"/>
          <a:sy n="90" d="100"/>
        </p:scale>
        <p:origin x="408" y="90"/>
      </p:cViewPr>
      <p:guideLst>
        <p:guide orient="horz" pos="2160"/>
        <p:guide pos="3840"/>
      </p:guideLst>
    </p:cSldViewPr>
  </p:slideViewPr>
  <p:notesTextViewPr>
    <p:cViewPr>
      <p:scale>
        <a:sx n="100" d="100"/>
        <a:sy n="100" d="100"/>
      </p:scale>
      <p:origin x="0" y="0"/>
    </p:cViewPr>
  </p:notesTextViewPr>
  <p:sorterViewPr>
    <p:cViewPr>
      <p:scale>
        <a:sx n="150" d="100"/>
        <a:sy n="150" d="100"/>
      </p:scale>
      <p:origin x="0" y="-5772"/>
    </p:cViewPr>
  </p:sorterViewPr>
  <p:notesViewPr>
    <p:cSldViewPr snapToObjects="1">
      <p:cViewPr>
        <p:scale>
          <a:sx n="75" d="100"/>
          <a:sy n="75" d="100"/>
        </p:scale>
        <p:origin x="-1651" y="590"/>
      </p:cViewPr>
      <p:guideLst>
        <p:guide orient="horz" pos="3223"/>
        <p:guide pos="2237"/>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2.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30781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67" tIns="49533" rIns="99067" bIns="49533" numCol="1" anchor="t" anchorCtr="0" compatLnSpc="1">
            <a:prstTxWarp prst="textNoShape">
              <a:avLst/>
            </a:prstTxWarp>
          </a:bodyPr>
          <a:lstStyle>
            <a:lvl1pPr defTabSz="990600">
              <a:spcBef>
                <a:spcPct val="0"/>
              </a:spcBef>
              <a:buFontTx/>
              <a:buNone/>
              <a:defRPr sz="1300" b="0"/>
            </a:lvl1pPr>
          </a:lstStyle>
          <a:p>
            <a:endParaRPr lang="en-AU"/>
          </a:p>
        </p:txBody>
      </p:sp>
      <p:sp>
        <p:nvSpPr>
          <p:cNvPr id="49155" name="Rectangle 3"/>
          <p:cNvSpPr>
            <a:spLocks noGrp="1" noChangeArrowheads="1"/>
          </p:cNvSpPr>
          <p:nvPr>
            <p:ph type="dt" sz="quarter" idx="1"/>
          </p:nvPr>
        </p:nvSpPr>
        <p:spPr bwMode="auto">
          <a:xfrm>
            <a:off x="4022725" y="0"/>
            <a:ext cx="30781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67" tIns="49533" rIns="99067" bIns="49533" numCol="1" anchor="t" anchorCtr="0" compatLnSpc="1">
            <a:prstTxWarp prst="textNoShape">
              <a:avLst/>
            </a:prstTxWarp>
          </a:bodyPr>
          <a:lstStyle>
            <a:lvl1pPr algn="r" defTabSz="990600">
              <a:spcBef>
                <a:spcPct val="0"/>
              </a:spcBef>
              <a:buFontTx/>
              <a:buNone/>
              <a:defRPr sz="900" b="0"/>
            </a:lvl1pPr>
          </a:lstStyle>
          <a:p>
            <a:endParaRPr lang="en-AU"/>
          </a:p>
        </p:txBody>
      </p:sp>
      <p:sp>
        <p:nvSpPr>
          <p:cNvPr id="49156" name="Rectangle 4"/>
          <p:cNvSpPr>
            <a:spLocks noGrp="1" noChangeArrowheads="1"/>
          </p:cNvSpPr>
          <p:nvPr>
            <p:ph type="ftr" sz="quarter" idx="2"/>
          </p:nvPr>
        </p:nvSpPr>
        <p:spPr bwMode="auto">
          <a:xfrm>
            <a:off x="0" y="9721850"/>
            <a:ext cx="30781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67" tIns="49533" rIns="99067" bIns="49533" numCol="1" anchor="b" anchorCtr="0" compatLnSpc="1">
            <a:prstTxWarp prst="textNoShape">
              <a:avLst/>
            </a:prstTxWarp>
          </a:bodyPr>
          <a:lstStyle>
            <a:lvl1pPr defTabSz="990600">
              <a:spcBef>
                <a:spcPct val="0"/>
              </a:spcBef>
              <a:buFontTx/>
              <a:buNone/>
              <a:defRPr sz="900" b="0"/>
            </a:lvl1pPr>
          </a:lstStyle>
          <a:p>
            <a:r>
              <a:rPr lang="en-AU"/>
              <a:t>IBM Confidential</a:t>
            </a:r>
          </a:p>
        </p:txBody>
      </p:sp>
      <p:sp>
        <p:nvSpPr>
          <p:cNvPr id="49157" name="Rectangle 5"/>
          <p:cNvSpPr>
            <a:spLocks noGrp="1" noChangeArrowheads="1"/>
          </p:cNvSpPr>
          <p:nvPr>
            <p:ph type="sldNum" sz="quarter" idx="3"/>
          </p:nvPr>
        </p:nvSpPr>
        <p:spPr bwMode="auto">
          <a:xfrm>
            <a:off x="4022725" y="9721850"/>
            <a:ext cx="30781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67" tIns="49533" rIns="99067" bIns="49533" numCol="1" anchor="b" anchorCtr="0" compatLnSpc="1">
            <a:prstTxWarp prst="textNoShape">
              <a:avLst/>
            </a:prstTxWarp>
          </a:bodyPr>
          <a:lstStyle>
            <a:lvl1pPr algn="r" defTabSz="990600">
              <a:spcBef>
                <a:spcPct val="0"/>
              </a:spcBef>
              <a:buFontTx/>
              <a:buNone/>
              <a:defRPr sz="900" b="0"/>
            </a:lvl1pPr>
          </a:lstStyle>
          <a:p>
            <a:fld id="{F2A64887-8B29-4F1A-96A4-62DF31002CA9}" type="slidenum">
              <a:rPr lang="en-AU"/>
              <a:pPr/>
              <a:t>‹#›</a:t>
            </a:fld>
            <a:endParaRPr lang="en-AU"/>
          </a:p>
        </p:txBody>
      </p:sp>
    </p:spTree>
    <p:extLst>
      <p:ext uri="{BB962C8B-B14F-4D97-AF65-F5344CB8AC3E}">
        <p14:creationId xmlns:p14="http://schemas.microsoft.com/office/powerpoint/2010/main" val="175816304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602" name="Rectangle 2"/>
          <p:cNvSpPr>
            <a:spLocks noGrp="1" noChangeArrowheads="1"/>
          </p:cNvSpPr>
          <p:nvPr>
            <p:ph type="hdr" sz="quarter"/>
          </p:nvPr>
        </p:nvSpPr>
        <p:spPr bwMode="auto">
          <a:xfrm>
            <a:off x="0" y="0"/>
            <a:ext cx="30781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67" tIns="49533" rIns="99067" bIns="49533" numCol="1" anchor="t" anchorCtr="0" compatLnSpc="1">
            <a:prstTxWarp prst="textNoShape">
              <a:avLst/>
            </a:prstTxWarp>
          </a:bodyPr>
          <a:lstStyle>
            <a:lvl1pPr defTabSz="990600">
              <a:spcBef>
                <a:spcPct val="0"/>
              </a:spcBef>
              <a:buFontTx/>
              <a:buNone/>
              <a:defRPr sz="1000"/>
            </a:lvl1pPr>
          </a:lstStyle>
          <a:p>
            <a:endParaRPr lang="en-AU"/>
          </a:p>
        </p:txBody>
      </p:sp>
      <p:sp>
        <p:nvSpPr>
          <p:cNvPr id="25603" name="Rectangle 3"/>
          <p:cNvSpPr>
            <a:spLocks noGrp="1" noChangeArrowheads="1"/>
          </p:cNvSpPr>
          <p:nvPr>
            <p:ph type="dt" idx="1"/>
          </p:nvPr>
        </p:nvSpPr>
        <p:spPr bwMode="auto">
          <a:xfrm>
            <a:off x="4022725" y="0"/>
            <a:ext cx="30781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67" tIns="49533" rIns="99067" bIns="49533" numCol="1" anchor="t" anchorCtr="0" compatLnSpc="1">
            <a:prstTxWarp prst="textNoShape">
              <a:avLst/>
            </a:prstTxWarp>
          </a:bodyPr>
          <a:lstStyle>
            <a:lvl1pPr algn="r" defTabSz="990600">
              <a:spcBef>
                <a:spcPct val="0"/>
              </a:spcBef>
              <a:buFontTx/>
              <a:buNone/>
              <a:defRPr sz="900" b="0"/>
            </a:lvl1pPr>
          </a:lstStyle>
          <a:p>
            <a:endParaRPr lang="en-AU"/>
          </a:p>
        </p:txBody>
      </p:sp>
      <p:sp>
        <p:nvSpPr>
          <p:cNvPr id="25604" name="Rectangle 4"/>
          <p:cNvSpPr>
            <a:spLocks noGrp="1" noRot="1" noChangeAspect="1" noChangeArrowheads="1" noTextEdit="1"/>
          </p:cNvSpPr>
          <p:nvPr>
            <p:ph type="sldImg" idx="2"/>
          </p:nvPr>
        </p:nvSpPr>
        <p:spPr bwMode="auto">
          <a:xfrm>
            <a:off x="142875" y="768350"/>
            <a:ext cx="6818313" cy="3836988"/>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5605" name="Rectangle 5"/>
          <p:cNvSpPr>
            <a:spLocks noGrp="1" noChangeArrowheads="1"/>
          </p:cNvSpPr>
          <p:nvPr>
            <p:ph type="body" sz="quarter" idx="3"/>
          </p:nvPr>
        </p:nvSpPr>
        <p:spPr bwMode="auto">
          <a:xfrm>
            <a:off x="711200" y="4860925"/>
            <a:ext cx="5680075" cy="4605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67" tIns="49533" rIns="99067" bIns="49533"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5606" name="Rectangle 6"/>
          <p:cNvSpPr>
            <a:spLocks noGrp="1" noChangeArrowheads="1"/>
          </p:cNvSpPr>
          <p:nvPr>
            <p:ph type="ftr" sz="quarter" idx="4"/>
          </p:nvPr>
        </p:nvSpPr>
        <p:spPr bwMode="auto">
          <a:xfrm>
            <a:off x="0" y="9721850"/>
            <a:ext cx="30781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67" tIns="49533" rIns="99067" bIns="49533" numCol="1" anchor="b" anchorCtr="0" compatLnSpc="1">
            <a:prstTxWarp prst="textNoShape">
              <a:avLst/>
            </a:prstTxWarp>
          </a:bodyPr>
          <a:lstStyle>
            <a:lvl1pPr defTabSz="990600">
              <a:spcBef>
                <a:spcPct val="0"/>
              </a:spcBef>
              <a:buFontTx/>
              <a:buNone/>
              <a:defRPr sz="900" b="0"/>
            </a:lvl1pPr>
          </a:lstStyle>
          <a:p>
            <a:r>
              <a:rPr lang="en-AU"/>
              <a:t>IBM Confidential</a:t>
            </a:r>
          </a:p>
        </p:txBody>
      </p:sp>
      <p:sp>
        <p:nvSpPr>
          <p:cNvPr id="25607" name="Rectangle 7"/>
          <p:cNvSpPr>
            <a:spLocks noGrp="1" noChangeArrowheads="1"/>
          </p:cNvSpPr>
          <p:nvPr>
            <p:ph type="sldNum" sz="quarter" idx="5"/>
          </p:nvPr>
        </p:nvSpPr>
        <p:spPr bwMode="auto">
          <a:xfrm>
            <a:off x="4022725" y="9721850"/>
            <a:ext cx="3078163" cy="51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9067" tIns="49533" rIns="99067" bIns="49533" numCol="1" anchor="b" anchorCtr="0" compatLnSpc="1">
            <a:prstTxWarp prst="textNoShape">
              <a:avLst/>
            </a:prstTxWarp>
          </a:bodyPr>
          <a:lstStyle>
            <a:lvl1pPr algn="r" defTabSz="990600">
              <a:spcBef>
                <a:spcPct val="0"/>
              </a:spcBef>
              <a:buFontTx/>
              <a:buNone/>
              <a:defRPr sz="900" b="0"/>
            </a:lvl1pPr>
          </a:lstStyle>
          <a:p>
            <a:fld id="{6814AFF1-1F31-48CC-9BA4-727433E33616}" type="slidenum">
              <a:rPr lang="en-AU"/>
              <a:pPr/>
              <a:t>‹#›</a:t>
            </a:fld>
            <a:endParaRPr lang="en-AU"/>
          </a:p>
        </p:txBody>
      </p:sp>
    </p:spTree>
    <p:extLst>
      <p:ext uri="{BB962C8B-B14F-4D97-AF65-F5344CB8AC3E}">
        <p14:creationId xmlns:p14="http://schemas.microsoft.com/office/powerpoint/2010/main" val="2720056081"/>
      </p:ext>
    </p:extLst>
  </p:cSld>
  <p:clrMap bg1="lt1" tx1="dk1" bg2="lt2" tx2="dk2" accent1="accent1" accent2="accent2" accent3="accent3" accent4="accent4" accent5="accent5" accent6="accent6" hlink="hlink" folHlink="folHlink"/>
  <p:hf hdr="0" dt="0"/>
  <p:notesStyle>
    <a:lvl1pPr algn="l" rtl="0" fontAlgn="base">
      <a:spcBef>
        <a:spcPct val="30000"/>
      </a:spcBef>
      <a:spcAft>
        <a:spcPct val="0"/>
      </a:spcAft>
      <a:defRPr sz="1200" b="1"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30000"/>
      </a:spcBef>
      <a:spcAft>
        <a:spcPct val="0"/>
      </a:spcAft>
      <a:defRPr sz="1000"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30000"/>
      </a:spcBef>
      <a:spcAft>
        <a:spcPct val="0"/>
      </a:spcAft>
      <a:defRPr sz="900"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30000"/>
      </a:spcBef>
      <a:spcAft>
        <a:spcPct val="0"/>
      </a:spcAft>
      <a:defRPr sz="8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2875" y="768350"/>
            <a:ext cx="6818313" cy="3836988"/>
          </a:xfrm>
        </p:spPr>
      </p:sp>
      <p:sp>
        <p:nvSpPr>
          <p:cNvPr id="3" name="Notes Placeholder 2"/>
          <p:cNvSpPr>
            <a:spLocks noGrp="1"/>
          </p:cNvSpPr>
          <p:nvPr>
            <p:ph type="body" idx="1"/>
          </p:nvPr>
        </p:nvSpPr>
        <p:spPr/>
        <p:txBody>
          <a:bodyPr/>
          <a:lstStyle/>
          <a:p>
            <a:endParaRPr lang="en-AU"/>
          </a:p>
        </p:txBody>
      </p:sp>
      <p:sp>
        <p:nvSpPr>
          <p:cNvPr id="4" name="Footer Placeholder 3"/>
          <p:cNvSpPr>
            <a:spLocks noGrp="1"/>
          </p:cNvSpPr>
          <p:nvPr>
            <p:ph type="ftr" sz="quarter" idx="10"/>
          </p:nvPr>
        </p:nvSpPr>
        <p:spPr/>
        <p:txBody>
          <a:bodyPr/>
          <a:lstStyle/>
          <a:p>
            <a:r>
              <a:rPr lang="en-AU"/>
              <a:t>IBM Confidential</a:t>
            </a:r>
          </a:p>
        </p:txBody>
      </p:sp>
      <p:sp>
        <p:nvSpPr>
          <p:cNvPr id="5" name="Slide Number Placeholder 4"/>
          <p:cNvSpPr>
            <a:spLocks noGrp="1"/>
          </p:cNvSpPr>
          <p:nvPr>
            <p:ph type="sldNum" sz="quarter" idx="11"/>
          </p:nvPr>
        </p:nvSpPr>
        <p:spPr/>
        <p:txBody>
          <a:bodyPr/>
          <a:lstStyle/>
          <a:p>
            <a:fld id="{6814AFF1-1F31-48CC-9BA4-727433E33616}" type="slidenum">
              <a:rPr lang="en-AU" smtClean="0"/>
              <a:pPr/>
              <a:t>1</a:t>
            </a:fld>
            <a:endParaRPr lang="en-AU"/>
          </a:p>
        </p:txBody>
      </p:sp>
    </p:spTree>
    <p:extLst>
      <p:ext uri="{BB962C8B-B14F-4D97-AF65-F5344CB8AC3E}">
        <p14:creationId xmlns:p14="http://schemas.microsoft.com/office/powerpoint/2010/main" val="3287761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defTabSz="457200" eaLnBrk="1" fontAlgn="auto" latinLnBrk="0" hangingPunct="1">
              <a:lnSpc>
                <a:spcPct val="100000"/>
              </a:lnSpc>
              <a:spcBef>
                <a:spcPts val="0"/>
              </a:spcBef>
              <a:spcAft>
                <a:spcPts val="0"/>
              </a:spcAft>
              <a:buClrTx/>
              <a:buSzTx/>
              <a:buFontTx/>
              <a:buNone/>
              <a:tabLst/>
              <a:defRPr/>
            </a:pPr>
            <a:r>
              <a:rPr lang="en-US" sz="1200" b="1" dirty="0">
                <a:solidFill>
                  <a:prstClr val="white"/>
                </a:solidFill>
                <a:latin typeface="Arial" charset="0"/>
                <a:ea typeface="Arial" charset="0"/>
                <a:cs typeface="Arial" charset="0"/>
              </a:rPr>
              <a:t>Note, we “fixed” quote .. Frank had idea right but used wrong actual words ..</a:t>
            </a:r>
            <a:endParaRPr lang="en-US" sz="1200" dirty="0">
              <a:solidFill>
                <a:prstClr val="black"/>
              </a:solidFill>
            </a:endParaRPr>
          </a:p>
          <a:p>
            <a:endParaRPr lang="en-US" sz="1200" b="0" dirty="0">
              <a:latin typeface="+mj-lt"/>
              <a:ea typeface="+mj-ea"/>
              <a:cs typeface="+mj-cs"/>
              <a:sym typeface="Helvetica Neue"/>
            </a:endParaRPr>
          </a:p>
          <a:p>
            <a:r>
              <a:rPr lang="en-US" sz="1200" b="0" dirty="0">
                <a:latin typeface="+mj-lt"/>
                <a:ea typeface="+mj-ea"/>
                <a:cs typeface="+mj-cs"/>
                <a:sym typeface="Helvetica Neue"/>
              </a:rPr>
              <a:t>Large global food service delivery company that must perform 150,000 timely deliveries every day to deliver 1.8B cases of food annually, applied Dynamic Automation </a:t>
            </a:r>
            <a:r>
              <a:rPr lang="en-US" sz="1200" b="1" dirty="0">
                <a:latin typeface="+mj-lt"/>
                <a:ea typeface="+mj-ea"/>
                <a:cs typeface="+mj-cs"/>
                <a:sym typeface="Helvetica Neue"/>
              </a:rPr>
              <a:t>4,000 servers</a:t>
            </a:r>
            <a:r>
              <a:rPr lang="en-US" sz="1200" b="0" dirty="0">
                <a:latin typeface="+mj-lt"/>
                <a:ea typeface="+mj-ea"/>
                <a:cs typeface="+mj-cs"/>
                <a:sym typeface="Helvetica Neue"/>
              </a:rPr>
              <a:t> </a:t>
            </a:r>
          </a:p>
          <a:p>
            <a:r>
              <a:rPr lang="en-US" sz="1200" b="0" dirty="0">
                <a:latin typeface="+mj-lt"/>
                <a:ea typeface="+mj-ea"/>
                <a:cs typeface="+mj-cs"/>
                <a:sym typeface="Helvetica Neue"/>
              </a:rPr>
              <a:t>to rapidly process huge amounts of data, as well as identify and fix problems instantaneously. In doing so it has reduced critical issues by more than 89% and reduced average time to solve issues </a:t>
            </a:r>
            <a:r>
              <a:rPr lang="en-US" sz="1200" b="1" dirty="0">
                <a:latin typeface="+mj-lt"/>
                <a:ea typeface="+mj-ea"/>
                <a:cs typeface="+mj-cs"/>
                <a:sym typeface="Helvetica Neue"/>
              </a:rPr>
              <a:t>from 19 hours to 28 minutes</a:t>
            </a:r>
            <a:r>
              <a:rPr lang="en-US" sz="1200" b="0" dirty="0">
                <a:latin typeface="+mj-lt"/>
                <a:ea typeface="+mj-ea"/>
                <a:cs typeface="+mj-cs"/>
                <a:sym typeface="Helvetica Neue"/>
              </a:rPr>
              <a:t>.</a:t>
            </a:r>
          </a:p>
          <a:p>
            <a:endParaRPr lang="en-US" sz="1200" b="0" dirty="0">
              <a:latin typeface="+mj-lt"/>
              <a:ea typeface="+mj-ea"/>
              <a:cs typeface="+mj-cs"/>
              <a:sym typeface="Helvetica Neue"/>
            </a:endParaRPr>
          </a:p>
          <a:p>
            <a:r>
              <a:rPr lang="en-US" sz="1200" b="0" dirty="0">
                <a:latin typeface="+mj-lt"/>
                <a:ea typeface="+mj-ea"/>
                <a:cs typeface="+mj-cs"/>
                <a:sym typeface="Helvetica Neue"/>
              </a:rPr>
              <a:t>One of the largest global shipping companies has automated nearly 4,000 servers. This has enabled the shipping magnet to auto resolve over </a:t>
            </a:r>
            <a:r>
              <a:rPr lang="en-US" sz="1200" b="1" dirty="0">
                <a:latin typeface="+mj-lt"/>
                <a:ea typeface="+mj-ea"/>
                <a:cs typeface="+mj-cs"/>
                <a:sym typeface="Helvetica Neue"/>
              </a:rPr>
              <a:t>98K trouble tickets and almost 60K auto assisted resolution tickets</a:t>
            </a:r>
            <a:r>
              <a:rPr lang="en-US" sz="1200" b="0" dirty="0">
                <a:latin typeface="+mj-lt"/>
                <a:ea typeface="+mj-ea"/>
                <a:cs typeface="+mj-cs"/>
                <a:sym typeface="Helvetica Neue"/>
              </a:rPr>
              <a:t>. </a:t>
            </a:r>
          </a:p>
          <a:p>
            <a:endParaRPr lang="en-US" sz="1200" b="0" dirty="0">
              <a:latin typeface="+mj-lt"/>
              <a:ea typeface="+mj-ea"/>
              <a:cs typeface="+mj-cs"/>
              <a:sym typeface="Helvetica Neue"/>
            </a:endParaRPr>
          </a:p>
          <a:p>
            <a:r>
              <a:rPr lang="en-US" sz="1200" b="0" dirty="0">
                <a:latin typeface="+mj-lt"/>
                <a:ea typeface="+mj-ea"/>
                <a:cs typeface="+mj-cs"/>
                <a:sym typeface="Helvetica Neue"/>
              </a:rPr>
              <a:t>It is also has a number of new projects underway that include:</a:t>
            </a:r>
          </a:p>
          <a:p>
            <a:pPr marL="171450" indent="-171450">
              <a:buFont typeface="Arial"/>
              <a:buChar char="•"/>
            </a:pPr>
            <a:r>
              <a:rPr lang="en-US" sz="1200" b="0" dirty="0">
                <a:latin typeface="+mj-lt"/>
                <a:ea typeface="+mj-ea"/>
                <a:cs typeface="+mj-cs"/>
                <a:sym typeface="Helvetica Neue"/>
              </a:rPr>
              <a:t>Risk Based Continuous Patching and Hybrid Cloud Deployment Services</a:t>
            </a:r>
          </a:p>
          <a:p>
            <a:pPr marL="171450" indent="-171450">
              <a:buFont typeface="Arial"/>
              <a:buChar char="•"/>
            </a:pPr>
            <a:r>
              <a:rPr lang="en-US" sz="1200" b="0" dirty="0">
                <a:latin typeface="+mj-lt"/>
                <a:ea typeface="+mj-ea"/>
                <a:cs typeface="+mj-cs"/>
                <a:sym typeface="Helvetica Neue"/>
              </a:rPr>
              <a:t>Utilize Cognitive Delivery Insights to support the strategy going forward</a:t>
            </a:r>
          </a:p>
          <a:p>
            <a:pPr marL="171450" indent="-171450">
              <a:buFont typeface="Arial"/>
              <a:buChar char="•"/>
            </a:pPr>
            <a:r>
              <a:rPr lang="en-US" sz="1200" b="0" dirty="0">
                <a:latin typeface="+mj-lt"/>
                <a:ea typeface="+mj-ea"/>
                <a:cs typeface="+mj-cs"/>
                <a:sym typeface="Helvetica Neue"/>
              </a:rPr>
              <a:t>Implement Business Analytics Services to replace legacy reporting  </a:t>
            </a:r>
          </a:p>
          <a:p>
            <a:endParaRPr lang="x-none" altLang="x-none" dirty="0">
              <a:ea typeface="MS PGothic" charset="-128"/>
              <a:cs typeface="ＭＳ Ｐゴシック" charset="-128"/>
            </a:endParaRPr>
          </a:p>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C55FA712-FA98-F649-B5EC-0107280F772C}" type="slidenum">
              <a:rPr kumimoji="0" lang="en-US" sz="1800" b="0" i="0" u="none" strike="noStrike" kern="0" cap="none" spc="0" normalizeH="0" baseline="0" noProof="0" smtClean="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21</a:t>
            </a:fld>
            <a:endParaRPr kumimoji="0" lang="en-US" sz="18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35508292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Additional examples of statistics from several client deployments. </a:t>
            </a:r>
          </a:p>
        </p:txBody>
      </p:sp>
      <p:sp>
        <p:nvSpPr>
          <p:cNvPr id="3789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fld id="{4E13164F-858F-4EA7-9639-7729C65D8773}" type="slidenum">
              <a:rPr lang="en-US" altLang="en-US"/>
              <a:pPr/>
              <a:t>22</a:t>
            </a:fld>
            <a:endParaRPr lang="en-US" altLang="en-US"/>
          </a:p>
        </p:txBody>
      </p:sp>
    </p:spTree>
    <p:extLst>
      <p:ext uri="{BB962C8B-B14F-4D97-AF65-F5344CB8AC3E}">
        <p14:creationId xmlns:p14="http://schemas.microsoft.com/office/powerpoint/2010/main" val="938562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a:ln/>
        </p:spPr>
      </p:sp>
      <p:sp>
        <p:nvSpPr>
          <p:cNvPr id="10243" name="Notes Placeholder 2"/>
          <p:cNvSpPr>
            <a:spLocks noGrp="1"/>
          </p:cNvSpPr>
          <p:nvPr>
            <p:ph type="body" idx="1"/>
          </p:nvPr>
        </p:nvSpPr>
        <p:spPr>
          <a:noFill/>
          <a:ln/>
        </p:spPr>
        <p:txBody>
          <a:bodyPr/>
          <a:lstStyle/>
          <a:p>
            <a:endParaRPr lang="en-US" dirty="0"/>
          </a:p>
        </p:txBody>
      </p:sp>
      <p:sp>
        <p:nvSpPr>
          <p:cNvPr id="4" name="Slide Number Placeholder 3"/>
          <p:cNvSpPr>
            <a:spLocks noGrp="1"/>
          </p:cNvSpPr>
          <p:nvPr>
            <p:ph type="sldNum" sz="quarter" idx="5"/>
          </p:nvPr>
        </p:nvSpPr>
        <p:spPr/>
        <p:txBody>
          <a:bodyPr/>
          <a:lstStyle/>
          <a:p>
            <a:pPr>
              <a:defRPr/>
            </a:pPr>
            <a:fld id="{DCD5432A-F23D-4FAF-811A-8E864FD15837}" type="slidenum">
              <a:rPr lang="en-US" smtClean="0"/>
              <a:pPr>
                <a:defRPr/>
              </a:pPr>
              <a:t>24</a:t>
            </a:fld>
            <a:endParaRPr lang="en-US"/>
          </a:p>
        </p:txBody>
      </p:sp>
    </p:spTree>
    <p:extLst>
      <p:ext uri="{BB962C8B-B14F-4D97-AF65-F5344CB8AC3E}">
        <p14:creationId xmlns:p14="http://schemas.microsoft.com/office/powerpoint/2010/main" val="2175258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We use an analytics-driven Continual Service Improvement approach to grow the Dynamic Automation capability for our clients. We start by analyzing the client’s incidents history for pattern identification (lowest hanging fruit). From there the impact of this capability is furthered by evaluating additional: 1) Volumes: use cases and end-nodes, 2) Disciplines: functional areas above and beyond server support, and 3) Triggers: input to automation other than incident reaction.</a:t>
            </a: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fld id="{EBC99BF0-AEEB-46F1-8540-1431983725F2}" type="slidenum">
              <a:rPr lang="en-US" altLang="en-US"/>
              <a:pPr/>
              <a:t>25</a:t>
            </a:fld>
            <a:endParaRPr lang="en-US" altLang="en-US"/>
          </a:p>
        </p:txBody>
      </p:sp>
    </p:spTree>
    <p:extLst>
      <p:ext uri="{BB962C8B-B14F-4D97-AF65-F5344CB8AC3E}">
        <p14:creationId xmlns:p14="http://schemas.microsoft.com/office/powerpoint/2010/main" val="584646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6"/>
          <p:cNvSpPr>
            <a:spLocks noGrp="1" noChangeArrowheads="1"/>
          </p:cNvSpPr>
          <p:nvPr>
            <p:ph type="ftr" sz="quarter" idx="4"/>
          </p:nvPr>
        </p:nvSpPr>
        <p:spPr>
          <a:ln/>
        </p:spPr>
        <p:txBody>
          <a:bodyPr/>
          <a:lstStyle/>
          <a:p>
            <a:r>
              <a:rPr lang="en-AU"/>
              <a:t>IBM Confidential</a:t>
            </a:r>
          </a:p>
        </p:txBody>
      </p:sp>
      <p:sp>
        <p:nvSpPr>
          <p:cNvPr id="523266" name="Rectangle 2"/>
          <p:cNvSpPr>
            <a:spLocks noGrp="1" noRot="1" noChangeAspect="1" noChangeArrowheads="1" noTextEdit="1"/>
          </p:cNvSpPr>
          <p:nvPr>
            <p:ph type="sldImg"/>
          </p:nvPr>
        </p:nvSpPr>
        <p:spPr>
          <a:xfrm>
            <a:off x="144463" y="768350"/>
            <a:ext cx="6818312" cy="3836988"/>
          </a:xfrm>
          <a:ln/>
        </p:spPr>
      </p:sp>
      <p:sp>
        <p:nvSpPr>
          <p:cNvPr id="523267"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562742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The result of the Dynamic Automation deployment is the introduction of a new step in the service operations flow; namely, after deeming an event actionable but before dispatching it to humans. Humans are engaged only if automation is unable to fully remediate the situation at hand. An incident ticket is always opened in the client IPC system to capture all actions.</a:t>
            </a:r>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036D5BC3-C6B4-4A0A-823C-F23A82DD871E}"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Times New Roman" pitchFamily="18" charset="0"/>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Times New Roman" pitchFamily="18" charset="0"/>
            </a:endParaRPr>
          </a:p>
        </p:txBody>
      </p:sp>
    </p:spTree>
    <p:extLst>
      <p:ext uri="{BB962C8B-B14F-4D97-AF65-F5344CB8AC3E}">
        <p14:creationId xmlns:p14="http://schemas.microsoft.com/office/powerpoint/2010/main" val="611975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dirty="0"/>
              <a:t>Dynamic Automation is a comprehensive solution designed to leverage automation as the primary method of service delivery.  It automates tasks relative to incident response and service request fulfillment.  This framework provides IBM with the ability to extend rapid, consistent, scalable, and quality services to clients.  DA can be applied to the management of servers, storage, databases, middleware, groupware, and other business applications. Dynamic Automation’s virtual engineers interface with a client’s IT Service Management tools to automate client-specific use cases. They will not require replacing any investment a client may have made in tooling and automation, and will also not require the deployment of agents on end nodes. They will simply interface with systems remotely, simulating how technicians support these environments. Dynamic Automation includes an analytics engine to a) identify automation use cases, b) identify improvement opportunity in deployed use cases, c) identify patterns in the problems automation is responding to, and d) promote lessons learned from IBM’s global deployments to specific clients. The combination of these provides Dynamic Automation with a robust Continual Service Improvement capability.</a:t>
            </a:r>
          </a:p>
          <a:p>
            <a:pPr eaLnBrk="1" hangingPunct="1"/>
            <a:endParaRPr lang="en-US" altLang="en-US" dirty="0"/>
          </a:p>
          <a:p>
            <a:pPr eaLnBrk="1" hangingPunct="1"/>
            <a:r>
              <a:rPr lang="en-US" altLang="en-US" dirty="0"/>
              <a:t>“Activity Requests” may be Change requests, Service Requests or other requests from specific application integrations</a:t>
            </a:r>
          </a:p>
        </p:txBody>
      </p:sp>
      <p:sp>
        <p:nvSpPr>
          <p:cNvPr id="22531"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11640A0-CE0B-47B0-A4EF-DC57FE41EB14}"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Times New Roman" pitchFamily="18" charset="0"/>
              </a:rPr>
              <a:pPr marL="0" marR="0" lvl="0" indent="0" algn="r" defTabSz="914400" rtl="0" eaLnBrk="1" fontAlgn="base" latinLnBrk="0" hangingPunct="1">
                <a:lnSpc>
                  <a:spcPct val="100000"/>
                </a:lnSpc>
                <a:spcBef>
                  <a:spcPct val="0"/>
                </a:spcBef>
                <a:spcAft>
                  <a:spcPct val="0"/>
                </a:spcAft>
                <a:buClrTx/>
                <a:buSzTx/>
                <a:buFontTx/>
                <a:buNone/>
                <a:tabLst/>
                <a:defRPr/>
              </a:pPr>
              <a:t>5</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Times New Roman" pitchFamily="18" charset="0"/>
            </a:endParaRPr>
          </a:p>
        </p:txBody>
      </p:sp>
    </p:spTree>
    <p:extLst>
      <p:ext uri="{BB962C8B-B14F-4D97-AF65-F5344CB8AC3E}">
        <p14:creationId xmlns:p14="http://schemas.microsoft.com/office/powerpoint/2010/main" val="3723579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t>We started this journey with a heavy investment in Automation and boarding clients into our automation platform a year ago.  We have deployed to nearly 750 clients and over 385K servers.  We have processed over  million incidents.  Currently, in NA, where we started, we are handling 61% of the incidents as auto-resolved (remediated) and/or auto-assisted (diagnostic).  </a:t>
            </a:r>
          </a:p>
          <a:p>
            <a:endParaRPr lang="en-US" altLang="en-US" dirty="0"/>
          </a:p>
          <a:p>
            <a:r>
              <a:rPr lang="en-US" altLang="en-US" dirty="0"/>
              <a:t>Client and Server </a:t>
            </a:r>
            <a:r>
              <a:rPr lang="en-US" altLang="en-US" dirty="0" err="1"/>
              <a:t>percents</a:t>
            </a:r>
            <a:r>
              <a:rPr lang="en-US" altLang="en-US" dirty="0"/>
              <a:t> by Geography are not relative to the geography population (clients/servers); they are the </a:t>
            </a:r>
            <a:r>
              <a:rPr lang="en-US" altLang="en-US" dirty="0" err="1"/>
              <a:t>percents</a:t>
            </a:r>
            <a:r>
              <a:rPr lang="en-US" altLang="en-US" dirty="0"/>
              <a:t> of the totals at the bottom.</a:t>
            </a:r>
          </a:p>
        </p:txBody>
      </p:sp>
      <p:sp>
        <p:nvSpPr>
          <p:cNvPr id="3379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738C0ED-A79F-410E-8397-52FCB57D41BF}"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Times New Roman" pitchFamily="18" charset="0"/>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Times New Roman" pitchFamily="18" charset="0"/>
            </a:endParaRPr>
          </a:p>
        </p:txBody>
      </p:sp>
    </p:spTree>
    <p:extLst>
      <p:ext uri="{BB962C8B-B14F-4D97-AF65-F5344CB8AC3E}">
        <p14:creationId xmlns:p14="http://schemas.microsoft.com/office/powerpoint/2010/main" val="17514429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dirty="0"/>
              <a:t>We are seeing an average of 14% productivity and expect it to grow as we get to 100% server penetration, and grow remediation and diagnostic data in the incident space and expand to change management, service requests and scheduled automations.  Client benefits are seen with improved quality of service and in this example, a few short months post deployment, Priority 3 tickets for the client decreased 29% and Priority 4 saw a 9% decrease.  This should improve as more virtual engineers are deployed in the coming months.   Another benefit is dramatic improvement in MMTRs.  Mean Time to Respond improves since one does not have to wait on an System Administrator to be assigned and react.  On a specific account, it used to take &gt;110 minutes to address a “file system full” and now it takes less than 10 minutes.</a:t>
            </a:r>
          </a:p>
        </p:txBody>
      </p:sp>
      <p:sp>
        <p:nvSpPr>
          <p:cNvPr id="358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fld id="{9F3EEF5E-6EDF-4631-AD62-FB7755F4A5CB}" type="slidenum">
              <a:rPr lang="en-US" altLang="en-US"/>
              <a:pPr/>
              <a:t>7</a:t>
            </a:fld>
            <a:endParaRPr lang="en-US" altLang="en-US"/>
          </a:p>
        </p:txBody>
      </p:sp>
    </p:spTree>
    <p:extLst>
      <p:ext uri="{BB962C8B-B14F-4D97-AF65-F5344CB8AC3E}">
        <p14:creationId xmlns:p14="http://schemas.microsoft.com/office/powerpoint/2010/main" val="17041144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tLang="en-US"/>
              <a:t>Dynamic Automation slots seamlessly into existing delivery models and provides consistent, rapid, and predictable response. Even when humans are required to engage, automation can facilitate and enrich their response. In all cases, leading to improved service quality.</a:t>
            </a:r>
          </a:p>
        </p:txBody>
      </p:sp>
      <p:sp>
        <p:nvSpPr>
          <p:cNvPr id="3072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fld id="{0608B7A6-0019-4CA5-A049-82A9FC46EDA4}" type="slidenum">
              <a:rPr lang="en-US" altLang="en-US"/>
              <a:pPr/>
              <a:t>8</a:t>
            </a:fld>
            <a:endParaRPr lang="en-US" altLang="en-US"/>
          </a:p>
        </p:txBody>
      </p:sp>
    </p:spTree>
    <p:extLst>
      <p:ext uri="{BB962C8B-B14F-4D97-AF65-F5344CB8AC3E}">
        <p14:creationId xmlns:p14="http://schemas.microsoft.com/office/powerpoint/2010/main" val="5863671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n-US"/>
              <a:t>The deployment of Dynamic Automation entails integrating its automation repository with the client’s event management and IPC systems through an IBM capability called Integration Services (a systems message broker). These systems can be on the IBM or client networks. A pair of jump host, or network proxy, appliances will be built on the client network to serve as the the virtual engineers’ landing spot. From there, virtual engineers will login to every end node that is in scope over a secure connection.</a:t>
            </a:r>
          </a:p>
        </p:txBody>
      </p:sp>
      <p:sp>
        <p:nvSpPr>
          <p:cNvPr id="266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118E8D5-CAC9-48EF-9790-90F188C94BBF}"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Times New Roman" pitchFamily="18" charset="0"/>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MS PGothic" panose="020B0600070205080204" pitchFamily="34" charset="-128"/>
              <a:cs typeface="Times New Roman" pitchFamily="18" charset="0"/>
            </a:endParaRPr>
          </a:p>
        </p:txBody>
      </p:sp>
    </p:spTree>
    <p:extLst>
      <p:ext uri="{BB962C8B-B14F-4D97-AF65-F5344CB8AC3E}">
        <p14:creationId xmlns:p14="http://schemas.microsoft.com/office/powerpoint/2010/main" val="845921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a:ln/>
        </p:spPr>
      </p:sp>
      <p:sp>
        <p:nvSpPr>
          <p:cNvPr id="10243" name="Notes Placeholder 2"/>
          <p:cNvSpPr>
            <a:spLocks noGrp="1"/>
          </p:cNvSpPr>
          <p:nvPr>
            <p:ph type="body" idx="1"/>
          </p:nvPr>
        </p:nvSpPr>
        <p:spPr>
          <a:noFill/>
          <a:ln/>
        </p:spPr>
        <p:txBody>
          <a:bodyPr/>
          <a:lstStyle/>
          <a:p>
            <a:endParaRPr lang="en-US" dirty="0"/>
          </a:p>
        </p:txBody>
      </p:sp>
      <p:sp>
        <p:nvSpPr>
          <p:cNvPr id="4" name="Slide Number Placeholder 3"/>
          <p:cNvSpPr>
            <a:spLocks noGrp="1"/>
          </p:cNvSpPr>
          <p:nvPr>
            <p:ph type="sldNum" sz="quarter" idx="5"/>
          </p:nvPr>
        </p:nvSpPr>
        <p:spPr/>
        <p:txBody>
          <a:bodyPr/>
          <a:lstStyle/>
          <a:p>
            <a:pPr>
              <a:defRPr/>
            </a:pPr>
            <a:fld id="{DCD5432A-F23D-4FAF-811A-8E864FD15837}" type="slidenum">
              <a:rPr lang="en-US" smtClean="0"/>
              <a:pPr>
                <a:defRPr/>
              </a:pPr>
              <a:t>13</a:t>
            </a:fld>
            <a:endParaRPr lang="en-US"/>
          </a:p>
        </p:txBody>
      </p:sp>
    </p:spTree>
    <p:extLst>
      <p:ext uri="{BB962C8B-B14F-4D97-AF65-F5344CB8AC3E}">
        <p14:creationId xmlns:p14="http://schemas.microsoft.com/office/powerpoint/2010/main" val="1113607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5698AE4-D501-458A-9CC6-67CA4420FEB7}" type="slidenum">
              <a:rPr lang="en-US" altLang="en-US" smtClean="0"/>
              <a:pPr>
                <a:defRPr/>
              </a:pPr>
              <a:t>17</a:t>
            </a:fld>
            <a:endParaRPr lang="en-US" altLang="en-US" dirty="0"/>
          </a:p>
        </p:txBody>
      </p:sp>
    </p:spTree>
    <p:extLst>
      <p:ext uri="{BB962C8B-B14F-4D97-AF65-F5344CB8AC3E}">
        <p14:creationId xmlns:p14="http://schemas.microsoft.com/office/powerpoint/2010/main" val="15154182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cstate="print">
            <a:extLst>
              <a:ext uri="{28A0092B-C50C-407E-A947-70E740481C1C}">
                <a14:useLocalDpi xmlns:a14="http://schemas.microsoft.com/office/drawing/2010/main" val="0"/>
              </a:ext>
            </a:extLst>
          </a:blip>
          <a:srcRect b="43637"/>
          <a:stretch/>
        </p:blipFill>
        <p:spPr>
          <a:xfrm>
            <a:off x="0" y="0"/>
            <a:ext cx="12192000" cy="4581128"/>
          </a:xfrm>
          <a:prstGeom prst="rect">
            <a:avLst/>
          </a:prstGeom>
        </p:spPr>
      </p:pic>
      <p:sp>
        <p:nvSpPr>
          <p:cNvPr id="207901" name="Rectangle 29"/>
          <p:cNvSpPr>
            <a:spLocks noGrp="1" noChangeArrowheads="1"/>
          </p:cNvSpPr>
          <p:nvPr>
            <p:ph type="ctrTitle"/>
          </p:nvPr>
        </p:nvSpPr>
        <p:spPr>
          <a:xfrm>
            <a:off x="335361" y="3089636"/>
            <a:ext cx="11589940" cy="699404"/>
          </a:xfrm>
          <a:solidFill>
            <a:srgbClr val="00B0F0">
              <a:alpha val="30000"/>
            </a:srgbClr>
          </a:solidFill>
          <a:extLst/>
        </p:spPr>
        <p:txBody>
          <a:bodyPr lIns="91440" tIns="72000" rIns="91440" bIns="72000" anchor="b">
            <a:spAutoFit/>
          </a:bodyPr>
          <a:lstStyle>
            <a:lvl1pPr>
              <a:spcBef>
                <a:spcPct val="20000"/>
              </a:spcBef>
              <a:defRPr sz="3600">
                <a:solidFill>
                  <a:schemeClr val="bg1"/>
                </a:solidFill>
                <a:latin typeface="+mj-lt"/>
              </a:defRPr>
            </a:lvl1pPr>
          </a:lstStyle>
          <a:p>
            <a:pPr lvl="0"/>
            <a:r>
              <a:rPr lang="en-US" noProof="0"/>
              <a:t>Click to edit Master title style</a:t>
            </a:r>
            <a:endParaRPr lang="en-AU" noProof="0" dirty="0"/>
          </a:p>
        </p:txBody>
      </p:sp>
      <p:sp>
        <p:nvSpPr>
          <p:cNvPr id="207902" name="Rectangle 30"/>
          <p:cNvSpPr>
            <a:spLocks noGrp="1" noChangeArrowheads="1"/>
          </p:cNvSpPr>
          <p:nvPr>
            <p:ph type="subTitle" idx="1"/>
          </p:nvPr>
        </p:nvSpPr>
        <p:spPr>
          <a:xfrm>
            <a:off x="435504" y="4797152"/>
            <a:ext cx="7196667" cy="749300"/>
          </a:xfrm>
        </p:spPr>
        <p:txBody>
          <a:bodyPr lIns="91440" rIns="91440"/>
          <a:lstStyle>
            <a:lvl1pPr marL="0" indent="0">
              <a:spcBef>
                <a:spcPct val="20000"/>
              </a:spcBef>
              <a:buFont typeface="Wingdings" panose="05000000000000000000" pitchFamily="2" charset="2"/>
              <a:buNone/>
              <a:defRPr sz="1200">
                <a:solidFill>
                  <a:schemeClr val="bg2"/>
                </a:solidFill>
              </a:defRPr>
            </a:lvl1pPr>
          </a:lstStyle>
          <a:p>
            <a:pPr lvl="0"/>
            <a:r>
              <a:rPr lang="en-US" noProof="0"/>
              <a:t>Click to edit Master subtitle style</a:t>
            </a:r>
            <a:endParaRPr lang="en-AU" noProof="0"/>
          </a:p>
        </p:txBody>
      </p:sp>
      <p:sp>
        <p:nvSpPr>
          <p:cNvPr id="2" name="Date Placeholder 1"/>
          <p:cNvSpPr>
            <a:spLocks noGrp="1"/>
          </p:cNvSpPr>
          <p:nvPr>
            <p:ph type="dt" sz="half" idx="10"/>
          </p:nvPr>
        </p:nvSpPr>
        <p:spPr/>
        <p:txBody>
          <a:bodyPr/>
          <a:lstStyle/>
          <a:p>
            <a:pPr>
              <a:spcBef>
                <a:spcPct val="0"/>
              </a:spcBef>
              <a:buFontTx/>
              <a:buNone/>
            </a:pPr>
            <a:fld id="{B7D5AE64-0671-40BF-9574-A54822E24C3B}" type="datetime4">
              <a:rPr lang="en-AU" smtClean="0"/>
              <a:t>26 January 2018</a:t>
            </a:fld>
            <a:endParaRPr lang="en-AU"/>
          </a:p>
        </p:txBody>
      </p:sp>
      <p:sp>
        <p:nvSpPr>
          <p:cNvPr id="3" name="Footer Placeholder 2"/>
          <p:cNvSpPr>
            <a:spLocks noGrp="1"/>
          </p:cNvSpPr>
          <p:nvPr>
            <p:ph type="ftr" sz="quarter" idx="11"/>
          </p:nvPr>
        </p:nvSpPr>
        <p:spPr/>
        <p:txBody>
          <a:bodyPr/>
          <a:lstStyle/>
          <a:p>
            <a:r>
              <a:rPr lang="en-US"/>
              <a:t>IBM Services Platform with Watson   |   IBM Confidential </a:t>
            </a:r>
            <a:endParaRPr lang="en-AU" dirty="0"/>
          </a:p>
        </p:txBody>
      </p:sp>
      <p:pic>
        <p:nvPicPr>
          <p:cNvPr id="9" name="Picture 46" descr="blue-tri-color-logo"/>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1370418" y="6413773"/>
            <a:ext cx="630238" cy="255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12311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b" anchorCtr="0" compatLnSpc="1">
            <a:prstTxWarp prst="textNoShape">
              <a:avLst/>
            </a:prstTxWarp>
          </a:bodyPr>
          <a:lstStyle>
            <a:lvl1pPr>
              <a:defRPr lang="en-AU"/>
            </a:lvl1pPr>
          </a:lstStyle>
          <a:p>
            <a:pPr lvl="0"/>
            <a:r>
              <a:rPr lang="en-US"/>
              <a:t>Click to edit Master title style</a:t>
            </a:r>
            <a:endParaRPr lang="en-AU"/>
          </a:p>
        </p:txBody>
      </p:sp>
      <p:sp>
        <p:nvSpPr>
          <p:cNvPr id="3" name="Picture Placeholder 2"/>
          <p:cNvSpPr>
            <a:spLocks noGrp="1"/>
          </p:cNvSpPr>
          <p:nvPr>
            <p:ph type="pic" idx="1"/>
          </p:nvPr>
        </p:nvSpPr>
        <p:spPr>
          <a:xfrm>
            <a:off x="5183717" y="987426"/>
            <a:ext cx="6172200" cy="4873625"/>
          </a:xfrm>
        </p:spPr>
        <p:txBody>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AU"/>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Footer Placeholder 4"/>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6" name="Slide Number Placeholder 5"/>
          <p:cNvSpPr>
            <a:spLocks noGrp="1"/>
          </p:cNvSpPr>
          <p:nvPr>
            <p:ph type="sldNum" sz="quarter" idx="11"/>
          </p:nvPr>
        </p:nvSpPr>
        <p:spPr/>
        <p:txBody>
          <a:bodyPr/>
          <a:lstStyle>
            <a:lvl1pPr>
              <a:defRPr/>
            </a:lvl1pPr>
          </a:lstStyle>
          <a:p>
            <a:fld id="{D0AE44B3-4F8A-4E9B-A58D-371D3A0B9991}" type="slidenum">
              <a:rPr lang="en-AU" smtClean="0"/>
              <a:pPr/>
              <a:t>‹#›</a:t>
            </a:fld>
            <a:endParaRPr lang="en-AU"/>
          </a:p>
        </p:txBody>
      </p:sp>
      <p:sp>
        <p:nvSpPr>
          <p:cNvPr id="7" name="Date Placeholder 6"/>
          <p:cNvSpPr>
            <a:spLocks noGrp="1"/>
          </p:cNvSpPr>
          <p:nvPr>
            <p:ph type="dt" sz="half" idx="12"/>
          </p:nvPr>
        </p:nvSpPr>
        <p:spPr/>
        <p:txBody>
          <a:bodyPr/>
          <a:lstStyle/>
          <a:p>
            <a:pPr>
              <a:spcBef>
                <a:spcPct val="0"/>
              </a:spcBef>
              <a:buFontTx/>
              <a:buNone/>
            </a:pPr>
            <a:fld id="{AD6EA857-5E64-4AB1-B58A-009CDF62E388}" type="datetime4">
              <a:rPr lang="en-AU" smtClean="0"/>
              <a:t>26 January 2018</a:t>
            </a:fld>
            <a:endParaRPr lang="en-AU"/>
          </a:p>
        </p:txBody>
      </p:sp>
    </p:spTree>
    <p:extLst>
      <p:ext uri="{BB962C8B-B14F-4D97-AF65-F5344CB8AC3E}">
        <p14:creationId xmlns:p14="http://schemas.microsoft.com/office/powerpoint/2010/main" val="3786222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Footer Placeholder 3"/>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5" name="Slide Number Placeholder 4"/>
          <p:cNvSpPr>
            <a:spLocks noGrp="1"/>
          </p:cNvSpPr>
          <p:nvPr>
            <p:ph type="sldNum" sz="quarter" idx="11"/>
          </p:nvPr>
        </p:nvSpPr>
        <p:spPr/>
        <p:txBody>
          <a:bodyPr/>
          <a:lstStyle>
            <a:lvl1pPr>
              <a:defRPr/>
            </a:lvl1pPr>
          </a:lstStyle>
          <a:p>
            <a:fld id="{55DCD78A-1104-4E7D-9103-562335778055}" type="slidenum">
              <a:rPr lang="en-AU" smtClean="0"/>
              <a:pPr/>
              <a:t>‹#›</a:t>
            </a:fld>
            <a:endParaRPr lang="en-AU"/>
          </a:p>
        </p:txBody>
      </p:sp>
      <p:sp>
        <p:nvSpPr>
          <p:cNvPr id="6" name="Date Placeholder 5"/>
          <p:cNvSpPr>
            <a:spLocks noGrp="1"/>
          </p:cNvSpPr>
          <p:nvPr>
            <p:ph type="dt" sz="half" idx="12"/>
          </p:nvPr>
        </p:nvSpPr>
        <p:spPr/>
        <p:txBody>
          <a:bodyPr/>
          <a:lstStyle/>
          <a:p>
            <a:pPr>
              <a:spcBef>
                <a:spcPct val="0"/>
              </a:spcBef>
              <a:buFontTx/>
              <a:buNone/>
            </a:pPr>
            <a:fld id="{A8FB4868-ACE0-410C-A46E-057B3F968F2A}" type="datetime4">
              <a:rPr lang="en-AU" smtClean="0"/>
              <a:t>26 January 2018</a:t>
            </a:fld>
            <a:endParaRPr lang="en-AU"/>
          </a:p>
        </p:txBody>
      </p:sp>
    </p:spTree>
    <p:extLst>
      <p:ext uri="{BB962C8B-B14F-4D97-AF65-F5344CB8AC3E}">
        <p14:creationId xmlns:p14="http://schemas.microsoft.com/office/powerpoint/2010/main" val="23152161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61967" y="457200"/>
            <a:ext cx="2863851" cy="5943600"/>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366185" y="457200"/>
            <a:ext cx="8392583" cy="59436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Footer Placeholder 3"/>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5" name="Slide Number Placeholder 4"/>
          <p:cNvSpPr>
            <a:spLocks noGrp="1"/>
          </p:cNvSpPr>
          <p:nvPr>
            <p:ph type="sldNum" sz="quarter" idx="11"/>
          </p:nvPr>
        </p:nvSpPr>
        <p:spPr/>
        <p:txBody>
          <a:bodyPr/>
          <a:lstStyle>
            <a:lvl1pPr>
              <a:defRPr/>
            </a:lvl1pPr>
          </a:lstStyle>
          <a:p>
            <a:fld id="{87DEDA7A-7A7A-4A79-981B-7ABF84C67D91}" type="slidenum">
              <a:rPr lang="en-AU" smtClean="0"/>
              <a:pPr/>
              <a:t>‹#›</a:t>
            </a:fld>
            <a:endParaRPr lang="en-AU"/>
          </a:p>
        </p:txBody>
      </p:sp>
      <p:sp>
        <p:nvSpPr>
          <p:cNvPr id="6" name="Date Placeholder 5"/>
          <p:cNvSpPr>
            <a:spLocks noGrp="1"/>
          </p:cNvSpPr>
          <p:nvPr>
            <p:ph type="dt" sz="half" idx="12"/>
          </p:nvPr>
        </p:nvSpPr>
        <p:spPr/>
        <p:txBody>
          <a:bodyPr/>
          <a:lstStyle/>
          <a:p>
            <a:pPr>
              <a:spcBef>
                <a:spcPct val="0"/>
              </a:spcBef>
              <a:buFontTx/>
              <a:buNone/>
            </a:pPr>
            <a:fld id="{16F4E780-2312-46D6-989F-17A7B651DE47}" type="datetime4">
              <a:rPr lang="en-AU" smtClean="0"/>
              <a:t>26 January 2018</a:t>
            </a:fld>
            <a:endParaRPr lang="en-AU"/>
          </a:p>
        </p:txBody>
      </p:sp>
    </p:spTree>
    <p:extLst>
      <p:ext uri="{BB962C8B-B14F-4D97-AF65-F5344CB8AC3E}">
        <p14:creationId xmlns:p14="http://schemas.microsoft.com/office/powerpoint/2010/main" val="8140219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7" name="TextBox 6"/>
          <p:cNvSpPr txBox="1"/>
          <p:nvPr userDrawn="1"/>
        </p:nvSpPr>
        <p:spPr>
          <a:xfrm>
            <a:off x="11528631" y="6376234"/>
            <a:ext cx="544303" cy="307775"/>
          </a:xfrm>
          <a:prstGeom prst="rect">
            <a:avLst/>
          </a:prstGeom>
          <a:noFill/>
        </p:spPr>
        <p:txBody>
          <a:bodyPr wrap="square" lIns="121917" tIns="60959" rIns="121917" bIns="60959" rtlCol="0">
            <a:spAutoFit/>
          </a:bodyPr>
          <a:lstStyle/>
          <a:p>
            <a:pPr algn="r"/>
            <a:fld id="{F08EC0A0-71B2-6E47-A796-6FC1280533D1}" type="slidenum">
              <a:rPr lang="en-US" sz="1200" smtClean="0">
                <a:solidFill>
                  <a:srgbClr val="485460"/>
                </a:solidFill>
                <a:latin typeface="Arial" charset="0"/>
                <a:ea typeface="Arial" charset="0"/>
                <a:cs typeface="Arial" charset="0"/>
              </a:rPr>
              <a:pPr algn="r"/>
              <a:t>‹#›</a:t>
            </a:fld>
            <a:endParaRPr lang="en-US" sz="1200" dirty="0">
              <a:solidFill>
                <a:srgbClr val="485460"/>
              </a:solidFill>
              <a:latin typeface="Arial" charset="0"/>
              <a:ea typeface="Arial" charset="0"/>
              <a:cs typeface="Arial" charset="0"/>
            </a:endParaRPr>
          </a:p>
        </p:txBody>
      </p:sp>
    </p:spTree>
    <p:extLst>
      <p:ext uri="{BB962C8B-B14F-4D97-AF65-F5344CB8AC3E}">
        <p14:creationId xmlns:p14="http://schemas.microsoft.com/office/powerpoint/2010/main" val="731849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Blank P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2CBD5-00FC-47B8-81E1-5CA1604B09B2}"/>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C63268F9-52BA-4721-8B25-9E7862AFF62B}"/>
              </a:ext>
            </a:extLst>
          </p:cNvPr>
          <p:cNvSpPr>
            <a:spLocks noGrp="1"/>
          </p:cNvSpPr>
          <p:nvPr>
            <p:ph type="sldNum" sz="quarter" idx="10"/>
          </p:nvPr>
        </p:nvSpPr>
        <p:spPr/>
        <p:txBody>
          <a:bodyPr/>
          <a:lstStyle/>
          <a:p>
            <a:fld id="{6F76F2A4-9652-4595-8564-8DE0536FCB50}" type="slidenum">
              <a:rPr lang="en-US" altLang="en-US" smtClean="0"/>
              <a:pPr/>
              <a:t>‹#›</a:t>
            </a:fld>
            <a:endParaRPr lang="en-US" altLang="en-US"/>
          </a:p>
        </p:txBody>
      </p:sp>
      <p:sp>
        <p:nvSpPr>
          <p:cNvPr id="4" name="Footer Placeholder 3">
            <a:extLst>
              <a:ext uri="{FF2B5EF4-FFF2-40B4-BE49-F238E27FC236}">
                <a16:creationId xmlns:a16="http://schemas.microsoft.com/office/drawing/2014/main" id="{C3742FE5-DD9C-41E6-A657-455B28C59A65}"/>
              </a:ext>
            </a:extLst>
          </p:cNvPr>
          <p:cNvSpPr>
            <a:spLocks noGrp="1"/>
          </p:cNvSpPr>
          <p:nvPr>
            <p:ph type="ftr" sz="quarter" idx="11"/>
          </p:nvPr>
        </p:nvSpPr>
        <p:spPr/>
        <p:txBody>
          <a:bodyPr/>
          <a:lstStyle/>
          <a:p>
            <a:r>
              <a:rPr lang="en-US"/>
              <a:t>IBM Services Platform with Watson   |   IBM Confidential </a:t>
            </a:r>
            <a:endParaRPr lang="en-US" dirty="0"/>
          </a:p>
        </p:txBody>
      </p:sp>
    </p:spTree>
    <p:extLst>
      <p:ext uri="{BB962C8B-B14F-4D97-AF65-F5344CB8AC3E}">
        <p14:creationId xmlns:p14="http://schemas.microsoft.com/office/powerpoint/2010/main" val="1318690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Footer Placeholder 3"/>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5" name="Slide Number Placeholder 4"/>
          <p:cNvSpPr>
            <a:spLocks noGrp="1"/>
          </p:cNvSpPr>
          <p:nvPr>
            <p:ph type="sldNum" sz="quarter" idx="11"/>
          </p:nvPr>
        </p:nvSpPr>
        <p:spPr/>
        <p:txBody>
          <a:bodyPr/>
          <a:lstStyle>
            <a:lvl1pPr>
              <a:defRPr/>
            </a:lvl1pPr>
          </a:lstStyle>
          <a:p>
            <a:fld id="{0C426F34-4EC7-4C3E-BCC5-CCD747DD43EB}" type="slidenum">
              <a:rPr lang="en-AU" smtClean="0"/>
              <a:pPr/>
              <a:t>‹#›</a:t>
            </a:fld>
            <a:endParaRPr lang="en-AU"/>
          </a:p>
        </p:txBody>
      </p:sp>
      <p:sp>
        <p:nvSpPr>
          <p:cNvPr id="6" name="Date Placeholder 5"/>
          <p:cNvSpPr>
            <a:spLocks noGrp="1"/>
          </p:cNvSpPr>
          <p:nvPr>
            <p:ph type="dt" sz="half" idx="12"/>
          </p:nvPr>
        </p:nvSpPr>
        <p:spPr/>
        <p:txBody>
          <a:bodyPr/>
          <a:lstStyle/>
          <a:p>
            <a:pPr>
              <a:spcBef>
                <a:spcPct val="0"/>
              </a:spcBef>
              <a:buFontTx/>
              <a:buNone/>
            </a:pPr>
            <a:fld id="{CF7A9047-AFB1-49A7-94B1-3F372CEAE952}" type="datetime4">
              <a:rPr lang="en-AU" smtClean="0"/>
              <a:t>26 January 2018</a:t>
            </a:fld>
            <a:endParaRPr lang="en-AU"/>
          </a:p>
        </p:txBody>
      </p:sp>
    </p:spTree>
    <p:extLst>
      <p:ext uri="{BB962C8B-B14F-4D97-AF65-F5344CB8AC3E}">
        <p14:creationId xmlns:p14="http://schemas.microsoft.com/office/powerpoint/2010/main" val="1766274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366184" y="1371600"/>
            <a:ext cx="5628216" cy="5029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197601" y="1371600"/>
            <a:ext cx="5628217" cy="5029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Footer Placeholder 4"/>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6" name="Slide Number Placeholder 5"/>
          <p:cNvSpPr>
            <a:spLocks noGrp="1"/>
          </p:cNvSpPr>
          <p:nvPr>
            <p:ph type="sldNum" sz="quarter" idx="11"/>
          </p:nvPr>
        </p:nvSpPr>
        <p:spPr/>
        <p:txBody>
          <a:bodyPr/>
          <a:lstStyle>
            <a:lvl1pPr>
              <a:defRPr/>
            </a:lvl1pPr>
          </a:lstStyle>
          <a:p>
            <a:fld id="{53BF36C5-3F2D-4140-BCC5-6F781703DFDF}" type="slidenum">
              <a:rPr lang="en-AU" smtClean="0"/>
              <a:pPr/>
              <a:t>‹#›</a:t>
            </a:fld>
            <a:endParaRPr lang="en-AU"/>
          </a:p>
        </p:txBody>
      </p:sp>
      <p:sp>
        <p:nvSpPr>
          <p:cNvPr id="7" name="Date Placeholder 6"/>
          <p:cNvSpPr>
            <a:spLocks noGrp="1"/>
          </p:cNvSpPr>
          <p:nvPr>
            <p:ph type="dt" sz="half" idx="12"/>
          </p:nvPr>
        </p:nvSpPr>
        <p:spPr/>
        <p:txBody>
          <a:bodyPr/>
          <a:lstStyle/>
          <a:p>
            <a:pPr>
              <a:spcBef>
                <a:spcPct val="0"/>
              </a:spcBef>
              <a:buFontTx/>
              <a:buNone/>
            </a:pPr>
            <a:fld id="{5F41409C-4B37-474C-B649-FD5FAF036516}" type="datetime4">
              <a:rPr lang="en-AU" smtClean="0"/>
              <a:t>26 January 2018</a:t>
            </a:fld>
            <a:endParaRPr lang="en-AU"/>
          </a:p>
        </p:txBody>
      </p:sp>
    </p:spTree>
    <p:extLst>
      <p:ext uri="{BB962C8B-B14F-4D97-AF65-F5344CB8AC3E}">
        <p14:creationId xmlns:p14="http://schemas.microsoft.com/office/powerpoint/2010/main" val="1635431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ub-Header with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US"/>
              <a:t>IBM Services Platform with Watson   |   IBM Confidential </a:t>
            </a:r>
            <a:endParaRPr lang="en-AU" dirty="0"/>
          </a:p>
        </p:txBody>
      </p:sp>
      <p:sp>
        <p:nvSpPr>
          <p:cNvPr id="4" name="Slide Number Placeholder 3"/>
          <p:cNvSpPr>
            <a:spLocks noGrp="1"/>
          </p:cNvSpPr>
          <p:nvPr>
            <p:ph type="sldNum" sz="quarter" idx="11"/>
          </p:nvPr>
        </p:nvSpPr>
        <p:spPr/>
        <p:txBody>
          <a:bodyPr/>
          <a:lstStyle/>
          <a:p>
            <a:fld id="{4EA52503-4869-4E94-93FA-405D01696FD2}" type="slidenum">
              <a:rPr lang="en-AU" smtClean="0"/>
              <a:pPr/>
              <a:t>‹#›</a:t>
            </a:fld>
            <a:endParaRPr lang="en-AU"/>
          </a:p>
        </p:txBody>
      </p:sp>
      <p:sp>
        <p:nvSpPr>
          <p:cNvPr id="5" name="Content Placeholder 2"/>
          <p:cNvSpPr>
            <a:spLocks noGrp="1"/>
          </p:cNvSpPr>
          <p:nvPr>
            <p:ph idx="1"/>
          </p:nvPr>
        </p:nvSpPr>
        <p:spPr>
          <a:xfrm>
            <a:off x="366185" y="2002384"/>
            <a:ext cx="11459633" cy="43984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Text Placeholder 2"/>
          <p:cNvSpPr>
            <a:spLocks noGrp="1"/>
          </p:cNvSpPr>
          <p:nvPr>
            <p:ph type="body" idx="12"/>
          </p:nvPr>
        </p:nvSpPr>
        <p:spPr>
          <a:xfrm>
            <a:off x="366185" y="1380952"/>
            <a:ext cx="11459633" cy="535880"/>
          </a:xfrm>
        </p:spPr>
        <p:txBody>
          <a:bodyPr anchor="ctr"/>
          <a:lstStyle>
            <a:lvl1pPr marL="0" indent="0" algn="ctr">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3"/>
          </p:nvPr>
        </p:nvSpPr>
        <p:spPr/>
        <p:txBody>
          <a:bodyPr/>
          <a:lstStyle/>
          <a:p>
            <a:pPr>
              <a:spcBef>
                <a:spcPct val="0"/>
              </a:spcBef>
              <a:buFontTx/>
              <a:buNone/>
            </a:pPr>
            <a:fld id="{4CD7D858-FA9F-416D-A78F-070A005238E6}" type="datetime4">
              <a:rPr lang="en-AU" smtClean="0"/>
              <a:t>26 January 2018</a:t>
            </a:fld>
            <a:endParaRPr lang="en-AU"/>
          </a:p>
        </p:txBody>
      </p:sp>
    </p:spTree>
    <p:extLst>
      <p:ext uri="{BB962C8B-B14F-4D97-AF65-F5344CB8AC3E}">
        <p14:creationId xmlns:p14="http://schemas.microsoft.com/office/powerpoint/2010/main" val="3297836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66185" y="1380952"/>
            <a:ext cx="5632449" cy="535880"/>
          </a:xfrm>
        </p:spPr>
        <p:txBody>
          <a:bodyPr anchor="ct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66185" y="2002384"/>
            <a:ext cx="5632449" cy="43789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6172200" y="1380952"/>
            <a:ext cx="5653617" cy="535880"/>
          </a:xfrm>
        </p:spPr>
        <p:txBody>
          <a:bodyPr anchor="ctr"/>
          <a:lstStyle>
            <a:lvl1pPr marL="0" indent="0">
              <a:buNone/>
              <a:defRPr sz="18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002384"/>
            <a:ext cx="5653616" cy="43789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Footer Placeholder 6"/>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8" name="Slide Number Placeholder 7"/>
          <p:cNvSpPr>
            <a:spLocks noGrp="1"/>
          </p:cNvSpPr>
          <p:nvPr>
            <p:ph type="sldNum" sz="quarter" idx="11"/>
          </p:nvPr>
        </p:nvSpPr>
        <p:spPr/>
        <p:txBody>
          <a:bodyPr/>
          <a:lstStyle>
            <a:lvl1pPr>
              <a:defRPr/>
            </a:lvl1pPr>
          </a:lstStyle>
          <a:p>
            <a:fld id="{B812F632-BE5C-472F-9383-FF7B0E3F484F}" type="slidenum">
              <a:rPr lang="en-AU" smtClean="0"/>
              <a:pPr/>
              <a:t>‹#›</a:t>
            </a:fld>
            <a:endParaRPr lang="en-AU"/>
          </a:p>
        </p:txBody>
      </p:sp>
      <p:sp>
        <p:nvSpPr>
          <p:cNvPr id="10" name="Title 1"/>
          <p:cNvSpPr>
            <a:spLocks noGrp="1"/>
          </p:cNvSpPr>
          <p:nvPr>
            <p:ph type="title"/>
          </p:nvPr>
        </p:nvSpPr>
        <p:spPr>
          <a:xfrm>
            <a:off x="366185" y="457200"/>
            <a:ext cx="11459633" cy="838200"/>
          </a:xfrm>
        </p:spPr>
        <p:txBody>
          <a:bodyPr/>
          <a:lstStyle/>
          <a:p>
            <a:r>
              <a:rPr lang="en-US"/>
              <a:t>Click to edit Master title style</a:t>
            </a:r>
            <a:endParaRPr lang="en-AU"/>
          </a:p>
        </p:txBody>
      </p:sp>
      <p:sp>
        <p:nvSpPr>
          <p:cNvPr id="2" name="Date Placeholder 1"/>
          <p:cNvSpPr>
            <a:spLocks noGrp="1"/>
          </p:cNvSpPr>
          <p:nvPr>
            <p:ph type="dt" sz="half" idx="12"/>
          </p:nvPr>
        </p:nvSpPr>
        <p:spPr/>
        <p:txBody>
          <a:bodyPr/>
          <a:lstStyle/>
          <a:p>
            <a:pPr>
              <a:spcBef>
                <a:spcPct val="0"/>
              </a:spcBef>
              <a:buFontTx/>
              <a:buNone/>
            </a:pPr>
            <a:fld id="{2C5EE965-B389-4A2C-AD53-DDA9E244A8A9}" type="datetime4">
              <a:rPr lang="en-AU" smtClean="0"/>
              <a:t>26 January 2018</a:t>
            </a:fld>
            <a:endParaRPr lang="en-AU"/>
          </a:p>
        </p:txBody>
      </p:sp>
    </p:spTree>
    <p:extLst>
      <p:ext uri="{BB962C8B-B14F-4D97-AF65-F5344CB8AC3E}">
        <p14:creationId xmlns:p14="http://schemas.microsoft.com/office/powerpoint/2010/main" val="1984248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dirty="0"/>
          </a:p>
        </p:txBody>
      </p:sp>
      <p:sp>
        <p:nvSpPr>
          <p:cNvPr id="3" name="Footer Placeholder 2"/>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4" name="Slide Number Placeholder 3"/>
          <p:cNvSpPr>
            <a:spLocks noGrp="1"/>
          </p:cNvSpPr>
          <p:nvPr>
            <p:ph type="sldNum" sz="quarter" idx="11"/>
          </p:nvPr>
        </p:nvSpPr>
        <p:spPr/>
        <p:txBody>
          <a:bodyPr/>
          <a:lstStyle>
            <a:lvl1pPr>
              <a:defRPr/>
            </a:lvl1pPr>
          </a:lstStyle>
          <a:p>
            <a:fld id="{F0FFBA74-A297-476A-9576-5FA25982D35F}" type="slidenum">
              <a:rPr lang="en-AU" smtClean="0"/>
              <a:pPr/>
              <a:t>‹#›</a:t>
            </a:fld>
            <a:endParaRPr lang="en-AU"/>
          </a:p>
        </p:txBody>
      </p:sp>
      <p:sp>
        <p:nvSpPr>
          <p:cNvPr id="5" name="Date Placeholder 4"/>
          <p:cNvSpPr>
            <a:spLocks noGrp="1"/>
          </p:cNvSpPr>
          <p:nvPr>
            <p:ph type="dt" sz="half" idx="12"/>
          </p:nvPr>
        </p:nvSpPr>
        <p:spPr/>
        <p:txBody>
          <a:bodyPr/>
          <a:lstStyle/>
          <a:p>
            <a:pPr>
              <a:spcBef>
                <a:spcPct val="0"/>
              </a:spcBef>
              <a:buFontTx/>
              <a:buNone/>
            </a:pPr>
            <a:fld id="{35DE5F7F-F83C-48E2-A27A-04F66D467EF3}" type="datetime4">
              <a:rPr lang="en-AU" smtClean="0"/>
              <a:t>26 January 2018</a:t>
            </a:fld>
            <a:endParaRPr lang="en-AU"/>
          </a:p>
        </p:txBody>
      </p:sp>
    </p:spTree>
    <p:extLst>
      <p:ext uri="{BB962C8B-B14F-4D97-AF65-F5344CB8AC3E}">
        <p14:creationId xmlns:p14="http://schemas.microsoft.com/office/powerpoint/2010/main" val="2413162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3" name="Slide Number Placeholder 2"/>
          <p:cNvSpPr>
            <a:spLocks noGrp="1"/>
          </p:cNvSpPr>
          <p:nvPr>
            <p:ph type="sldNum" sz="quarter" idx="11"/>
          </p:nvPr>
        </p:nvSpPr>
        <p:spPr/>
        <p:txBody>
          <a:bodyPr/>
          <a:lstStyle>
            <a:lvl1pPr>
              <a:defRPr/>
            </a:lvl1pPr>
          </a:lstStyle>
          <a:p>
            <a:fld id="{4C4A9466-A77D-41D3-AAA1-27D358BB5A9E}" type="slidenum">
              <a:rPr lang="en-AU" smtClean="0"/>
              <a:pPr/>
              <a:t>‹#›</a:t>
            </a:fld>
            <a:endParaRPr lang="en-AU"/>
          </a:p>
        </p:txBody>
      </p:sp>
      <p:sp>
        <p:nvSpPr>
          <p:cNvPr id="4" name="Date Placeholder 3"/>
          <p:cNvSpPr>
            <a:spLocks noGrp="1"/>
          </p:cNvSpPr>
          <p:nvPr>
            <p:ph type="dt" sz="half" idx="12"/>
          </p:nvPr>
        </p:nvSpPr>
        <p:spPr/>
        <p:txBody>
          <a:bodyPr/>
          <a:lstStyle/>
          <a:p>
            <a:pPr>
              <a:spcBef>
                <a:spcPct val="0"/>
              </a:spcBef>
              <a:buFontTx/>
              <a:buNone/>
            </a:pPr>
            <a:fld id="{33F21E91-D625-4783-A78E-48B4D3F15C80}" type="datetime4">
              <a:rPr lang="en-AU" smtClean="0"/>
              <a:t>26 January 2018</a:t>
            </a:fld>
            <a:endParaRPr lang="en-AU"/>
          </a:p>
        </p:txBody>
      </p:sp>
    </p:spTree>
    <p:extLst>
      <p:ext uri="{BB962C8B-B14F-4D97-AF65-F5344CB8AC3E}">
        <p14:creationId xmlns:p14="http://schemas.microsoft.com/office/powerpoint/2010/main" val="1335848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3200"/>
            </a:lvl1pPr>
          </a:lstStyle>
          <a:p>
            <a:r>
              <a:rPr lang="en-US"/>
              <a:t>Click to edit Master title style</a:t>
            </a:r>
            <a:endParaRPr lang="en-AU"/>
          </a:p>
        </p:txBody>
      </p:sp>
      <p:sp>
        <p:nvSpPr>
          <p:cNvPr id="3" name="Text Placeholder 2"/>
          <p:cNvSpPr>
            <a:spLocks noGrp="1"/>
          </p:cNvSpPr>
          <p:nvPr>
            <p:ph type="body" idx="1"/>
          </p:nvPr>
        </p:nvSpPr>
        <p:spPr>
          <a:xfrm>
            <a:off x="831851" y="4589464"/>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
        <p:nvSpPr>
          <p:cNvPr id="4" name="Footer Placeholder 3"/>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5" name="Slide Number Placeholder 4"/>
          <p:cNvSpPr>
            <a:spLocks noGrp="1"/>
          </p:cNvSpPr>
          <p:nvPr>
            <p:ph type="sldNum" sz="quarter" idx="11"/>
          </p:nvPr>
        </p:nvSpPr>
        <p:spPr/>
        <p:txBody>
          <a:bodyPr/>
          <a:lstStyle>
            <a:lvl1pPr>
              <a:defRPr/>
            </a:lvl1pPr>
          </a:lstStyle>
          <a:p>
            <a:fld id="{FF6A1A84-C813-4E02-A296-3069673C8F78}" type="slidenum">
              <a:rPr lang="en-AU" smtClean="0"/>
              <a:pPr/>
              <a:t>‹#›</a:t>
            </a:fld>
            <a:endParaRPr lang="en-AU"/>
          </a:p>
        </p:txBody>
      </p:sp>
      <p:sp>
        <p:nvSpPr>
          <p:cNvPr id="6" name="Date Placeholder 5"/>
          <p:cNvSpPr>
            <a:spLocks noGrp="1"/>
          </p:cNvSpPr>
          <p:nvPr>
            <p:ph type="dt" sz="half" idx="12"/>
          </p:nvPr>
        </p:nvSpPr>
        <p:spPr/>
        <p:txBody>
          <a:bodyPr/>
          <a:lstStyle/>
          <a:p>
            <a:pPr>
              <a:spcBef>
                <a:spcPct val="0"/>
              </a:spcBef>
              <a:buFontTx/>
              <a:buNone/>
            </a:pPr>
            <a:fld id="{187163B3-BE3E-496F-A3BC-D6BF58934860}" type="datetime4">
              <a:rPr lang="en-AU" smtClean="0"/>
              <a:t>26 January 2018</a:t>
            </a:fld>
            <a:endParaRPr lang="en-AU"/>
          </a:p>
        </p:txBody>
      </p:sp>
    </p:spTree>
    <p:extLst>
      <p:ext uri="{BB962C8B-B14F-4D97-AF65-F5344CB8AC3E}">
        <p14:creationId xmlns:p14="http://schemas.microsoft.com/office/powerpoint/2010/main" val="3655434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2200"/>
            </a:lvl1pPr>
          </a:lstStyle>
          <a:p>
            <a:r>
              <a:rPr lang="en-US"/>
              <a:t>Click to edit Master title style</a:t>
            </a:r>
            <a:endParaRPr lang="en-AU" dirty="0"/>
          </a:p>
        </p:txBody>
      </p:sp>
      <p:sp>
        <p:nvSpPr>
          <p:cNvPr id="3" name="Content Placeholder 2"/>
          <p:cNvSpPr>
            <a:spLocks noGrp="1"/>
          </p:cNvSpPr>
          <p:nvPr>
            <p:ph idx="1"/>
          </p:nvPr>
        </p:nvSpPr>
        <p:spPr>
          <a:xfrm>
            <a:off x="5183717" y="987426"/>
            <a:ext cx="6172200" cy="4873625"/>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t" anchorCtr="0" compatLnSpc="1">
            <a:prstTxWarp prst="textNoShape">
              <a:avLst/>
            </a:prstTxWarp>
          </a:bodyPr>
          <a:lstStyle>
            <a:lvl1pPr>
              <a:defRPr lang="en-US" smtClean="0"/>
            </a:lvl1pPr>
            <a:lvl2pPr>
              <a:defRPr lang="en-US" smtClean="0"/>
            </a:lvl2pPr>
            <a:lvl3pPr>
              <a:defRPr lang="en-US" smtClean="0"/>
            </a:lvl3pPr>
            <a:lvl4pPr>
              <a:defRPr lang="en-US" smtClean="0"/>
            </a:lvl4pPr>
            <a:lvl5pPr>
              <a:defRPr lang="en-AU"/>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Footer Placeholder 4"/>
          <p:cNvSpPr>
            <a:spLocks noGrp="1"/>
          </p:cNvSpPr>
          <p:nvPr>
            <p:ph type="ftr" sz="quarter" idx="10"/>
          </p:nvPr>
        </p:nvSpPr>
        <p:spPr/>
        <p:txBody>
          <a:bodyPr/>
          <a:lstStyle>
            <a:lvl1pPr>
              <a:defRPr/>
            </a:lvl1pPr>
          </a:lstStyle>
          <a:p>
            <a:r>
              <a:rPr lang="en-US"/>
              <a:t>IBM Services Platform with Watson   |   IBM Confidential </a:t>
            </a:r>
            <a:endParaRPr lang="en-AU"/>
          </a:p>
        </p:txBody>
      </p:sp>
      <p:sp>
        <p:nvSpPr>
          <p:cNvPr id="6" name="Slide Number Placeholder 5"/>
          <p:cNvSpPr>
            <a:spLocks noGrp="1"/>
          </p:cNvSpPr>
          <p:nvPr>
            <p:ph type="sldNum" sz="quarter" idx="11"/>
          </p:nvPr>
        </p:nvSpPr>
        <p:spPr/>
        <p:txBody>
          <a:bodyPr/>
          <a:lstStyle>
            <a:lvl1pPr>
              <a:defRPr/>
            </a:lvl1pPr>
          </a:lstStyle>
          <a:p>
            <a:fld id="{54C7A479-0848-4D66-A745-C35EDD708EC1}" type="slidenum">
              <a:rPr lang="en-AU" smtClean="0"/>
              <a:pPr/>
              <a:t>‹#›</a:t>
            </a:fld>
            <a:endParaRPr lang="en-AU"/>
          </a:p>
        </p:txBody>
      </p:sp>
      <p:sp>
        <p:nvSpPr>
          <p:cNvPr id="7" name="Date Placeholder 6"/>
          <p:cNvSpPr>
            <a:spLocks noGrp="1"/>
          </p:cNvSpPr>
          <p:nvPr>
            <p:ph type="dt" sz="half" idx="12"/>
          </p:nvPr>
        </p:nvSpPr>
        <p:spPr/>
        <p:txBody>
          <a:bodyPr/>
          <a:lstStyle/>
          <a:p>
            <a:pPr>
              <a:spcBef>
                <a:spcPct val="0"/>
              </a:spcBef>
              <a:buFontTx/>
              <a:buNone/>
            </a:pPr>
            <a:fld id="{AB6F8E18-A343-43E6-9BD2-D43A3942BFC6}" type="datetime4">
              <a:rPr lang="en-AU" smtClean="0"/>
              <a:t>26 January 2018</a:t>
            </a:fld>
            <a:endParaRPr lang="en-AU"/>
          </a:p>
        </p:txBody>
      </p:sp>
    </p:spTree>
    <p:extLst>
      <p:ext uri="{BB962C8B-B14F-4D97-AF65-F5344CB8AC3E}">
        <p14:creationId xmlns:p14="http://schemas.microsoft.com/office/powerpoint/2010/main" val="1577994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6852" name="Rectangle 4"/>
          <p:cNvSpPr>
            <a:spLocks noGrp="1" noChangeArrowheads="1"/>
          </p:cNvSpPr>
          <p:nvPr>
            <p:ph type="title"/>
          </p:nvPr>
        </p:nvSpPr>
        <p:spPr bwMode="auto">
          <a:xfrm>
            <a:off x="366185" y="457200"/>
            <a:ext cx="11459633"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t" anchorCtr="0" compatLnSpc="1">
            <a:prstTxWarp prst="textNoShape">
              <a:avLst/>
            </a:prstTxWarp>
          </a:bodyPr>
          <a:lstStyle/>
          <a:p>
            <a:pPr lvl="0"/>
            <a:r>
              <a:rPr lang="en-AU" dirty="0"/>
              <a:t>Main Slide Title</a:t>
            </a:r>
          </a:p>
        </p:txBody>
      </p:sp>
      <p:sp>
        <p:nvSpPr>
          <p:cNvPr id="206853" name="Rectangle 5"/>
          <p:cNvSpPr>
            <a:spLocks noGrp="1" noChangeArrowheads="1"/>
          </p:cNvSpPr>
          <p:nvPr>
            <p:ph type="body" idx="1"/>
          </p:nvPr>
        </p:nvSpPr>
        <p:spPr bwMode="auto">
          <a:xfrm>
            <a:off x="366185" y="1371600"/>
            <a:ext cx="11459633"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5720" rIns="0" bIns="45720" numCol="1" anchor="t" anchorCtr="0" compatLnSpc="1">
            <a:prstTxWarp prst="textNoShape">
              <a:avLst/>
            </a:prstTxWarp>
          </a:bodyPr>
          <a:lstStyle/>
          <a:p>
            <a:pPr lvl="0"/>
            <a:r>
              <a:rPr lang="en-AU" dirty="0"/>
              <a:t>Level One</a:t>
            </a:r>
          </a:p>
          <a:p>
            <a:pPr lvl="1"/>
            <a:r>
              <a:rPr lang="en-AU" dirty="0"/>
              <a:t>Level Two</a:t>
            </a:r>
          </a:p>
          <a:p>
            <a:pPr lvl="2"/>
            <a:r>
              <a:rPr lang="en-AU" dirty="0"/>
              <a:t>Level Three</a:t>
            </a:r>
          </a:p>
          <a:p>
            <a:pPr lvl="3"/>
            <a:r>
              <a:rPr lang="en-AU" dirty="0"/>
              <a:t>Level Four</a:t>
            </a:r>
          </a:p>
          <a:p>
            <a:pPr lvl="4"/>
            <a:r>
              <a:rPr lang="en-AU" dirty="0"/>
              <a:t>Level Five</a:t>
            </a:r>
          </a:p>
        </p:txBody>
      </p:sp>
      <p:sp>
        <p:nvSpPr>
          <p:cNvPr id="206854" name="Rectangle 6"/>
          <p:cNvSpPr>
            <a:spLocks noGrp="1" noChangeArrowheads="1"/>
          </p:cNvSpPr>
          <p:nvPr>
            <p:ph type="ftr" sz="quarter" idx="3"/>
          </p:nvPr>
        </p:nvSpPr>
        <p:spPr bwMode="auto">
          <a:xfrm>
            <a:off x="911424" y="6534150"/>
            <a:ext cx="6238709"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68400" rIns="91440" bIns="45720" numCol="1" anchor="t" anchorCtr="0" compatLnSpc="1">
            <a:prstTxWarp prst="textNoShape">
              <a:avLst/>
            </a:prstTxWarp>
          </a:bodyPr>
          <a:lstStyle>
            <a:lvl1pPr>
              <a:spcBef>
                <a:spcPct val="0"/>
              </a:spcBef>
              <a:buFontTx/>
              <a:buNone/>
              <a:defRPr sz="800" b="0">
                <a:latin typeface="+mn-lt"/>
              </a:defRPr>
            </a:lvl1pPr>
          </a:lstStyle>
          <a:p>
            <a:r>
              <a:rPr lang="en-US"/>
              <a:t>IBM Services Platform with Watson   |   IBM Confidential </a:t>
            </a:r>
            <a:endParaRPr lang="en-AU" dirty="0"/>
          </a:p>
        </p:txBody>
      </p:sp>
      <p:sp>
        <p:nvSpPr>
          <p:cNvPr id="206855" name="Rectangle 7"/>
          <p:cNvSpPr>
            <a:spLocks noGrp="1" noChangeArrowheads="1"/>
          </p:cNvSpPr>
          <p:nvPr>
            <p:ph type="sldNum" sz="quarter" idx="4"/>
          </p:nvPr>
        </p:nvSpPr>
        <p:spPr bwMode="auto">
          <a:xfrm>
            <a:off x="46567" y="6534150"/>
            <a:ext cx="768847"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44000" tIns="68400" rIns="91440" bIns="45720" numCol="1" anchor="t" anchorCtr="0" compatLnSpc="1">
            <a:prstTxWarp prst="textNoShape">
              <a:avLst/>
            </a:prstTxWarp>
          </a:bodyPr>
          <a:lstStyle>
            <a:lvl1pPr>
              <a:spcBef>
                <a:spcPct val="0"/>
              </a:spcBef>
              <a:buFontTx/>
              <a:buNone/>
              <a:defRPr sz="800" b="0">
                <a:latin typeface="+mn-lt"/>
              </a:defRPr>
            </a:lvl1pPr>
          </a:lstStyle>
          <a:p>
            <a:fld id="{4EA52503-4869-4E94-93FA-405D01696FD2}" type="slidenum">
              <a:rPr lang="en-AU" smtClean="0"/>
              <a:pPr/>
              <a:t>‹#›</a:t>
            </a:fld>
            <a:endParaRPr lang="en-AU"/>
          </a:p>
        </p:txBody>
      </p:sp>
      <p:sp>
        <p:nvSpPr>
          <p:cNvPr id="206858" name="Text Box 10"/>
          <p:cNvSpPr txBox="1">
            <a:spLocks noChangeArrowheads="1"/>
          </p:cNvSpPr>
          <p:nvPr/>
        </p:nvSpPr>
        <p:spPr bwMode="auto">
          <a:xfrm>
            <a:off x="9550401" y="6553201"/>
            <a:ext cx="2374900" cy="214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0"/>
              </a:spcBef>
              <a:buFontTx/>
              <a:buNone/>
            </a:pPr>
            <a:r>
              <a:rPr lang="en-AU" sz="800" b="0" dirty="0">
                <a:latin typeface="+mn-lt"/>
              </a:rPr>
              <a:t>© Copyright IBM Corporation 2017</a:t>
            </a:r>
          </a:p>
        </p:txBody>
      </p:sp>
      <p:sp>
        <p:nvSpPr>
          <p:cNvPr id="206871" name="Line 23"/>
          <p:cNvSpPr>
            <a:spLocks noChangeShapeType="1"/>
          </p:cNvSpPr>
          <p:nvPr/>
        </p:nvSpPr>
        <p:spPr bwMode="auto">
          <a:xfrm flipV="1">
            <a:off x="366185" y="404813"/>
            <a:ext cx="11459633"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AU" sz="1400"/>
          </a:p>
        </p:txBody>
      </p:sp>
      <p:sp>
        <p:nvSpPr>
          <p:cNvPr id="10" name="Date Placeholder 3"/>
          <p:cNvSpPr>
            <a:spLocks noGrp="1"/>
          </p:cNvSpPr>
          <p:nvPr>
            <p:ph type="dt" sz="half" idx="2"/>
          </p:nvPr>
        </p:nvSpPr>
        <p:spPr>
          <a:xfrm>
            <a:off x="7177485" y="6534150"/>
            <a:ext cx="237490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44000" tIns="68400" rIns="91440" bIns="45720" numCol="1" anchor="t" anchorCtr="0" compatLnSpc="1">
            <a:prstTxWarp prst="textNoShape">
              <a:avLst/>
            </a:prstTxWarp>
          </a:bodyPr>
          <a:lstStyle>
            <a:lvl1pPr>
              <a:defRPr lang="en-AU" sz="800" b="0" smtClean="0">
                <a:latin typeface="+mn-lt"/>
              </a:defRPr>
            </a:lvl1pPr>
          </a:lstStyle>
          <a:p>
            <a:pPr>
              <a:spcBef>
                <a:spcPct val="0"/>
              </a:spcBef>
              <a:buFontTx/>
              <a:buNone/>
            </a:pPr>
            <a:fld id="{FB9E043C-D726-4E76-9004-54D2EF1DF8A2}" type="datetime4">
              <a:rPr lang="en-AU" smtClean="0"/>
              <a:t>26 January 2018</a:t>
            </a:fld>
            <a:endParaRPr lang="en-AU"/>
          </a:p>
        </p:txBody>
      </p:sp>
      <p:sp>
        <p:nvSpPr>
          <p:cNvPr id="12" name="TextBox 11"/>
          <p:cNvSpPr txBox="1"/>
          <p:nvPr userDrawn="1"/>
        </p:nvSpPr>
        <p:spPr>
          <a:xfrm>
            <a:off x="407368" y="116890"/>
            <a:ext cx="2759858" cy="215444"/>
          </a:xfrm>
          <a:prstGeom prst="rect">
            <a:avLst/>
          </a:prstGeom>
          <a:noFill/>
        </p:spPr>
        <p:txBody>
          <a:bodyPr wrap="none" lIns="0" tIns="0" rIns="0" bIns="0" rtlCol="0" anchor="ctr" anchorCtr="0">
            <a:spAutoFit/>
          </a:bodyPr>
          <a:lstStyle/>
          <a:p>
            <a:pPr>
              <a:buNone/>
            </a:pPr>
            <a:r>
              <a:rPr lang="en-US" b="0" dirty="0">
                <a:latin typeface="+mn-lt"/>
              </a:rPr>
              <a:t>IBM</a:t>
            </a:r>
            <a:r>
              <a:rPr lang="en-US" baseline="0" dirty="0">
                <a:latin typeface="+mn-lt"/>
              </a:rPr>
              <a:t> Global Technology Services</a:t>
            </a:r>
            <a:endParaRPr lang="en-AU" dirty="0">
              <a:latin typeface="+mn-lt"/>
            </a:endParaRPr>
          </a:p>
        </p:txBody>
      </p:sp>
      <p:pic>
        <p:nvPicPr>
          <p:cNvPr id="14" name="Picture 46" descr="blue-tri-color-logo"/>
          <p:cNvPicPr>
            <a:picLocks noChangeAspect="1" noChangeArrowheads="1"/>
          </p:cNvPicPr>
          <p:nvPr userDrawn="1"/>
        </p:nvPicPr>
        <p:blipFill>
          <a:blip r:embed="rId16" cstate="print">
            <a:extLst>
              <a:ext uri="{28A0092B-C50C-407E-A947-70E740481C1C}">
                <a14:useLocalDpi xmlns:a14="http://schemas.microsoft.com/office/drawing/2010/main" val="0"/>
              </a:ext>
            </a:extLst>
          </a:blip>
          <a:srcRect/>
          <a:stretch>
            <a:fillRect/>
          </a:stretch>
        </p:blipFill>
        <p:spPr bwMode="auto">
          <a:xfrm>
            <a:off x="11154394" y="77069"/>
            <a:ext cx="630238" cy="255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4163246"/>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9" r:id="rId3"/>
    <p:sldLayoutId id="2147483677" r:id="rId4"/>
    <p:sldLayoutId id="2147483670" r:id="rId5"/>
    <p:sldLayoutId id="2147483671" r:id="rId6"/>
    <p:sldLayoutId id="2147483672" r:id="rId7"/>
    <p:sldLayoutId id="2147483668" r:id="rId8"/>
    <p:sldLayoutId id="2147483673" r:id="rId9"/>
    <p:sldLayoutId id="2147483674" r:id="rId10"/>
    <p:sldLayoutId id="2147483675" r:id="rId11"/>
    <p:sldLayoutId id="2147483676" r:id="rId12"/>
    <p:sldLayoutId id="2147483678" r:id="rId13"/>
    <p:sldLayoutId id="2147483680" r:id="rId14"/>
  </p:sldLayoutIdLst>
  <p:hf hdr="0"/>
  <p:txStyles>
    <p:titleStyle>
      <a:lvl1pPr algn="l" rtl="0" eaLnBrk="1" fontAlgn="base" hangingPunct="1">
        <a:spcBef>
          <a:spcPct val="0"/>
        </a:spcBef>
        <a:spcAft>
          <a:spcPct val="0"/>
        </a:spcAft>
        <a:defRPr sz="2200" kern="1200">
          <a:solidFill>
            <a:schemeClr val="tx1"/>
          </a:solidFill>
          <a:latin typeface="+mj-lt"/>
          <a:ea typeface="+mj-ea"/>
          <a:cs typeface="+mj-cs"/>
        </a:defRPr>
      </a:lvl1pPr>
      <a:lvl2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2pPr>
      <a:lvl3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3pPr>
      <a:lvl4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4pPr>
      <a:lvl5pPr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5pPr>
      <a:lvl6pPr marL="4572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6pPr>
      <a:lvl7pPr marL="9144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7pPr>
      <a:lvl8pPr marL="13716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8pPr>
      <a:lvl9pPr marL="1828800" algn="l" rtl="0" eaLnBrk="1" fontAlgn="base" hangingPunct="1">
        <a:spcBef>
          <a:spcPct val="0"/>
        </a:spcBef>
        <a:spcAft>
          <a:spcPct val="0"/>
        </a:spcAft>
        <a:defRPr sz="2200">
          <a:solidFill>
            <a:schemeClr val="accent1"/>
          </a:solidFill>
          <a:latin typeface="Arial" panose="020B0604020202020204" pitchFamily="34" charset="0"/>
          <a:cs typeface="Arial" panose="020B0604020202020204" pitchFamily="34" charset="0"/>
        </a:defRPr>
      </a:lvl9pPr>
    </p:titleStyle>
    <p:bodyStyle>
      <a:lvl1pPr marL="179388" indent="-179388" algn="l" rtl="0" eaLnBrk="1" fontAlgn="base" hangingPunct="1">
        <a:spcBef>
          <a:spcPct val="40000"/>
        </a:spcBef>
        <a:spcAft>
          <a:spcPct val="0"/>
        </a:spcAft>
        <a:buClr>
          <a:schemeClr val="accent1"/>
        </a:buClr>
        <a:buFont typeface="Wingdings" panose="05000000000000000000" pitchFamily="2" charset="2"/>
        <a:buChar char="§"/>
        <a:defRPr kern="1200">
          <a:solidFill>
            <a:schemeClr val="tx1"/>
          </a:solidFill>
          <a:latin typeface="+mn-lt"/>
          <a:ea typeface="+mn-ea"/>
          <a:cs typeface="+mn-cs"/>
        </a:defRPr>
      </a:lvl1pPr>
      <a:lvl2pPr marL="536575"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2pPr>
      <a:lvl3pPr marL="893763" indent="-179388" algn="l" rtl="0" eaLnBrk="1" fontAlgn="base" hangingPunct="1">
        <a:spcBef>
          <a:spcPct val="40000"/>
        </a:spcBef>
        <a:spcAft>
          <a:spcPct val="0"/>
        </a:spcAft>
        <a:buChar char="•"/>
        <a:defRPr sz="1600" kern="1200">
          <a:solidFill>
            <a:schemeClr val="tx1"/>
          </a:solidFill>
          <a:latin typeface="+mn-lt"/>
          <a:ea typeface="+mn-ea"/>
          <a:cs typeface="+mn-cs"/>
        </a:defRPr>
      </a:lvl3pPr>
      <a:lvl4pPr marL="1250950"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4pPr>
      <a:lvl5pPr marL="1619250" indent="-179388" algn="l" rtl="0" eaLnBrk="1" fontAlgn="base" hangingPunct="1">
        <a:spcBef>
          <a:spcPct val="40000"/>
        </a:spcBef>
        <a:spcAft>
          <a:spcPct val="0"/>
        </a:spcAft>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6.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jpeg"/><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23.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25.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hyperlink" Target="https://w3-connections.ibm.com/wikis/home?lang=en-us#!/wiki/IPGS%20Wiki/page/Account%20Boarding" TargetMode="External"/><Relationship Id="rId3" Type="http://schemas.openxmlformats.org/officeDocument/2006/relationships/hyperlink" Target="https://w3-connections.ibm.com/wikis/home?lang=en#!/wiki/IPGS%20Wiki" TargetMode="External"/><Relationship Id="rId7" Type="http://schemas.openxmlformats.org/officeDocument/2006/relationships/hyperlink" Target="https://w3-connections.ibm.com/wikis/home?lang=en-us#!/wiki/IPGS%20Wiki/page/SLO%20and%20Operational%20Support%20Contact%20Information" TargetMode="External"/><Relationship Id="rId12" Type="http://schemas.openxmlformats.org/officeDocument/2006/relationships/hyperlink" Target="https://w3-connections.ibm.com/communities/service/html/communitystart?communityUuid=29e9d76a-2c64-4c7d-ab10-17425c2dd6d6" TargetMode="External"/><Relationship Id="rId2" Type="http://schemas.openxmlformats.org/officeDocument/2006/relationships/hyperlink" Target="https://w3-connections.ibm.com/wikis/home?lang=en-us#!/wiki/W15686524f2bf_458d_bbd4_f66c6c28fefc/page/Dynamic%20Automation%20Information%20Repository" TargetMode="External"/><Relationship Id="rId1" Type="http://schemas.openxmlformats.org/officeDocument/2006/relationships/slideLayout" Target="../slideLayouts/slideLayout2.xml"/><Relationship Id="rId6" Type="http://schemas.openxmlformats.org/officeDocument/2006/relationships/hyperlink" Target="https://w3-connections.ibm.com/wikis/home?lang=en-us#!/wiki/IPGS%20Wiki/page/Organization%20Chart" TargetMode="External"/><Relationship Id="rId11" Type="http://schemas.openxmlformats.org/officeDocument/2006/relationships/hyperlink" Target="http://www.redbooks.ibm.com/abstracts/redp5363.html?Open" TargetMode="External"/><Relationship Id="rId5" Type="http://schemas.openxmlformats.org/officeDocument/2006/relationships/hyperlink" Target="https://w3-connections.ibm.com/wikis/home?lang=en-us#!/wiki/Wac8f412216b0_4040_8b9d_84ce88872c76/page/Education%20On%20Dynamic%20Automation" TargetMode="External"/><Relationship Id="rId10" Type="http://schemas.openxmlformats.org/officeDocument/2006/relationships/hyperlink" Target="http://w3.tap.ibm.com/medialibrary/media_view?id=349413" TargetMode="External"/><Relationship Id="rId4" Type="http://schemas.openxmlformats.org/officeDocument/2006/relationships/hyperlink" Target="https://w3-connections.ibm.com/wikis/home?lang=en-us#!/wiki/Wac8f412216b0_4040_8b9d_84ce88872c76/page/Account%20Onboarding%20Process" TargetMode="External"/><Relationship Id="rId9" Type="http://schemas.openxmlformats.org/officeDocument/2006/relationships/hyperlink" Target="https://apps.na.collabserv.com/communities/service/html/communitystart?communityUuid=a9187ed0-1b05-4ea9-97cb-c889faa0748f"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1.xml"/><Relationship Id="rId5" Type="http://schemas.openxmlformats.org/officeDocument/2006/relationships/image" Target="../media/image27.jpeg"/><Relationship Id="rId4" Type="http://schemas.openxmlformats.org/officeDocument/2006/relationships/hyperlink" Target="http://www.ibm.com/"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5361" y="3089636"/>
            <a:ext cx="11589940" cy="1068736"/>
          </a:xfrm>
          <a:solidFill>
            <a:srgbClr val="00B0F0">
              <a:alpha val="60000"/>
            </a:srgbClr>
          </a:solidFill>
        </p:spPr>
        <p:txBody>
          <a:bodyPr anchor="t"/>
          <a:lstStyle/>
          <a:p>
            <a:r>
              <a:rPr lang="en-AU" sz="2400" dirty="0"/>
              <a:t>IBM Services Platform with Watson</a:t>
            </a:r>
            <a:br>
              <a:rPr lang="en-AU"/>
            </a:br>
            <a:r>
              <a:rPr lang="en-AU"/>
              <a:t>Dynamic </a:t>
            </a:r>
            <a:r>
              <a:rPr lang="en-AU" dirty="0"/>
              <a:t>Automation</a:t>
            </a:r>
          </a:p>
        </p:txBody>
      </p:sp>
      <p:sp>
        <p:nvSpPr>
          <p:cNvPr id="3" name="Subtitle 2"/>
          <p:cNvSpPr>
            <a:spLocks noGrp="1"/>
          </p:cNvSpPr>
          <p:nvPr>
            <p:ph type="subTitle" idx="1"/>
          </p:nvPr>
        </p:nvSpPr>
        <p:spPr/>
        <p:txBody>
          <a:bodyPr/>
          <a:lstStyle/>
          <a:p>
            <a:r>
              <a:rPr lang="en-AU" dirty="0"/>
              <a:t>Chris Molloy</a:t>
            </a:r>
          </a:p>
          <a:p>
            <a:r>
              <a:rPr lang="en-AU" dirty="0"/>
              <a:t>IBM Distinguished Engineer</a:t>
            </a:r>
          </a:p>
          <a:p>
            <a:r>
              <a:rPr lang="en-AU" dirty="0"/>
              <a:t>Enterprise IT Advisor Team</a:t>
            </a:r>
          </a:p>
        </p:txBody>
      </p:sp>
      <p:sp>
        <p:nvSpPr>
          <p:cNvPr id="18" name="Date Placeholder 17"/>
          <p:cNvSpPr>
            <a:spLocks noGrp="1"/>
          </p:cNvSpPr>
          <p:nvPr>
            <p:ph type="dt" sz="half" idx="10"/>
          </p:nvPr>
        </p:nvSpPr>
        <p:spPr/>
        <p:txBody>
          <a:bodyPr/>
          <a:lstStyle/>
          <a:p>
            <a:pPr>
              <a:spcBef>
                <a:spcPct val="0"/>
              </a:spcBef>
              <a:buFontTx/>
              <a:buNone/>
            </a:pPr>
            <a:fld id="{6E218000-AF2C-408F-8604-7927D58E7886}" type="datetime4">
              <a:rPr lang="en-AU" smtClean="0"/>
              <a:t>26 January 2018</a:t>
            </a:fld>
            <a:endParaRPr lang="en-AU"/>
          </a:p>
        </p:txBody>
      </p:sp>
      <p:sp>
        <p:nvSpPr>
          <p:cNvPr id="19" name="Footer Placeholder 18"/>
          <p:cNvSpPr>
            <a:spLocks noGrp="1"/>
          </p:cNvSpPr>
          <p:nvPr>
            <p:ph type="ftr" sz="quarter" idx="11"/>
          </p:nvPr>
        </p:nvSpPr>
        <p:spPr/>
        <p:txBody>
          <a:bodyPr/>
          <a:lstStyle/>
          <a:p>
            <a:r>
              <a:rPr lang="en-US"/>
              <a:t>IBM Services Platform with Watson   |   IBM Confidential </a:t>
            </a:r>
            <a:endParaRPr lang="en-AU" dirty="0"/>
          </a:p>
        </p:txBody>
      </p:sp>
    </p:spTree>
    <p:extLst>
      <p:ext uri="{BB962C8B-B14F-4D97-AF65-F5344CB8AC3E}">
        <p14:creationId xmlns:p14="http://schemas.microsoft.com/office/powerpoint/2010/main" val="874599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8B555-3C18-4A5D-870D-3009BA224B34}"/>
              </a:ext>
            </a:extLst>
          </p:cNvPr>
          <p:cNvSpPr>
            <a:spLocks noGrp="1"/>
          </p:cNvSpPr>
          <p:nvPr>
            <p:ph type="title"/>
          </p:nvPr>
        </p:nvSpPr>
        <p:spPr/>
        <p:txBody>
          <a:bodyPr/>
          <a:lstStyle/>
          <a:p>
            <a:r>
              <a:rPr lang="en-AU"/>
              <a:t>Delivery Model and Options</a:t>
            </a:r>
            <a:endParaRPr lang="en-AU" dirty="0"/>
          </a:p>
        </p:txBody>
      </p:sp>
      <p:sp>
        <p:nvSpPr>
          <p:cNvPr id="6" name="Content Placeholder 5">
            <a:extLst>
              <a:ext uri="{FF2B5EF4-FFF2-40B4-BE49-F238E27FC236}">
                <a16:creationId xmlns:a16="http://schemas.microsoft.com/office/drawing/2014/main" id="{F1B35297-11E2-464B-BADF-68BE67E22C31}"/>
              </a:ext>
            </a:extLst>
          </p:cNvPr>
          <p:cNvSpPr>
            <a:spLocks noGrp="1"/>
          </p:cNvSpPr>
          <p:nvPr>
            <p:ph idx="1"/>
          </p:nvPr>
        </p:nvSpPr>
        <p:spPr/>
        <p:txBody>
          <a:bodyPr/>
          <a:lstStyle/>
          <a:p>
            <a:r>
              <a:rPr lang="en-AU" dirty="0"/>
              <a:t>Shared model </a:t>
            </a:r>
          </a:p>
          <a:p>
            <a:pPr lvl="1"/>
            <a:r>
              <a:rPr lang="en-AU" dirty="0"/>
              <a:t>Preferred model for all deals</a:t>
            </a:r>
          </a:p>
          <a:p>
            <a:r>
              <a:rPr lang="en-AU" dirty="0"/>
              <a:t>Dedicated Model</a:t>
            </a:r>
          </a:p>
          <a:p>
            <a:pPr lvl="1"/>
            <a:r>
              <a:rPr lang="en-AU" dirty="0"/>
              <a:t>Dedicated applies to Large Complex deals</a:t>
            </a:r>
          </a:p>
          <a:p>
            <a:r>
              <a:rPr lang="en-AU" dirty="0"/>
              <a:t>Dynamic Automation is mandatory and must be included in all new SO deals to drive Labour efficiency</a:t>
            </a:r>
          </a:p>
          <a:p>
            <a:r>
              <a:rPr lang="en-AU" dirty="0"/>
              <a:t>Exception criteria:</a:t>
            </a:r>
          </a:p>
          <a:p>
            <a:pPr lvl="1"/>
            <a:r>
              <a:rPr lang="en-AU" dirty="0"/>
              <a:t>Client does not allow use of offshore tools due to policy or regulatory reasons</a:t>
            </a:r>
          </a:p>
          <a:p>
            <a:pPr lvl="1"/>
            <a:r>
              <a:rPr lang="en-AU" dirty="0"/>
              <a:t>Environments where DA is not supported ( Mainframe, End User only deals )</a:t>
            </a:r>
          </a:p>
          <a:p>
            <a:r>
              <a:rPr lang="en-AU" dirty="0"/>
              <a:t>Extended with IBM Watson</a:t>
            </a:r>
          </a:p>
          <a:p>
            <a:pPr lvl="1"/>
            <a:r>
              <a:rPr lang="en-AU" dirty="0"/>
              <a:t>Moving from the deterministic to non-deterministic: IBM Watson integrated with Dynamic Automation will perform problem determination. </a:t>
            </a:r>
          </a:p>
          <a:p>
            <a:pPr lvl="1"/>
            <a:r>
              <a:rPr lang="en-AU" dirty="0"/>
              <a:t>IBM Watson is being used to identify event patterns, their possible root causes and the diagnostics for automation to run in order to reduce the possibilities.</a:t>
            </a:r>
          </a:p>
          <a:p>
            <a:pPr lvl="1"/>
            <a:r>
              <a:rPr lang="en-AU" dirty="0"/>
              <a:t>Then the correct automation is run to remediate.</a:t>
            </a:r>
          </a:p>
          <a:p>
            <a:pPr lvl="1"/>
            <a:r>
              <a:rPr lang="en-AU" dirty="0"/>
              <a:t>Allows a much larger scope of problems to be successfully remediated,  increasing business availability.</a:t>
            </a:r>
          </a:p>
          <a:p>
            <a:endParaRPr lang="en-AU" dirty="0"/>
          </a:p>
        </p:txBody>
      </p:sp>
      <p:sp>
        <p:nvSpPr>
          <p:cNvPr id="3" name="Footer Placeholder 2">
            <a:extLst>
              <a:ext uri="{FF2B5EF4-FFF2-40B4-BE49-F238E27FC236}">
                <a16:creationId xmlns:a16="http://schemas.microsoft.com/office/drawing/2014/main" id="{A8FA30AA-4F93-4239-AFF5-F6519B856095}"/>
              </a:ext>
            </a:extLst>
          </p:cNvPr>
          <p:cNvSpPr>
            <a:spLocks noGrp="1"/>
          </p:cNvSpPr>
          <p:nvPr>
            <p:ph type="ftr" sz="quarter" idx="10"/>
          </p:nvPr>
        </p:nvSpPr>
        <p:spPr/>
        <p:txBody>
          <a:bodyPr/>
          <a:lstStyle/>
          <a:p>
            <a:r>
              <a:rPr lang="en-US"/>
              <a:t>IBM Services Platform with Watson   |   IBM Confidential </a:t>
            </a:r>
            <a:endParaRPr lang="en-AU"/>
          </a:p>
        </p:txBody>
      </p:sp>
      <p:sp>
        <p:nvSpPr>
          <p:cNvPr id="4" name="Slide Number Placeholder 3">
            <a:extLst>
              <a:ext uri="{FF2B5EF4-FFF2-40B4-BE49-F238E27FC236}">
                <a16:creationId xmlns:a16="http://schemas.microsoft.com/office/drawing/2014/main" id="{F57299A7-7FA1-4875-866D-43351B34D14A}"/>
              </a:ext>
            </a:extLst>
          </p:cNvPr>
          <p:cNvSpPr>
            <a:spLocks noGrp="1"/>
          </p:cNvSpPr>
          <p:nvPr>
            <p:ph type="sldNum" sz="quarter" idx="11"/>
          </p:nvPr>
        </p:nvSpPr>
        <p:spPr/>
        <p:txBody>
          <a:bodyPr/>
          <a:lstStyle/>
          <a:p>
            <a:fld id="{F0FFBA74-A297-476A-9576-5FA25982D35F}" type="slidenum">
              <a:rPr lang="en-AU" smtClean="0"/>
              <a:pPr/>
              <a:t>10</a:t>
            </a:fld>
            <a:endParaRPr lang="en-AU"/>
          </a:p>
        </p:txBody>
      </p:sp>
      <p:sp>
        <p:nvSpPr>
          <p:cNvPr id="5" name="Date Placeholder 4">
            <a:extLst>
              <a:ext uri="{FF2B5EF4-FFF2-40B4-BE49-F238E27FC236}">
                <a16:creationId xmlns:a16="http://schemas.microsoft.com/office/drawing/2014/main" id="{6F903BDD-1217-4784-BA2D-B48535F54144}"/>
              </a:ext>
            </a:extLst>
          </p:cNvPr>
          <p:cNvSpPr>
            <a:spLocks noGrp="1"/>
          </p:cNvSpPr>
          <p:nvPr>
            <p:ph type="dt" sz="half" idx="12"/>
          </p:nvPr>
        </p:nvSpPr>
        <p:spPr/>
        <p:txBody>
          <a:bodyPr/>
          <a:lstStyle/>
          <a:p>
            <a:fld id="{960F428F-A149-40A8-98BB-40518FB74A89}" type="datetime4">
              <a:rPr lang="en-AU" smtClean="0"/>
              <a:t>26 January 2018</a:t>
            </a:fld>
            <a:endParaRPr lang="en-AU"/>
          </a:p>
        </p:txBody>
      </p:sp>
    </p:spTree>
    <p:extLst>
      <p:ext uri="{BB962C8B-B14F-4D97-AF65-F5344CB8AC3E}">
        <p14:creationId xmlns:p14="http://schemas.microsoft.com/office/powerpoint/2010/main" val="14058418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en-US"/>
              <a:t>Dynamic Automation </a:t>
            </a:r>
            <a:r>
              <a:rPr lang="en-US" altLang="en-US">
                <a:sym typeface="Wingdings" panose="05000000000000000000" pitchFamily="2" charset="2"/>
              </a:rPr>
              <a:t> Analytics</a:t>
            </a:r>
            <a:endParaRPr lang="en-US" dirty="0"/>
          </a:p>
        </p:txBody>
      </p:sp>
      <p:sp>
        <p:nvSpPr>
          <p:cNvPr id="9" name="Slide Number Placeholder 8"/>
          <p:cNvSpPr>
            <a:spLocks noGrp="1"/>
          </p:cNvSpPr>
          <p:nvPr>
            <p:ph type="sldNum" sz="quarter" idx="11"/>
          </p:nvPr>
        </p:nvSpPr>
        <p:spPr/>
        <p:txBody>
          <a:bodyPr/>
          <a:lstStyle/>
          <a:p>
            <a:fld id="{3922C6F2-B8C0-4680-8EDC-9A2F2593CFCB}" type="slidenum">
              <a:rPr lang="en-US" altLang="en-US" smtClean="0"/>
              <a:pPr/>
              <a:t>11</a:t>
            </a:fld>
            <a:endParaRPr lang="en-US" altLang="en-US"/>
          </a:p>
        </p:txBody>
      </p:sp>
      <p:sp>
        <p:nvSpPr>
          <p:cNvPr id="124" name="Oval 123"/>
          <p:cNvSpPr/>
          <p:nvPr/>
        </p:nvSpPr>
        <p:spPr>
          <a:xfrm>
            <a:off x="5778501" y="4060826"/>
            <a:ext cx="3840163" cy="1901825"/>
          </a:xfrm>
          <a:prstGeom prst="ellipse">
            <a:avLst/>
          </a:prstGeom>
          <a:solidFill>
            <a:schemeClr val="accent3">
              <a:lumMod val="20000"/>
              <a:lumOff val="80000"/>
            </a:schemeClr>
          </a:solidFill>
          <a:ln w="25400" cap="flat" cmpd="sng" algn="ctr">
            <a:noFill/>
            <a:prstDash val="solid"/>
          </a:ln>
          <a:effectLst/>
        </p:spPr>
        <p:txBody>
          <a:bodyPr lIns="38404" tIns="19202" rIns="38404" bIns="19202" anchor="ctr"/>
          <a:lstStyle/>
          <a:p>
            <a:pPr algn="ctr" defTabSz="384040">
              <a:defRPr/>
            </a:pPr>
            <a:endParaRPr lang="en-US" sz="1300">
              <a:solidFill>
                <a:srgbClr val="FFFFFF"/>
              </a:solidFill>
            </a:endParaRPr>
          </a:p>
        </p:txBody>
      </p:sp>
      <p:sp>
        <p:nvSpPr>
          <p:cNvPr id="125" name="Oval 124"/>
          <p:cNvSpPr/>
          <p:nvPr/>
        </p:nvSpPr>
        <p:spPr>
          <a:xfrm>
            <a:off x="5711825" y="1711326"/>
            <a:ext cx="3841750" cy="1901825"/>
          </a:xfrm>
          <a:prstGeom prst="ellipse">
            <a:avLst/>
          </a:prstGeom>
          <a:solidFill>
            <a:schemeClr val="accent3">
              <a:lumMod val="20000"/>
              <a:lumOff val="80000"/>
            </a:schemeClr>
          </a:solidFill>
          <a:ln w="25400" cap="flat" cmpd="sng" algn="ctr">
            <a:noFill/>
            <a:prstDash val="solid"/>
          </a:ln>
          <a:effectLst/>
        </p:spPr>
        <p:txBody>
          <a:bodyPr lIns="38404" tIns="19202" rIns="38404" bIns="19202" anchor="ctr"/>
          <a:lstStyle/>
          <a:p>
            <a:pPr algn="ctr" defTabSz="384040">
              <a:defRPr/>
            </a:pPr>
            <a:endParaRPr lang="en-US" sz="1300">
              <a:solidFill>
                <a:srgbClr val="FFFFFF"/>
              </a:solidFill>
            </a:endParaRPr>
          </a:p>
        </p:txBody>
      </p:sp>
      <p:sp>
        <p:nvSpPr>
          <p:cNvPr id="126" name="Down Arrow 125"/>
          <p:cNvSpPr/>
          <p:nvPr/>
        </p:nvSpPr>
        <p:spPr>
          <a:xfrm>
            <a:off x="6737351" y="3656013"/>
            <a:ext cx="1687513" cy="698500"/>
          </a:xfrm>
          <a:prstGeom prst="downArrow">
            <a:avLst>
              <a:gd name="adj1" fmla="val 50000"/>
              <a:gd name="adj2" fmla="val 60855"/>
            </a:avLst>
          </a:prstGeom>
          <a:gradFill flip="none" rotWithShape="1">
            <a:gsLst>
              <a:gs pos="0">
                <a:schemeClr val="bg2"/>
              </a:gs>
              <a:gs pos="100000">
                <a:schemeClr val="tx2"/>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38404" tIns="19202" rIns="38404" bIns="19202" anchor="ctr"/>
          <a:lstStyle/>
          <a:p>
            <a:pPr algn="ctr">
              <a:defRPr/>
            </a:pPr>
            <a:endParaRPr lang="en-US"/>
          </a:p>
        </p:txBody>
      </p:sp>
      <p:sp>
        <p:nvSpPr>
          <p:cNvPr id="127" name="Oval 126"/>
          <p:cNvSpPr/>
          <p:nvPr/>
        </p:nvSpPr>
        <p:spPr>
          <a:xfrm>
            <a:off x="2082800" y="2792413"/>
            <a:ext cx="3841750" cy="1371600"/>
          </a:xfrm>
          <a:prstGeom prst="ellipse">
            <a:avLst/>
          </a:prstGeom>
          <a:solidFill>
            <a:schemeClr val="accent3">
              <a:lumMod val="20000"/>
              <a:lumOff val="80000"/>
            </a:schemeClr>
          </a:solidFill>
          <a:ln w="25400" cap="flat" cmpd="sng" algn="ctr">
            <a:noFill/>
            <a:prstDash val="solid"/>
          </a:ln>
          <a:effectLst/>
        </p:spPr>
        <p:txBody>
          <a:bodyPr lIns="38404" tIns="19202" rIns="38404" bIns="19202" anchor="ctr"/>
          <a:lstStyle/>
          <a:p>
            <a:pPr algn="ctr" defTabSz="384040">
              <a:defRPr/>
            </a:pPr>
            <a:endParaRPr lang="en-US" sz="1300">
              <a:solidFill>
                <a:srgbClr val="FFFFFF"/>
              </a:solidFill>
            </a:endParaRPr>
          </a:p>
        </p:txBody>
      </p:sp>
      <p:sp>
        <p:nvSpPr>
          <p:cNvPr id="129" name="Rectangle 128"/>
          <p:cNvSpPr/>
          <p:nvPr/>
        </p:nvSpPr>
        <p:spPr>
          <a:xfrm>
            <a:off x="7985126" y="3092450"/>
            <a:ext cx="796925" cy="596900"/>
          </a:xfrm>
          <a:prstGeom prst="rect">
            <a:avLst/>
          </a:prstGeom>
          <a:solidFill>
            <a:srgbClr val="FFFFFF"/>
          </a:solidFill>
          <a:ln w="25400" cap="flat" cmpd="sng" algn="ctr">
            <a:solidFill>
              <a:schemeClr val="tx2"/>
            </a:solidFill>
            <a:prstDash val="solid"/>
          </a:ln>
          <a:effectLst/>
        </p:spPr>
        <p:txBody>
          <a:bodyPr lIns="38404" tIns="19202" rIns="38404" bIns="19202" anchor="ctr"/>
          <a:lstStyle/>
          <a:p>
            <a:pPr algn="ctr" defTabSz="384040">
              <a:spcBef>
                <a:spcPct val="50000"/>
              </a:spcBef>
              <a:defRPr/>
            </a:pPr>
            <a:r>
              <a:rPr lang="en-US" sz="1000" dirty="0"/>
              <a:t>Escalate to  queue</a:t>
            </a:r>
          </a:p>
        </p:txBody>
      </p:sp>
      <p:cxnSp>
        <p:nvCxnSpPr>
          <p:cNvPr id="31754" name="Straight Arrow Connector 67"/>
          <p:cNvCxnSpPr>
            <a:cxnSpLocks noChangeShapeType="1"/>
          </p:cNvCxnSpPr>
          <p:nvPr/>
        </p:nvCxnSpPr>
        <p:spPr bwMode="auto">
          <a:xfrm flipV="1">
            <a:off x="8316913" y="2630489"/>
            <a:ext cx="0" cy="434975"/>
          </a:xfrm>
          <a:prstGeom prst="straightConnector1">
            <a:avLst/>
          </a:prstGeom>
          <a:noFill/>
          <a:ln w="9525">
            <a:solidFill>
              <a:schemeClr val="tx2"/>
            </a:solidFill>
            <a:round/>
            <a:headEnd/>
            <a:tailEnd type="arrow" w="med" len="med"/>
          </a:ln>
          <a:extLst>
            <a:ext uri="{909E8E84-426E-40DD-AFC4-6F175D3DCCD1}">
              <a14:hiddenFill xmlns:a14="http://schemas.microsoft.com/office/drawing/2010/main">
                <a:noFill/>
              </a14:hiddenFill>
            </a:ext>
          </a:extLst>
        </p:spPr>
      </p:cxnSp>
      <p:pic>
        <p:nvPicPr>
          <p:cNvPr id="31755" name="Picture 18" descr="http://www.clker.com/cliparts/4/b/8/d/1194983813750083554server_mimooh_.svg.hi.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84675" y="4383088"/>
            <a:ext cx="439738" cy="61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56" name="Right Arrow 103"/>
          <p:cNvSpPr>
            <a:spLocks noChangeArrowheads="1"/>
          </p:cNvSpPr>
          <p:nvPr/>
        </p:nvSpPr>
        <p:spPr bwMode="auto">
          <a:xfrm rot="5400000">
            <a:off x="5688014" y="3894139"/>
            <a:ext cx="363537" cy="198437"/>
          </a:xfrm>
          <a:prstGeom prst="rightArrow">
            <a:avLst>
              <a:gd name="adj1" fmla="val 50000"/>
              <a:gd name="adj2" fmla="val 49998"/>
            </a:avLst>
          </a:prstGeom>
          <a:noFill/>
          <a:ln w="9525">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lIns="38404" tIns="19202" rIns="38404" bIns="19202"/>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spcBef>
                <a:spcPct val="0"/>
              </a:spcBef>
              <a:buFontTx/>
              <a:buNone/>
            </a:pPr>
            <a:endParaRPr lang="en-US" altLang="en-US" sz="1700">
              <a:solidFill>
                <a:srgbClr val="FFDE66"/>
              </a:solidFill>
              <a:latin typeface="Arial" panose="020B0604020202020204" pitchFamily="34" charset="0"/>
            </a:endParaRPr>
          </a:p>
        </p:txBody>
      </p:sp>
      <p:pic>
        <p:nvPicPr>
          <p:cNvPr id="31757" name="Picture 36" descr="4 IconsC"/>
          <p:cNvPicPr>
            <a:picLocks noChangeAspect="1" noChangeArrowheads="1"/>
          </p:cNvPicPr>
          <p:nvPr/>
        </p:nvPicPr>
        <p:blipFill>
          <a:blip r:embed="rId3" cstate="print">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453064" y="4224339"/>
            <a:ext cx="922337" cy="1062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5" name="Left-Right Arrow 134"/>
          <p:cNvSpPr/>
          <p:nvPr/>
        </p:nvSpPr>
        <p:spPr>
          <a:xfrm>
            <a:off x="4811713" y="4616450"/>
            <a:ext cx="836612" cy="160338"/>
          </a:xfrm>
          <a:prstGeom prst="leftRightArrow">
            <a:avLst/>
          </a:prstGeom>
          <a:solidFill>
            <a:schemeClr val="tx2"/>
          </a:solidFill>
          <a:ln w="25400" cap="flat" cmpd="sng" algn="ctr">
            <a:noFill/>
            <a:prstDash val="solid"/>
          </a:ln>
          <a:effectLst/>
        </p:spPr>
        <p:txBody>
          <a:bodyPr lIns="38404" tIns="19202" rIns="38404" bIns="19202" anchor="ctr"/>
          <a:lstStyle/>
          <a:p>
            <a:pPr algn="ctr" defTabSz="384040">
              <a:defRPr/>
            </a:pPr>
            <a:endParaRPr lang="en-US" sz="1300" dirty="0">
              <a:solidFill>
                <a:srgbClr val="FFFFFF"/>
              </a:solidFill>
            </a:endParaRPr>
          </a:p>
        </p:txBody>
      </p:sp>
      <p:sp>
        <p:nvSpPr>
          <p:cNvPr id="31759" name="TextBox 106"/>
          <p:cNvSpPr txBox="1">
            <a:spLocks noChangeArrowheads="1"/>
          </p:cNvSpPr>
          <p:nvPr/>
        </p:nvSpPr>
        <p:spPr bwMode="auto">
          <a:xfrm>
            <a:off x="4918076" y="4194175"/>
            <a:ext cx="70961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8404" tIns="19202" rIns="38404" bIns="19202">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800">
                <a:latin typeface="Arial" panose="020B0604020202020204" pitchFamily="34" charset="0"/>
              </a:rPr>
              <a:t>Remote access</a:t>
            </a:r>
          </a:p>
        </p:txBody>
      </p:sp>
      <p:cxnSp>
        <p:nvCxnSpPr>
          <p:cNvPr id="31760" name="Straight Arrow Connector 67"/>
          <p:cNvCxnSpPr>
            <a:cxnSpLocks noChangeShapeType="1"/>
          </p:cNvCxnSpPr>
          <p:nvPr/>
        </p:nvCxnSpPr>
        <p:spPr bwMode="auto">
          <a:xfrm>
            <a:off x="7318375" y="3424238"/>
            <a:ext cx="566738" cy="0"/>
          </a:xfrm>
          <a:prstGeom prst="straightConnector1">
            <a:avLst/>
          </a:prstGeom>
          <a:noFill/>
          <a:ln w="9525">
            <a:solidFill>
              <a:schemeClr val="tx2"/>
            </a:solidFill>
            <a:round/>
            <a:headEnd/>
            <a:tailEnd type="arrow" w="med" len="med"/>
          </a:ln>
          <a:extLst>
            <a:ext uri="{909E8E84-426E-40DD-AFC4-6F175D3DCCD1}">
              <a14:hiddenFill xmlns:a14="http://schemas.microsoft.com/office/drawing/2010/main">
                <a:noFill/>
              </a14:hiddenFill>
            </a:ext>
          </a:extLst>
        </p:spPr>
      </p:cxnSp>
      <p:sp>
        <p:nvSpPr>
          <p:cNvPr id="140" name="Rectangle 139"/>
          <p:cNvSpPr/>
          <p:nvPr/>
        </p:nvSpPr>
        <p:spPr>
          <a:xfrm>
            <a:off x="7939088" y="1739901"/>
            <a:ext cx="900112" cy="855663"/>
          </a:xfrm>
          <a:prstGeom prst="rect">
            <a:avLst/>
          </a:prstGeom>
          <a:solidFill>
            <a:srgbClr val="FFFFFF"/>
          </a:solidFill>
          <a:ln w="25400" cap="flat" cmpd="sng" algn="ctr">
            <a:solidFill>
              <a:schemeClr val="tx2"/>
            </a:solidFill>
            <a:prstDash val="solid"/>
          </a:ln>
          <a:effectLst/>
        </p:spPr>
        <p:txBody>
          <a:bodyPr lIns="38404" tIns="19202" rIns="38404" bIns="19202"/>
          <a:lstStyle/>
          <a:p>
            <a:pPr algn="ctr" defTabSz="384040">
              <a:spcBef>
                <a:spcPct val="50000"/>
              </a:spcBef>
              <a:defRPr/>
            </a:pPr>
            <a:r>
              <a:rPr lang="en-US" sz="1000" dirty="0"/>
              <a:t>SME</a:t>
            </a:r>
          </a:p>
        </p:txBody>
      </p:sp>
      <p:pic>
        <p:nvPicPr>
          <p:cNvPr id="141" name="Picture 2" descr="http://www.clker.com/cliparts/6/1/M/n/7/6/generic-man-blue-hi.png"/>
          <p:cNvPicPr>
            <a:picLocks noChangeAspect="1" noChangeArrowheads="1"/>
          </p:cNvPicPr>
          <p:nvPr/>
        </p:nvPicPr>
        <p:blipFill>
          <a:blip r:embed="rId4">
            <a:duotone>
              <a:schemeClr val="bg2">
                <a:shade val="45000"/>
                <a:satMod val="135000"/>
              </a:schemeClr>
              <a:prstClr val="white"/>
            </a:duotone>
          </a:blip>
          <a:srcRect/>
          <a:stretch>
            <a:fillRect/>
          </a:stretch>
        </p:blipFill>
        <p:spPr bwMode="auto">
          <a:xfrm>
            <a:off x="8117904" y="2092612"/>
            <a:ext cx="147836" cy="320301"/>
          </a:xfrm>
          <a:prstGeom prst="rect">
            <a:avLst/>
          </a:prstGeom>
          <a:noFill/>
          <a:ln w="9525">
            <a:noFill/>
            <a:miter lim="800000"/>
            <a:headEnd/>
            <a:tailEnd/>
          </a:ln>
        </p:spPr>
      </p:pic>
      <p:pic>
        <p:nvPicPr>
          <p:cNvPr id="142" name="Picture 2" descr="http://www.clker.com/cliparts/6/1/M/n/7/6/generic-man-blue-hi.png"/>
          <p:cNvPicPr>
            <a:picLocks noChangeAspect="1" noChangeArrowheads="1"/>
          </p:cNvPicPr>
          <p:nvPr/>
        </p:nvPicPr>
        <p:blipFill>
          <a:blip r:embed="rId4">
            <a:duotone>
              <a:schemeClr val="bg2">
                <a:shade val="45000"/>
                <a:satMod val="135000"/>
              </a:schemeClr>
              <a:prstClr val="white"/>
            </a:duotone>
          </a:blip>
          <a:srcRect/>
          <a:stretch>
            <a:fillRect/>
          </a:stretch>
        </p:blipFill>
        <p:spPr bwMode="auto">
          <a:xfrm>
            <a:off x="8265776" y="2092612"/>
            <a:ext cx="149314" cy="320301"/>
          </a:xfrm>
          <a:prstGeom prst="rect">
            <a:avLst/>
          </a:prstGeom>
          <a:noFill/>
          <a:ln w="9525">
            <a:noFill/>
            <a:miter lim="800000"/>
            <a:headEnd/>
            <a:tailEnd/>
          </a:ln>
        </p:spPr>
      </p:pic>
      <p:pic>
        <p:nvPicPr>
          <p:cNvPr id="143" name="Picture 2" descr="http://www.clker.com/cliparts/6/1/M/n/7/6/generic-man-blue-hi.png"/>
          <p:cNvPicPr>
            <a:picLocks noChangeAspect="1" noChangeArrowheads="1"/>
          </p:cNvPicPr>
          <p:nvPr/>
        </p:nvPicPr>
        <p:blipFill>
          <a:blip r:embed="rId4">
            <a:duotone>
              <a:schemeClr val="bg2">
                <a:shade val="45000"/>
                <a:satMod val="135000"/>
              </a:schemeClr>
              <a:prstClr val="white"/>
            </a:duotone>
          </a:blip>
          <a:srcRect/>
          <a:stretch>
            <a:fillRect/>
          </a:stretch>
        </p:blipFill>
        <p:spPr bwMode="auto">
          <a:xfrm>
            <a:off x="8406255" y="2092612"/>
            <a:ext cx="149314" cy="320301"/>
          </a:xfrm>
          <a:prstGeom prst="rect">
            <a:avLst/>
          </a:prstGeom>
          <a:noFill/>
          <a:ln w="9525">
            <a:noFill/>
            <a:miter lim="800000"/>
            <a:headEnd/>
            <a:tailEnd/>
          </a:ln>
        </p:spPr>
      </p:pic>
      <p:pic>
        <p:nvPicPr>
          <p:cNvPr id="31765" name="Picture 6" descr="http://us.123rf.com/400wm/400/400/viktorus/viktorus0912/viktorus091200016/6033394-realistic-computer-workstation.jpg"/>
          <p:cNvPicPr>
            <a:picLocks noChangeAspect="1" noChangeArrowheads="1"/>
          </p:cNvPicPr>
          <p:nvPr/>
        </p:nvPicPr>
        <p:blipFill>
          <a:blip r:embed="rId5">
            <a:extLst>
              <a:ext uri="{BEBA8EAE-BF5A-486C-A8C5-ECC9F3942E4B}">
                <a14:imgProps xmlns:a14="http://schemas.microsoft.com/office/drawing/2010/main">
                  <a14:imgLayer r:embed="rId6">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8562975" y="1928814"/>
            <a:ext cx="458788"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66" name="TextBox 101"/>
          <p:cNvSpPr txBox="1">
            <a:spLocks noChangeArrowheads="1"/>
          </p:cNvSpPr>
          <p:nvPr/>
        </p:nvSpPr>
        <p:spPr bwMode="auto">
          <a:xfrm>
            <a:off x="7437438" y="2978151"/>
            <a:ext cx="633412"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8404" tIns="19202" rIns="38404" bIns="19202">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1000">
                <a:latin typeface="Arial" panose="020B0604020202020204" pitchFamily="34" charset="0"/>
              </a:rPr>
              <a:t>If not fulfilled</a:t>
            </a:r>
          </a:p>
        </p:txBody>
      </p:sp>
      <p:sp>
        <p:nvSpPr>
          <p:cNvPr id="31767" name="TextBox 106"/>
          <p:cNvSpPr txBox="1">
            <a:spLocks noChangeArrowheads="1"/>
          </p:cNvSpPr>
          <p:nvPr/>
        </p:nvSpPr>
        <p:spPr bwMode="auto">
          <a:xfrm>
            <a:off x="4803776" y="4767263"/>
            <a:ext cx="993775"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8404" tIns="19202" rIns="38404" bIns="19202">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800">
                <a:latin typeface="Arial" panose="020B0604020202020204" pitchFamily="34" charset="0"/>
              </a:rPr>
              <a:t>Autonomous fulfillment</a:t>
            </a:r>
          </a:p>
        </p:txBody>
      </p:sp>
      <p:sp>
        <p:nvSpPr>
          <p:cNvPr id="147" name="Rectangle 59"/>
          <p:cNvSpPr/>
          <p:nvPr/>
        </p:nvSpPr>
        <p:spPr>
          <a:xfrm>
            <a:off x="4225926" y="3098800"/>
            <a:ext cx="1065213" cy="598488"/>
          </a:xfrm>
          <a:prstGeom prst="rect">
            <a:avLst/>
          </a:prstGeom>
          <a:solidFill>
            <a:srgbClr val="FFFFFF"/>
          </a:solidFill>
          <a:ln w="25400" cap="flat" cmpd="sng" algn="ctr">
            <a:solidFill>
              <a:schemeClr val="tx2"/>
            </a:solidFill>
            <a:prstDash val="solid"/>
          </a:ln>
          <a:effectLst/>
        </p:spPr>
        <p:txBody>
          <a:bodyPr lIns="38404" tIns="19202" rIns="38404" bIns="19202" anchor="ctr"/>
          <a:lstStyle/>
          <a:p>
            <a:pPr algn="ctr" defTabSz="384040">
              <a:spcBef>
                <a:spcPct val="50000"/>
              </a:spcBef>
              <a:defRPr/>
            </a:pPr>
            <a:r>
              <a:rPr lang="en-US" sz="1000" dirty="0"/>
              <a:t>Automation integration module</a:t>
            </a:r>
          </a:p>
        </p:txBody>
      </p:sp>
      <p:sp>
        <p:nvSpPr>
          <p:cNvPr id="148" name="Rectangle 147"/>
          <p:cNvSpPr/>
          <p:nvPr/>
        </p:nvSpPr>
        <p:spPr>
          <a:xfrm>
            <a:off x="6519863" y="3098800"/>
            <a:ext cx="889000" cy="598488"/>
          </a:xfrm>
          <a:prstGeom prst="rect">
            <a:avLst/>
          </a:prstGeom>
          <a:solidFill>
            <a:srgbClr val="FFFFFF"/>
          </a:solidFill>
          <a:ln w="25400" cap="flat" cmpd="sng" algn="ctr">
            <a:solidFill>
              <a:schemeClr val="tx2"/>
            </a:solidFill>
            <a:prstDash val="solid"/>
          </a:ln>
          <a:effectLst/>
        </p:spPr>
        <p:txBody>
          <a:bodyPr lIns="38404" tIns="19202" rIns="38404" bIns="19202" anchor="ctr"/>
          <a:lstStyle/>
          <a:p>
            <a:pPr algn="ctr" defTabSz="384040">
              <a:spcBef>
                <a:spcPct val="50000"/>
              </a:spcBef>
              <a:defRPr/>
            </a:pPr>
            <a:r>
              <a:rPr lang="en-US" sz="1000" dirty="0"/>
              <a:t>Update ticket</a:t>
            </a:r>
          </a:p>
        </p:txBody>
      </p:sp>
      <p:sp>
        <p:nvSpPr>
          <p:cNvPr id="149" name="Rectangle 59"/>
          <p:cNvSpPr/>
          <p:nvPr/>
        </p:nvSpPr>
        <p:spPr>
          <a:xfrm>
            <a:off x="3179764" y="3719514"/>
            <a:ext cx="993775" cy="866775"/>
          </a:xfrm>
          <a:prstGeom prst="rect">
            <a:avLst/>
          </a:prstGeom>
          <a:solidFill>
            <a:srgbClr val="FFFFFF"/>
          </a:solidFill>
          <a:ln w="25400" cap="flat" cmpd="sng" algn="ctr">
            <a:solidFill>
              <a:schemeClr val="tx2"/>
            </a:solidFill>
            <a:prstDash val="solid"/>
          </a:ln>
          <a:effectLst/>
        </p:spPr>
        <p:txBody>
          <a:bodyPr lIns="38404" tIns="19202" rIns="38404" bIns="19202" anchor="ctr"/>
          <a:lstStyle/>
          <a:p>
            <a:pPr algn="ctr" defTabSz="384040">
              <a:spcBef>
                <a:spcPct val="50000"/>
              </a:spcBef>
              <a:defRPr/>
            </a:pPr>
            <a:r>
              <a:rPr lang="en-US" sz="1000" dirty="0"/>
              <a:t>Alerts</a:t>
            </a:r>
          </a:p>
          <a:p>
            <a:pPr algn="ctr" defTabSz="384040">
              <a:spcBef>
                <a:spcPct val="50000"/>
              </a:spcBef>
              <a:defRPr/>
            </a:pPr>
            <a:r>
              <a:rPr lang="en-US" sz="1000" dirty="0"/>
              <a:t> (Reactive) </a:t>
            </a:r>
          </a:p>
        </p:txBody>
      </p:sp>
      <p:sp>
        <p:nvSpPr>
          <p:cNvPr id="150" name="Rectangle 59"/>
          <p:cNvSpPr/>
          <p:nvPr/>
        </p:nvSpPr>
        <p:spPr>
          <a:xfrm>
            <a:off x="3178176" y="2187575"/>
            <a:ext cx="993775" cy="909638"/>
          </a:xfrm>
          <a:prstGeom prst="rect">
            <a:avLst/>
          </a:prstGeom>
          <a:solidFill>
            <a:srgbClr val="FFFFFF"/>
          </a:solidFill>
          <a:ln w="25400" cap="flat" cmpd="sng" algn="ctr">
            <a:solidFill>
              <a:schemeClr val="tx2"/>
            </a:solidFill>
            <a:prstDash val="solid"/>
          </a:ln>
          <a:effectLst/>
        </p:spPr>
        <p:txBody>
          <a:bodyPr lIns="38404" tIns="19202" rIns="38404" bIns="19202" anchor="ctr"/>
          <a:lstStyle/>
          <a:p>
            <a:pPr algn="ctr" defTabSz="384040">
              <a:spcBef>
                <a:spcPct val="50000"/>
              </a:spcBef>
              <a:defRPr/>
            </a:pPr>
            <a:r>
              <a:rPr lang="en-US" sz="1000" dirty="0"/>
              <a:t>Requests / changes / schedules</a:t>
            </a:r>
          </a:p>
          <a:p>
            <a:pPr algn="ctr" defTabSz="384040">
              <a:spcBef>
                <a:spcPct val="50000"/>
              </a:spcBef>
              <a:defRPr/>
            </a:pPr>
            <a:r>
              <a:rPr lang="en-US" sz="1000" dirty="0"/>
              <a:t>(on-demand)</a:t>
            </a:r>
          </a:p>
        </p:txBody>
      </p:sp>
      <p:cxnSp>
        <p:nvCxnSpPr>
          <p:cNvPr id="31772" name="AutoShape 45"/>
          <p:cNvCxnSpPr>
            <a:cxnSpLocks noChangeShapeType="1"/>
            <a:stCxn id="149" idx="0"/>
          </p:cNvCxnSpPr>
          <p:nvPr/>
        </p:nvCxnSpPr>
        <p:spPr bwMode="auto">
          <a:xfrm rot="5400000" flipH="1" flipV="1">
            <a:off x="3792538" y="3368676"/>
            <a:ext cx="234950" cy="466725"/>
          </a:xfrm>
          <a:prstGeom prst="curvedConnector2">
            <a:avLst/>
          </a:prstGeom>
          <a:noFill/>
          <a:ln w="9525">
            <a:solidFill>
              <a:schemeClr val="tx2"/>
            </a:solidFill>
            <a:round/>
            <a:headEnd/>
            <a:tailEnd type="triangle" w="med" len="med"/>
          </a:ln>
          <a:extLst>
            <a:ext uri="{909E8E84-426E-40DD-AFC4-6F175D3DCCD1}">
              <a14:hiddenFill xmlns:a14="http://schemas.microsoft.com/office/drawing/2010/main">
                <a:noFill/>
              </a14:hiddenFill>
            </a:ext>
          </a:extLst>
        </p:spPr>
      </p:cxnSp>
      <p:cxnSp>
        <p:nvCxnSpPr>
          <p:cNvPr id="31773" name="AutoShape 46"/>
          <p:cNvCxnSpPr>
            <a:cxnSpLocks noChangeShapeType="1"/>
          </p:cNvCxnSpPr>
          <p:nvPr/>
        </p:nvCxnSpPr>
        <p:spPr bwMode="auto">
          <a:xfrm>
            <a:off x="3598864" y="3117850"/>
            <a:ext cx="555625" cy="217488"/>
          </a:xfrm>
          <a:prstGeom prst="curvedConnector3">
            <a:avLst>
              <a:gd name="adj1" fmla="val 50000"/>
            </a:avLst>
          </a:prstGeom>
          <a:noFill/>
          <a:ln w="9525">
            <a:solidFill>
              <a:schemeClr val="tx2"/>
            </a:solidFill>
            <a:round/>
            <a:headEnd/>
            <a:tailEnd type="triangle" w="med" len="med"/>
          </a:ln>
          <a:extLst>
            <a:ext uri="{909E8E84-426E-40DD-AFC4-6F175D3DCCD1}">
              <a14:hiddenFill xmlns:a14="http://schemas.microsoft.com/office/drawing/2010/main">
                <a:noFill/>
              </a14:hiddenFill>
            </a:ext>
          </a:extLst>
        </p:spPr>
      </p:cxnSp>
      <p:sp>
        <p:nvSpPr>
          <p:cNvPr id="153" name="Rectangle 59"/>
          <p:cNvSpPr/>
          <p:nvPr/>
        </p:nvSpPr>
        <p:spPr>
          <a:xfrm>
            <a:off x="2201863" y="2981326"/>
            <a:ext cx="1085850" cy="830263"/>
          </a:xfrm>
          <a:prstGeom prst="rect">
            <a:avLst/>
          </a:prstGeom>
          <a:solidFill>
            <a:srgbClr val="FFFFFF"/>
          </a:solidFill>
          <a:ln w="25400" cap="flat" cmpd="sng" algn="ctr">
            <a:solidFill>
              <a:schemeClr val="tx2"/>
            </a:solidFill>
            <a:prstDash val="solid"/>
          </a:ln>
          <a:effectLst/>
        </p:spPr>
        <p:txBody>
          <a:bodyPr lIns="38404" tIns="19202" rIns="38404" bIns="19202" anchor="ctr"/>
          <a:lstStyle/>
          <a:p>
            <a:pPr algn="ctr" defTabSz="384040">
              <a:spcBef>
                <a:spcPct val="50000"/>
              </a:spcBef>
              <a:defRPr/>
            </a:pPr>
            <a:r>
              <a:rPr lang="en-US" sz="1000" dirty="0"/>
              <a:t>Cognitive</a:t>
            </a:r>
          </a:p>
          <a:p>
            <a:pPr algn="ctr" defTabSz="384040">
              <a:spcBef>
                <a:spcPct val="50000"/>
              </a:spcBef>
              <a:defRPr/>
            </a:pPr>
            <a:r>
              <a:rPr lang="en-US" sz="1000" dirty="0"/>
              <a:t>&amp; Analytics</a:t>
            </a:r>
          </a:p>
        </p:txBody>
      </p:sp>
      <p:cxnSp>
        <p:nvCxnSpPr>
          <p:cNvPr id="31775" name="Straight Arrow Connector 65"/>
          <p:cNvCxnSpPr>
            <a:cxnSpLocks noChangeShapeType="1"/>
            <a:stCxn id="153" idx="3"/>
          </p:cNvCxnSpPr>
          <p:nvPr/>
        </p:nvCxnSpPr>
        <p:spPr bwMode="auto">
          <a:xfrm>
            <a:off x="3287713" y="3397251"/>
            <a:ext cx="628650" cy="15875"/>
          </a:xfrm>
          <a:prstGeom prst="straightConnector1">
            <a:avLst/>
          </a:prstGeom>
          <a:noFill/>
          <a:ln w="9525">
            <a:solidFill>
              <a:schemeClr val="tx2"/>
            </a:solidFill>
            <a:round/>
            <a:headEnd/>
            <a:tailEnd type="arrow" w="med" len="med"/>
          </a:ln>
          <a:extLst>
            <a:ext uri="{909E8E84-426E-40DD-AFC4-6F175D3DCCD1}">
              <a14:hiddenFill xmlns:a14="http://schemas.microsoft.com/office/drawing/2010/main">
                <a:noFill/>
              </a14:hiddenFill>
            </a:ext>
          </a:extLst>
        </p:spPr>
      </p:cxnSp>
      <p:sp>
        <p:nvSpPr>
          <p:cNvPr id="159" name="Rectangle 158"/>
          <p:cNvSpPr/>
          <p:nvPr/>
        </p:nvSpPr>
        <p:spPr>
          <a:xfrm>
            <a:off x="6497638" y="1792289"/>
            <a:ext cx="836612" cy="598487"/>
          </a:xfrm>
          <a:prstGeom prst="rect">
            <a:avLst/>
          </a:prstGeom>
          <a:solidFill>
            <a:srgbClr val="FFFFFF"/>
          </a:solidFill>
          <a:ln w="25400" cap="flat" cmpd="sng" algn="ctr">
            <a:solidFill>
              <a:schemeClr val="tx2"/>
            </a:solidFill>
            <a:prstDash val="solid"/>
          </a:ln>
          <a:effectLst/>
        </p:spPr>
        <p:txBody>
          <a:bodyPr lIns="38404" tIns="19202" rIns="38404" bIns="19202" anchor="ctr"/>
          <a:lstStyle/>
          <a:p>
            <a:pPr algn="ctr" defTabSz="384040">
              <a:spcBef>
                <a:spcPct val="50000"/>
              </a:spcBef>
              <a:defRPr/>
            </a:pPr>
            <a:r>
              <a:rPr lang="en-US" sz="1000" dirty="0"/>
              <a:t>Close ticket</a:t>
            </a:r>
          </a:p>
        </p:txBody>
      </p:sp>
      <p:cxnSp>
        <p:nvCxnSpPr>
          <p:cNvPr id="31777" name="Straight Arrow Connector 67"/>
          <p:cNvCxnSpPr>
            <a:cxnSpLocks noChangeShapeType="1"/>
          </p:cNvCxnSpPr>
          <p:nvPr/>
        </p:nvCxnSpPr>
        <p:spPr bwMode="auto">
          <a:xfrm flipV="1">
            <a:off x="6808788" y="2471739"/>
            <a:ext cx="6350" cy="547687"/>
          </a:xfrm>
          <a:prstGeom prst="straightConnector1">
            <a:avLst/>
          </a:prstGeom>
          <a:noFill/>
          <a:ln w="9525">
            <a:solidFill>
              <a:schemeClr val="tx2"/>
            </a:solidFill>
            <a:round/>
            <a:headEnd/>
            <a:tailEnd type="arrow" w="med" len="med"/>
          </a:ln>
          <a:extLst>
            <a:ext uri="{909E8E84-426E-40DD-AFC4-6F175D3DCCD1}">
              <a14:hiddenFill xmlns:a14="http://schemas.microsoft.com/office/drawing/2010/main">
                <a:noFill/>
              </a14:hiddenFill>
            </a:ext>
          </a:extLst>
        </p:spPr>
      </p:cxnSp>
      <p:sp>
        <p:nvSpPr>
          <p:cNvPr id="31778" name="TextBox 101"/>
          <p:cNvSpPr txBox="1">
            <a:spLocks noChangeArrowheads="1"/>
          </p:cNvSpPr>
          <p:nvPr/>
        </p:nvSpPr>
        <p:spPr bwMode="auto">
          <a:xfrm>
            <a:off x="6823076" y="2593975"/>
            <a:ext cx="771525"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8404" tIns="19202" rIns="38404" bIns="19202">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1000">
                <a:latin typeface="Arial" panose="020B0604020202020204" pitchFamily="34" charset="0"/>
              </a:rPr>
              <a:t>If fulfilled</a:t>
            </a:r>
          </a:p>
        </p:txBody>
      </p:sp>
      <p:sp>
        <p:nvSpPr>
          <p:cNvPr id="31779" name="Text Box 88"/>
          <p:cNvSpPr txBox="1">
            <a:spLocks noChangeArrowheads="1"/>
          </p:cNvSpPr>
          <p:nvPr/>
        </p:nvSpPr>
        <p:spPr bwMode="auto">
          <a:xfrm>
            <a:off x="6311901" y="4587876"/>
            <a:ext cx="2874963" cy="19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8404" tIns="19202" rIns="38404" bIns="19202">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50000"/>
              </a:spcBef>
              <a:spcAft>
                <a:spcPct val="50000"/>
              </a:spcAft>
              <a:buClr>
                <a:srgbClr val="000000"/>
              </a:buClr>
              <a:buFontTx/>
              <a:buNone/>
            </a:pPr>
            <a:r>
              <a:rPr kumimoji="1" lang="en-US" altLang="ja-JP" sz="1000">
                <a:solidFill>
                  <a:srgbClr val="000000"/>
                </a:solidFill>
                <a:latin typeface="Arial" panose="020B0604020202020204" pitchFamily="34" charset="0"/>
              </a:rPr>
              <a:t>Continuous Improvement and Analytics              </a:t>
            </a:r>
          </a:p>
        </p:txBody>
      </p:sp>
      <p:sp>
        <p:nvSpPr>
          <p:cNvPr id="163" name="AutoShape 103"/>
          <p:cNvSpPr>
            <a:spLocks noChangeArrowheads="1"/>
          </p:cNvSpPr>
          <p:nvPr/>
        </p:nvSpPr>
        <p:spPr bwMode="auto">
          <a:xfrm>
            <a:off x="7104064" y="4908551"/>
            <a:ext cx="909637" cy="842963"/>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 name="T18" fmla="*/ 3167 w 21600"/>
              <a:gd name="T19" fmla="*/ 3150 h 21600"/>
              <a:gd name="T20" fmla="*/ 18433 w 21600"/>
              <a:gd name="T21" fmla="*/ 18450 h 21600"/>
            </a:gdLst>
            <a:ahLst/>
            <a:cxnLst>
              <a:cxn ang="T12">
                <a:pos x="T0" y="T1"/>
              </a:cxn>
              <a:cxn ang="T13">
                <a:pos x="T2" y="T3"/>
              </a:cxn>
              <a:cxn ang="T14">
                <a:pos x="T4" y="T5"/>
              </a:cxn>
              <a:cxn ang="T15">
                <a:pos x="T6" y="T7"/>
              </a:cxn>
              <a:cxn ang="T16">
                <a:pos x="T8" y="T9"/>
              </a:cxn>
              <a:cxn ang="T17">
                <a:pos x="T10" y="T11"/>
              </a:cxn>
            </a:cxnLst>
            <a:rect l="T18" t="T19" r="T20" b="T21"/>
            <a:pathLst>
              <a:path w="21600" h="21600">
                <a:moveTo>
                  <a:pt x="5170" y="16847"/>
                </a:moveTo>
                <a:cubicBezTo>
                  <a:pt x="6699" y="18270"/>
                  <a:pt x="8711" y="19061"/>
                  <a:pt x="10800" y="19061"/>
                </a:cubicBezTo>
                <a:cubicBezTo>
                  <a:pt x="15362" y="19062"/>
                  <a:pt x="19062" y="15362"/>
                  <a:pt x="19062" y="10800"/>
                </a:cubicBezTo>
                <a:cubicBezTo>
                  <a:pt x="19062" y="6237"/>
                  <a:pt x="15362" y="2538"/>
                  <a:pt x="10800" y="2538"/>
                </a:cubicBezTo>
                <a:cubicBezTo>
                  <a:pt x="6237" y="2538"/>
                  <a:pt x="2538" y="6237"/>
                  <a:pt x="2538" y="10800"/>
                </a:cubicBezTo>
                <a:lnTo>
                  <a:pt x="0" y="10800"/>
                </a:lnTo>
                <a:cubicBezTo>
                  <a:pt x="0" y="4835"/>
                  <a:pt x="4835" y="0"/>
                  <a:pt x="10800" y="0"/>
                </a:cubicBezTo>
                <a:cubicBezTo>
                  <a:pt x="16764" y="0"/>
                  <a:pt x="21600" y="4835"/>
                  <a:pt x="21600" y="10800"/>
                </a:cubicBezTo>
                <a:cubicBezTo>
                  <a:pt x="21600" y="16764"/>
                  <a:pt x="16764" y="21600"/>
                  <a:pt x="10800" y="21600"/>
                </a:cubicBezTo>
                <a:cubicBezTo>
                  <a:pt x="8069" y="21599"/>
                  <a:pt x="5440" y="20565"/>
                  <a:pt x="3441" y="18705"/>
                </a:cubicBezTo>
                <a:lnTo>
                  <a:pt x="1601" y="20681"/>
                </a:lnTo>
                <a:lnTo>
                  <a:pt x="1400" y="15071"/>
                </a:lnTo>
                <a:lnTo>
                  <a:pt x="7010" y="14871"/>
                </a:lnTo>
                <a:lnTo>
                  <a:pt x="5170" y="16847"/>
                </a:lnTo>
                <a:close/>
              </a:path>
            </a:pathLst>
          </a:custGeom>
          <a:solidFill>
            <a:schemeClr val="tx2">
              <a:lumMod val="50000"/>
              <a:lumOff val="50000"/>
            </a:schemeClr>
          </a:solidFill>
          <a:ln>
            <a:noFill/>
          </a:ln>
          <a:extLst>
            <a:ext uri="{91240B29-F687-4f45-9708-019B960494DF}"/>
          </a:extLst>
        </p:spPr>
        <p:txBody>
          <a:bodyPr wrap="none" lIns="38404" tIns="19202" rIns="38404" bIns="19202" anchor="ctr"/>
          <a:lstStyle/>
          <a:p>
            <a:pPr>
              <a:defRPr/>
            </a:pPr>
            <a:endParaRPr lang="en-US" sz="1300"/>
          </a:p>
        </p:txBody>
      </p:sp>
      <p:grpSp>
        <p:nvGrpSpPr>
          <p:cNvPr id="31781" name="Group 111"/>
          <p:cNvGrpSpPr>
            <a:grpSpLocks/>
          </p:cNvGrpSpPr>
          <p:nvPr/>
        </p:nvGrpSpPr>
        <p:grpSpPr bwMode="auto">
          <a:xfrm>
            <a:off x="7939088" y="4981574"/>
            <a:ext cx="800100" cy="688005"/>
            <a:chOff x="3348" y="3616"/>
            <a:chExt cx="602" cy="538"/>
          </a:xfrm>
        </p:grpSpPr>
        <p:grpSp>
          <p:nvGrpSpPr>
            <p:cNvPr id="31789" name="Group 112"/>
            <p:cNvGrpSpPr>
              <a:grpSpLocks/>
            </p:cNvGrpSpPr>
            <p:nvPr/>
          </p:nvGrpSpPr>
          <p:grpSpPr bwMode="auto">
            <a:xfrm>
              <a:off x="3434" y="3616"/>
              <a:ext cx="420" cy="246"/>
              <a:chOff x="1414" y="2618"/>
              <a:chExt cx="722" cy="388"/>
            </a:xfrm>
          </p:grpSpPr>
          <p:pic>
            <p:nvPicPr>
              <p:cNvPr id="31791" name="Picture 105" descr="CylimderLighter.png"/>
              <p:cNvPicPr>
                <a:picLocks noChangeAspect="1"/>
              </p:cNvPicPr>
              <p:nvPr/>
            </p:nvPicPr>
            <p:blipFill>
              <a:blip r:embed="rId7" cstate="print">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1414" y="2624"/>
                <a:ext cx="384"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92" name="Picture 107" descr="CylimderLighter.png"/>
              <p:cNvPicPr>
                <a:picLocks noChangeAspect="1"/>
              </p:cNvPicPr>
              <p:nvPr/>
            </p:nvPicPr>
            <p:blipFill>
              <a:blip r:embed="rId7" cstate="print">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1752" y="2618"/>
                <a:ext cx="384"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93" name="Picture 106" descr="CylimderLighter.png"/>
              <p:cNvPicPr>
                <a:picLocks noChangeAspect="1"/>
              </p:cNvPicPr>
              <p:nvPr/>
            </p:nvPicPr>
            <p:blipFill>
              <a:blip r:embed="rId7" cstate="print">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1584" y="2702"/>
                <a:ext cx="384"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1790" name="Text Box 116"/>
            <p:cNvSpPr txBox="1">
              <a:spLocks noChangeArrowheads="1"/>
            </p:cNvSpPr>
            <p:nvPr/>
          </p:nvSpPr>
          <p:spPr bwMode="auto">
            <a:xfrm>
              <a:off x="3348" y="3867"/>
              <a:ext cx="602" cy="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85000"/>
                </a:lnSpc>
                <a:spcBef>
                  <a:spcPct val="50000"/>
                </a:spcBef>
                <a:spcAft>
                  <a:spcPct val="50000"/>
                </a:spcAft>
                <a:buClr>
                  <a:srgbClr val="000000"/>
                </a:buClr>
                <a:buFontTx/>
                <a:buNone/>
              </a:pPr>
              <a:r>
                <a:rPr kumimoji="1" lang="en-US" altLang="ja-JP" sz="700">
                  <a:solidFill>
                    <a:srgbClr val="000000"/>
                  </a:solidFill>
                  <a:latin typeface="Arial" panose="020B0604020202020204" pitchFamily="34" charset="0"/>
                </a:rPr>
                <a:t>Knowledge management database</a:t>
              </a:r>
            </a:p>
          </p:txBody>
        </p:sp>
      </p:grpSp>
      <p:sp>
        <p:nvSpPr>
          <p:cNvPr id="170" name="Text Box 50"/>
          <p:cNvSpPr txBox="1">
            <a:spLocks noChangeArrowheads="1"/>
          </p:cNvSpPr>
          <p:nvPr/>
        </p:nvSpPr>
        <p:spPr bwMode="auto">
          <a:xfrm>
            <a:off x="7188490" y="3730625"/>
            <a:ext cx="722313" cy="407988"/>
          </a:xfrm>
          <a:prstGeom prst="rect">
            <a:avLst/>
          </a:prstGeom>
          <a:noFill/>
          <a:ln w="9525">
            <a:noFill/>
            <a:miter lim="800000"/>
            <a:headEnd/>
            <a:tailEnd/>
          </a:ln>
        </p:spPr>
        <p:txBody>
          <a:bodyPr lIns="37799" tIns="19656" rIns="37799" bIns="19656">
            <a:spAutoFit/>
          </a:bodyPr>
          <a:lstStyle/>
          <a:p>
            <a:pPr algn="ctr">
              <a:spcBef>
                <a:spcPts val="289"/>
              </a:spcBef>
              <a:spcAft>
                <a:spcPts val="289"/>
              </a:spcAft>
              <a:tabLst>
                <a:tab pos="0" algn="l"/>
                <a:tab pos="192020" algn="l"/>
                <a:tab pos="384040" algn="l"/>
                <a:tab pos="576059" algn="l"/>
                <a:tab pos="768079" algn="l"/>
                <a:tab pos="960099" algn="l"/>
                <a:tab pos="1152119" algn="l"/>
                <a:tab pos="1344139" algn="l"/>
                <a:tab pos="1536158" algn="l"/>
                <a:tab pos="1728178" algn="l"/>
                <a:tab pos="1920198" algn="l"/>
                <a:tab pos="2112217" algn="l"/>
                <a:tab pos="2304237" algn="l"/>
                <a:tab pos="2496257" algn="l"/>
                <a:tab pos="2688277" algn="l"/>
                <a:tab pos="2880297" algn="l"/>
                <a:tab pos="3072316" algn="l"/>
                <a:tab pos="3264336" algn="l"/>
                <a:tab pos="3456356" algn="l"/>
                <a:tab pos="3648376" algn="l"/>
                <a:tab pos="3840396" algn="l"/>
              </a:tabLst>
              <a:defRPr/>
            </a:pPr>
            <a:r>
              <a:rPr lang="en-US" altLang="ja-JP" sz="800" dirty="0">
                <a:solidFill>
                  <a:schemeClr val="bg1"/>
                </a:solidFill>
              </a:rPr>
              <a:t>Defect prevention process</a:t>
            </a:r>
          </a:p>
        </p:txBody>
      </p:sp>
      <p:sp>
        <p:nvSpPr>
          <p:cNvPr id="31783" name="Text Box 102"/>
          <p:cNvSpPr txBox="1">
            <a:spLocks noChangeArrowheads="1"/>
          </p:cNvSpPr>
          <p:nvPr/>
        </p:nvSpPr>
        <p:spPr bwMode="auto">
          <a:xfrm>
            <a:off x="7107239" y="5160964"/>
            <a:ext cx="892175" cy="255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8404" tIns="19202" rIns="38404" bIns="19202">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50000"/>
              </a:spcBef>
              <a:spcAft>
                <a:spcPct val="50000"/>
              </a:spcAft>
              <a:buClr>
                <a:srgbClr val="000000"/>
              </a:buClr>
              <a:buFontTx/>
              <a:buNone/>
            </a:pPr>
            <a:r>
              <a:rPr kumimoji="1" lang="en-US" altLang="ja-JP" sz="700">
                <a:solidFill>
                  <a:srgbClr val="000000"/>
                </a:solidFill>
                <a:latin typeface="Arial" panose="020B0604020202020204" pitchFamily="34" charset="0"/>
              </a:rPr>
              <a:t>Process Improvement</a:t>
            </a:r>
          </a:p>
        </p:txBody>
      </p:sp>
      <p:sp>
        <p:nvSpPr>
          <p:cNvPr id="184" name="Oval 183"/>
          <p:cNvSpPr/>
          <p:nvPr/>
        </p:nvSpPr>
        <p:spPr bwMode="auto">
          <a:xfrm>
            <a:off x="5387975" y="2862264"/>
            <a:ext cx="966788" cy="966787"/>
          </a:xfrm>
          <a:prstGeom prst="ellipse">
            <a:avLst/>
          </a:prstGeom>
          <a:solidFill>
            <a:schemeClr val="accent3"/>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cxnSp>
        <p:nvCxnSpPr>
          <p:cNvPr id="31786" name="Straight Arrow Connector 65"/>
          <p:cNvCxnSpPr>
            <a:cxnSpLocks noChangeShapeType="1"/>
          </p:cNvCxnSpPr>
          <p:nvPr/>
        </p:nvCxnSpPr>
        <p:spPr bwMode="auto">
          <a:xfrm>
            <a:off x="5211764" y="3379788"/>
            <a:ext cx="244475" cy="0"/>
          </a:xfrm>
          <a:prstGeom prst="straightConnector1">
            <a:avLst/>
          </a:prstGeom>
          <a:noFill/>
          <a:ln w="9525">
            <a:solidFill>
              <a:schemeClr val="tx2"/>
            </a:solidFill>
            <a:round/>
            <a:headEnd/>
            <a:tailEnd type="arrow" w="med" len="med"/>
          </a:ln>
          <a:extLst>
            <a:ext uri="{909E8E84-426E-40DD-AFC4-6F175D3DCCD1}">
              <a14:hiddenFill xmlns:a14="http://schemas.microsoft.com/office/drawing/2010/main">
                <a:noFill/>
              </a14:hiddenFill>
            </a:ext>
          </a:extLst>
        </p:spPr>
      </p:cxnSp>
      <p:cxnSp>
        <p:nvCxnSpPr>
          <p:cNvPr id="31787" name="Straight Arrow Connector 65"/>
          <p:cNvCxnSpPr>
            <a:cxnSpLocks noChangeShapeType="1"/>
          </p:cNvCxnSpPr>
          <p:nvPr/>
        </p:nvCxnSpPr>
        <p:spPr bwMode="auto">
          <a:xfrm>
            <a:off x="6276976" y="3390900"/>
            <a:ext cx="244475" cy="0"/>
          </a:xfrm>
          <a:prstGeom prst="straightConnector1">
            <a:avLst/>
          </a:prstGeom>
          <a:noFill/>
          <a:ln w="9525">
            <a:solidFill>
              <a:schemeClr val="tx2"/>
            </a:solidFill>
            <a:round/>
            <a:headEnd/>
            <a:tailEnd type="arrow" w="med" len="med"/>
          </a:ln>
          <a:extLst>
            <a:ext uri="{909E8E84-426E-40DD-AFC4-6F175D3DCCD1}">
              <a14:hiddenFill xmlns:a14="http://schemas.microsoft.com/office/drawing/2010/main">
                <a:noFill/>
              </a14:hiddenFill>
            </a:ext>
          </a:extLst>
        </p:spPr>
      </p:cxnSp>
      <p:sp>
        <p:nvSpPr>
          <p:cNvPr id="31788" name="TextBox 99"/>
          <p:cNvSpPr txBox="1">
            <a:spLocks noChangeArrowheads="1"/>
          </p:cNvSpPr>
          <p:nvPr/>
        </p:nvSpPr>
        <p:spPr bwMode="auto">
          <a:xfrm>
            <a:off x="5957889" y="3702051"/>
            <a:ext cx="758825" cy="346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8404" tIns="19202" rIns="38404" bIns="19202">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1000">
                <a:latin typeface="Arial" panose="020B0604020202020204" pitchFamily="34" charset="0"/>
              </a:rPr>
              <a:t>Virtual Engineer</a:t>
            </a:r>
          </a:p>
        </p:txBody>
      </p:sp>
      <p:pic>
        <p:nvPicPr>
          <p:cNvPr id="51" name="Picture 109"/>
          <p:cNvPicPr>
            <a:picLocks noChangeAspect="1" noChangeArrowheads="1"/>
          </p:cNvPicPr>
          <p:nvPr/>
        </p:nvPicPr>
        <p:blipFill>
          <a:blip r:embed="rId8" cstate="print">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5538497" y="2978151"/>
            <a:ext cx="677632" cy="6985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Date Placeholder 3">
            <a:extLst>
              <a:ext uri="{FF2B5EF4-FFF2-40B4-BE49-F238E27FC236}">
                <a16:creationId xmlns:a16="http://schemas.microsoft.com/office/drawing/2014/main" id="{D9380EE5-C4E1-4CF9-8250-63CFCBFAC574}"/>
              </a:ext>
            </a:extLst>
          </p:cNvPr>
          <p:cNvSpPr>
            <a:spLocks noGrp="1"/>
          </p:cNvSpPr>
          <p:nvPr>
            <p:ph type="dt" sz="half" idx="12"/>
          </p:nvPr>
        </p:nvSpPr>
        <p:spPr/>
        <p:txBody>
          <a:bodyPr/>
          <a:lstStyle/>
          <a:p>
            <a:pPr>
              <a:spcBef>
                <a:spcPct val="0"/>
              </a:spcBef>
              <a:buFontTx/>
              <a:buNone/>
            </a:pPr>
            <a:fld id="{65D85A6D-0702-479B-8C77-FCFB807D8EB6}" type="datetime4">
              <a:rPr lang="en-AU" smtClean="0"/>
              <a:t>26 January 2018</a:t>
            </a:fld>
            <a:endParaRPr lang="en-AU"/>
          </a:p>
        </p:txBody>
      </p:sp>
      <p:sp>
        <p:nvSpPr>
          <p:cNvPr id="5" name="Footer Placeholder 4">
            <a:extLst>
              <a:ext uri="{FF2B5EF4-FFF2-40B4-BE49-F238E27FC236}">
                <a16:creationId xmlns:a16="http://schemas.microsoft.com/office/drawing/2014/main" id="{3E616AFB-9EA8-4C38-AE4C-0B8D48C34A58}"/>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2004122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2189164" y="5000626"/>
            <a:ext cx="2439987" cy="862013"/>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nvGrpSpPr>
          <p:cNvPr id="128" name="Group 1713"/>
          <p:cNvGrpSpPr/>
          <p:nvPr/>
        </p:nvGrpSpPr>
        <p:grpSpPr>
          <a:xfrm>
            <a:off x="7642793" y="5237659"/>
            <a:ext cx="809132" cy="603384"/>
            <a:chOff x="609791" y="1275916"/>
            <a:chExt cx="354897" cy="264653"/>
          </a:xfrm>
          <a:solidFill>
            <a:schemeClr val="accent3"/>
          </a:solidFill>
        </p:grpSpPr>
        <p:sp>
          <p:nvSpPr>
            <p:cNvPr id="129" name="Oval 389"/>
            <p:cNvSpPr>
              <a:spLocks noChangeArrowheads="1"/>
            </p:cNvSpPr>
            <p:nvPr/>
          </p:nvSpPr>
          <p:spPr bwMode="auto">
            <a:xfrm>
              <a:off x="680076" y="1304551"/>
              <a:ext cx="100655" cy="98920"/>
            </a:xfrm>
            <a:prstGeom prst="ellipse">
              <a:avLst/>
            </a:pr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0" name="Freeform 390"/>
            <p:cNvSpPr>
              <a:spLocks/>
            </p:cNvSpPr>
            <p:nvPr/>
          </p:nvSpPr>
          <p:spPr bwMode="auto">
            <a:xfrm>
              <a:off x="609791" y="1400867"/>
              <a:ext cx="250770" cy="139702"/>
            </a:xfrm>
            <a:custGeom>
              <a:avLst/>
              <a:gdLst/>
              <a:ahLst/>
              <a:cxnLst>
                <a:cxn ang="0">
                  <a:pos x="122" y="56"/>
                </a:cxn>
                <a:cxn ang="0">
                  <a:pos x="85" y="25"/>
                </a:cxn>
                <a:cxn ang="0">
                  <a:pos x="57" y="4"/>
                </a:cxn>
                <a:cxn ang="0">
                  <a:pos x="19" y="20"/>
                </a:cxn>
                <a:cxn ang="0">
                  <a:pos x="0" y="68"/>
                </a:cxn>
                <a:cxn ang="0">
                  <a:pos x="64" y="67"/>
                </a:cxn>
                <a:cxn ang="0">
                  <a:pos x="72" y="40"/>
                </a:cxn>
                <a:cxn ang="0">
                  <a:pos x="94" y="56"/>
                </a:cxn>
                <a:cxn ang="0">
                  <a:pos x="122" y="56"/>
                </a:cxn>
              </a:cxnLst>
              <a:rect l="0" t="0" r="r" b="b"/>
              <a:pathLst>
                <a:path w="122" h="68">
                  <a:moveTo>
                    <a:pt x="122" y="56"/>
                  </a:moveTo>
                  <a:cubicBezTo>
                    <a:pt x="122" y="56"/>
                    <a:pt x="91" y="30"/>
                    <a:pt x="85" y="25"/>
                  </a:cubicBezTo>
                  <a:cubicBezTo>
                    <a:pt x="71" y="14"/>
                    <a:pt x="72" y="7"/>
                    <a:pt x="57" y="4"/>
                  </a:cubicBezTo>
                  <a:cubicBezTo>
                    <a:pt x="42" y="0"/>
                    <a:pt x="25" y="6"/>
                    <a:pt x="19" y="20"/>
                  </a:cubicBezTo>
                  <a:cubicBezTo>
                    <a:pt x="16" y="26"/>
                    <a:pt x="7" y="49"/>
                    <a:pt x="0" y="68"/>
                  </a:cubicBezTo>
                  <a:cubicBezTo>
                    <a:pt x="64" y="67"/>
                    <a:pt x="64" y="67"/>
                    <a:pt x="64" y="67"/>
                  </a:cubicBezTo>
                  <a:cubicBezTo>
                    <a:pt x="64" y="65"/>
                    <a:pt x="72" y="40"/>
                    <a:pt x="72" y="40"/>
                  </a:cubicBezTo>
                  <a:cubicBezTo>
                    <a:pt x="94" y="56"/>
                    <a:pt x="94" y="56"/>
                    <a:pt x="94" y="56"/>
                  </a:cubicBezTo>
                  <a:lnTo>
                    <a:pt x="122" y="56"/>
                  </a:lnTo>
                  <a:close/>
                </a:path>
              </a:pathLst>
            </a:cu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1" name="Freeform 391"/>
            <p:cNvSpPr>
              <a:spLocks/>
            </p:cNvSpPr>
            <p:nvPr/>
          </p:nvSpPr>
          <p:spPr bwMode="auto">
            <a:xfrm>
              <a:off x="667928" y="1275916"/>
              <a:ext cx="118877" cy="112803"/>
            </a:xfrm>
            <a:custGeom>
              <a:avLst/>
              <a:gdLst/>
              <a:ahLst/>
              <a:cxnLst>
                <a:cxn ang="0">
                  <a:pos x="55" y="31"/>
                </a:cxn>
                <a:cxn ang="0">
                  <a:pos x="18" y="12"/>
                </a:cxn>
                <a:cxn ang="0">
                  <a:pos x="6" y="38"/>
                </a:cxn>
                <a:cxn ang="0">
                  <a:pos x="11" y="47"/>
                </a:cxn>
                <a:cxn ang="0">
                  <a:pos x="6" y="55"/>
                </a:cxn>
                <a:cxn ang="0">
                  <a:pos x="0" y="47"/>
                </a:cxn>
                <a:cxn ang="0">
                  <a:pos x="2" y="41"/>
                </a:cxn>
                <a:cxn ang="0">
                  <a:pos x="7" y="17"/>
                </a:cxn>
                <a:cxn ang="0">
                  <a:pos x="45" y="12"/>
                </a:cxn>
                <a:cxn ang="0">
                  <a:pos x="58" y="31"/>
                </a:cxn>
                <a:cxn ang="0">
                  <a:pos x="55" y="31"/>
                </a:cxn>
              </a:cxnLst>
              <a:rect l="0" t="0" r="r" b="b"/>
              <a:pathLst>
                <a:path w="58" h="55">
                  <a:moveTo>
                    <a:pt x="55" y="31"/>
                  </a:moveTo>
                  <a:cubicBezTo>
                    <a:pt x="55" y="31"/>
                    <a:pt x="45" y="0"/>
                    <a:pt x="18" y="12"/>
                  </a:cubicBezTo>
                  <a:cubicBezTo>
                    <a:pt x="8" y="16"/>
                    <a:pt x="3" y="29"/>
                    <a:pt x="6" y="38"/>
                  </a:cubicBezTo>
                  <a:cubicBezTo>
                    <a:pt x="9" y="38"/>
                    <a:pt x="11" y="42"/>
                    <a:pt x="11" y="47"/>
                  </a:cubicBezTo>
                  <a:cubicBezTo>
                    <a:pt x="11" y="51"/>
                    <a:pt x="9" y="55"/>
                    <a:pt x="6" y="55"/>
                  </a:cubicBezTo>
                  <a:cubicBezTo>
                    <a:pt x="3" y="55"/>
                    <a:pt x="0" y="51"/>
                    <a:pt x="0" y="47"/>
                  </a:cubicBezTo>
                  <a:cubicBezTo>
                    <a:pt x="0" y="44"/>
                    <a:pt x="1" y="42"/>
                    <a:pt x="2" y="41"/>
                  </a:cubicBezTo>
                  <a:cubicBezTo>
                    <a:pt x="0" y="32"/>
                    <a:pt x="2" y="24"/>
                    <a:pt x="7" y="17"/>
                  </a:cubicBezTo>
                  <a:cubicBezTo>
                    <a:pt x="15" y="6"/>
                    <a:pt x="35" y="3"/>
                    <a:pt x="45" y="12"/>
                  </a:cubicBezTo>
                  <a:cubicBezTo>
                    <a:pt x="53" y="19"/>
                    <a:pt x="58" y="31"/>
                    <a:pt x="58" y="31"/>
                  </a:cubicBezTo>
                  <a:lnTo>
                    <a:pt x="55" y="31"/>
                  </a:lnTo>
                  <a:close/>
                </a:path>
              </a:pathLst>
            </a:cu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2" name="Freeform 392"/>
            <p:cNvSpPr>
              <a:spLocks/>
            </p:cNvSpPr>
            <p:nvPr/>
          </p:nvSpPr>
          <p:spPr bwMode="auto">
            <a:xfrm>
              <a:off x="770319" y="1335788"/>
              <a:ext cx="194369" cy="203046"/>
            </a:xfrm>
            <a:custGeom>
              <a:avLst/>
              <a:gdLst/>
              <a:ahLst/>
              <a:cxnLst>
                <a:cxn ang="0">
                  <a:pos x="224" y="0"/>
                </a:cxn>
                <a:cxn ang="0">
                  <a:pos x="203" y="0"/>
                </a:cxn>
                <a:cxn ang="0">
                  <a:pos x="167" y="205"/>
                </a:cxn>
                <a:cxn ang="0">
                  <a:pos x="0" y="205"/>
                </a:cxn>
                <a:cxn ang="0">
                  <a:pos x="0" y="234"/>
                </a:cxn>
                <a:cxn ang="0">
                  <a:pos x="186" y="234"/>
                </a:cxn>
                <a:cxn ang="0">
                  <a:pos x="224" y="0"/>
                </a:cxn>
              </a:cxnLst>
              <a:rect l="0" t="0" r="r" b="b"/>
              <a:pathLst>
                <a:path w="224" h="234">
                  <a:moveTo>
                    <a:pt x="224" y="0"/>
                  </a:moveTo>
                  <a:lnTo>
                    <a:pt x="203" y="0"/>
                  </a:lnTo>
                  <a:lnTo>
                    <a:pt x="167" y="205"/>
                  </a:lnTo>
                  <a:lnTo>
                    <a:pt x="0" y="205"/>
                  </a:lnTo>
                  <a:lnTo>
                    <a:pt x="0" y="234"/>
                  </a:lnTo>
                  <a:lnTo>
                    <a:pt x="186" y="234"/>
                  </a:lnTo>
                  <a:lnTo>
                    <a:pt x="224" y="0"/>
                  </a:lnTo>
                  <a:close/>
                </a:path>
              </a:pathLst>
            </a:cu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3" name="Rectangle 393"/>
            <p:cNvSpPr>
              <a:spLocks noChangeArrowheads="1"/>
            </p:cNvSpPr>
            <p:nvPr/>
          </p:nvSpPr>
          <p:spPr bwMode="auto">
            <a:xfrm>
              <a:off x="782467" y="1513670"/>
              <a:ext cx="18222" cy="4339"/>
            </a:xfrm>
            <a:prstGeom prst="rect">
              <a:avLst/>
            </a:prstGeom>
            <a:grpFill/>
            <a:ln w="9525">
              <a:noFill/>
              <a:miter lim="800000"/>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4" name="Rectangle 394"/>
            <p:cNvSpPr>
              <a:spLocks noChangeArrowheads="1"/>
            </p:cNvSpPr>
            <p:nvPr/>
          </p:nvSpPr>
          <p:spPr bwMode="auto">
            <a:xfrm>
              <a:off x="878784" y="1513670"/>
              <a:ext cx="20825" cy="4339"/>
            </a:xfrm>
            <a:prstGeom prst="rect">
              <a:avLst/>
            </a:prstGeom>
            <a:grpFill/>
            <a:ln w="9525">
              <a:noFill/>
              <a:miter lim="800000"/>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5" name="Rectangle 395"/>
            <p:cNvSpPr>
              <a:spLocks noChangeArrowheads="1"/>
            </p:cNvSpPr>
            <p:nvPr/>
          </p:nvSpPr>
          <p:spPr bwMode="auto">
            <a:xfrm>
              <a:off x="815440" y="1513670"/>
              <a:ext cx="18222" cy="4339"/>
            </a:xfrm>
            <a:prstGeom prst="rect">
              <a:avLst/>
            </a:prstGeom>
            <a:grpFill/>
            <a:ln w="9525">
              <a:noFill/>
              <a:miter lim="800000"/>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6" name="Rectangle 396"/>
            <p:cNvSpPr>
              <a:spLocks noChangeArrowheads="1"/>
            </p:cNvSpPr>
            <p:nvPr/>
          </p:nvSpPr>
          <p:spPr bwMode="auto">
            <a:xfrm>
              <a:off x="847546" y="1513670"/>
              <a:ext cx="19090" cy="4339"/>
            </a:xfrm>
            <a:prstGeom prst="rect">
              <a:avLst/>
            </a:prstGeom>
            <a:grpFill/>
            <a:ln w="9525">
              <a:noFill/>
              <a:miter lim="800000"/>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7" name="Freeform 397"/>
            <p:cNvSpPr>
              <a:spLocks/>
            </p:cNvSpPr>
            <p:nvPr/>
          </p:nvSpPr>
          <p:spPr bwMode="auto">
            <a:xfrm>
              <a:off x="743420" y="1327111"/>
              <a:ext cx="51195" cy="94581"/>
            </a:xfrm>
            <a:custGeom>
              <a:avLst/>
              <a:gdLst/>
              <a:ahLst/>
              <a:cxnLst>
                <a:cxn ang="0">
                  <a:pos x="14" y="6"/>
                </a:cxn>
                <a:cxn ang="0">
                  <a:pos x="15" y="11"/>
                </a:cxn>
                <a:cxn ang="0">
                  <a:pos x="21" y="18"/>
                </a:cxn>
                <a:cxn ang="0">
                  <a:pos x="18" y="30"/>
                </a:cxn>
                <a:cxn ang="0">
                  <a:pos x="10" y="36"/>
                </a:cxn>
                <a:cxn ang="0">
                  <a:pos x="10" y="43"/>
                </a:cxn>
                <a:cxn ang="0">
                  <a:pos x="14" y="38"/>
                </a:cxn>
                <a:cxn ang="0">
                  <a:pos x="18" y="33"/>
                </a:cxn>
                <a:cxn ang="0">
                  <a:pos x="24" y="16"/>
                </a:cxn>
                <a:cxn ang="0">
                  <a:pos x="24" y="8"/>
                </a:cxn>
                <a:cxn ang="0">
                  <a:pos x="17" y="1"/>
                </a:cxn>
                <a:cxn ang="0">
                  <a:pos x="17" y="1"/>
                </a:cxn>
                <a:cxn ang="0">
                  <a:pos x="15" y="2"/>
                </a:cxn>
              </a:cxnLst>
              <a:rect l="0" t="0" r="r" b="b"/>
              <a:pathLst>
                <a:path w="25" h="46">
                  <a:moveTo>
                    <a:pt x="14" y="6"/>
                  </a:moveTo>
                  <a:cubicBezTo>
                    <a:pt x="14" y="8"/>
                    <a:pt x="14" y="9"/>
                    <a:pt x="15" y="11"/>
                  </a:cubicBezTo>
                  <a:cubicBezTo>
                    <a:pt x="16" y="15"/>
                    <a:pt x="19" y="18"/>
                    <a:pt x="21" y="18"/>
                  </a:cubicBezTo>
                  <a:cubicBezTo>
                    <a:pt x="22" y="23"/>
                    <a:pt x="20" y="29"/>
                    <a:pt x="18" y="30"/>
                  </a:cubicBezTo>
                  <a:cubicBezTo>
                    <a:pt x="15" y="31"/>
                    <a:pt x="10" y="36"/>
                    <a:pt x="10" y="36"/>
                  </a:cubicBezTo>
                  <a:cubicBezTo>
                    <a:pt x="0" y="38"/>
                    <a:pt x="6" y="46"/>
                    <a:pt x="10" y="43"/>
                  </a:cubicBezTo>
                  <a:cubicBezTo>
                    <a:pt x="13" y="40"/>
                    <a:pt x="14" y="38"/>
                    <a:pt x="14" y="38"/>
                  </a:cubicBezTo>
                  <a:cubicBezTo>
                    <a:pt x="14" y="38"/>
                    <a:pt x="15" y="35"/>
                    <a:pt x="18" y="33"/>
                  </a:cubicBezTo>
                  <a:cubicBezTo>
                    <a:pt x="25" y="29"/>
                    <a:pt x="24" y="20"/>
                    <a:pt x="24" y="16"/>
                  </a:cubicBezTo>
                  <a:cubicBezTo>
                    <a:pt x="25" y="14"/>
                    <a:pt x="25" y="11"/>
                    <a:pt x="24" y="8"/>
                  </a:cubicBezTo>
                  <a:cubicBezTo>
                    <a:pt x="23" y="3"/>
                    <a:pt x="19" y="0"/>
                    <a:pt x="17" y="1"/>
                  </a:cubicBezTo>
                  <a:cubicBezTo>
                    <a:pt x="17" y="1"/>
                    <a:pt x="17" y="1"/>
                    <a:pt x="17" y="1"/>
                  </a:cubicBezTo>
                  <a:cubicBezTo>
                    <a:pt x="15" y="2"/>
                    <a:pt x="15" y="2"/>
                    <a:pt x="15" y="2"/>
                  </a:cubicBezTo>
                </a:path>
              </a:pathLst>
            </a:cu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sp>
        <p:nvSpPr>
          <p:cNvPr id="26" name="Title 25"/>
          <p:cNvSpPr>
            <a:spLocks noGrp="1"/>
          </p:cNvSpPr>
          <p:nvPr>
            <p:ph type="title"/>
          </p:nvPr>
        </p:nvSpPr>
        <p:spPr/>
        <p:txBody>
          <a:bodyPr/>
          <a:lstStyle/>
          <a:p>
            <a:r>
              <a:rPr lang="en-US" altLang="en-US"/>
              <a:t>Dynamic Automation integrates into existing ITSM tools to automate use cases on platforms, database, middleware apps, network, and storage</a:t>
            </a:r>
            <a:endParaRPr lang="en-US" dirty="0"/>
          </a:p>
        </p:txBody>
      </p:sp>
      <p:sp>
        <p:nvSpPr>
          <p:cNvPr id="11" name="Slide Number Placeholder 10"/>
          <p:cNvSpPr>
            <a:spLocks noGrp="1"/>
          </p:cNvSpPr>
          <p:nvPr>
            <p:ph type="sldNum" sz="quarter" idx="11"/>
          </p:nvPr>
        </p:nvSpPr>
        <p:spPr/>
        <p:txBody>
          <a:bodyPr/>
          <a:lstStyle/>
          <a:p>
            <a:pPr lvl="0"/>
            <a:fld id="{3922C6F2-B8C0-4680-8EDC-9A2F2593CFCB}" type="slidenum">
              <a:rPr lang="en-US" altLang="en-US" noProof="0" smtClean="0"/>
              <a:pPr lvl="0"/>
              <a:t>12</a:t>
            </a:fld>
            <a:endParaRPr lang="en-US" altLang="en-US" noProof="0"/>
          </a:p>
        </p:txBody>
      </p:sp>
      <p:sp>
        <p:nvSpPr>
          <p:cNvPr id="6" name="Rounded Rectangle 5"/>
          <p:cNvSpPr/>
          <p:nvPr/>
        </p:nvSpPr>
        <p:spPr>
          <a:xfrm>
            <a:off x="1890714" y="2130425"/>
            <a:ext cx="4903787" cy="2344738"/>
          </a:xfrm>
          <a:prstGeom prst="roundRect">
            <a:avLst/>
          </a:prstGeom>
          <a:noFill/>
          <a:ln w="12700">
            <a:solidFill>
              <a:srgbClr val="1F3D68"/>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7" name="Rounded Rectangle 6"/>
          <p:cNvSpPr/>
          <p:nvPr/>
        </p:nvSpPr>
        <p:spPr>
          <a:xfrm>
            <a:off x="7237413" y="2027239"/>
            <a:ext cx="3035300" cy="2562225"/>
          </a:xfrm>
          <a:prstGeom prst="roundRect">
            <a:avLst/>
          </a:prstGeom>
          <a:noFill/>
          <a:ln w="12700">
            <a:solidFill>
              <a:srgbClr val="1F3D68"/>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0" name="Rounded Rectangle 9"/>
          <p:cNvSpPr/>
          <p:nvPr/>
        </p:nvSpPr>
        <p:spPr>
          <a:xfrm>
            <a:off x="2205039" y="2373313"/>
            <a:ext cx="1216025" cy="823912"/>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2" name="Rounded Rectangle 11"/>
          <p:cNvSpPr/>
          <p:nvPr/>
        </p:nvSpPr>
        <p:spPr>
          <a:xfrm>
            <a:off x="3559176" y="3038476"/>
            <a:ext cx="1211263" cy="593725"/>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4" name="Rounded Rectangle 13"/>
          <p:cNvSpPr/>
          <p:nvPr/>
        </p:nvSpPr>
        <p:spPr>
          <a:xfrm>
            <a:off x="7602539" y="3098801"/>
            <a:ext cx="993775" cy="474663"/>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nvGrpSpPr>
          <p:cNvPr id="25612" name="Group 59"/>
          <p:cNvGrpSpPr>
            <a:grpSpLocks/>
          </p:cNvGrpSpPr>
          <p:nvPr/>
        </p:nvGrpSpPr>
        <p:grpSpPr bwMode="auto">
          <a:xfrm>
            <a:off x="9172575" y="2271714"/>
            <a:ext cx="865188" cy="473075"/>
            <a:chOff x="7449982" y="1630444"/>
            <a:chExt cx="1021196" cy="683265"/>
          </a:xfrm>
        </p:grpSpPr>
        <p:sp>
          <p:nvSpPr>
            <p:cNvPr id="15" name="Rounded Rectangle 14"/>
            <p:cNvSpPr/>
            <p:nvPr/>
          </p:nvSpPr>
          <p:spPr>
            <a:xfrm>
              <a:off x="7618620" y="1630444"/>
              <a:ext cx="852558" cy="573209"/>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6" name="Rounded Rectangle 15"/>
            <p:cNvSpPr/>
            <p:nvPr/>
          </p:nvSpPr>
          <p:spPr>
            <a:xfrm>
              <a:off x="7534301" y="1685472"/>
              <a:ext cx="852557" cy="573209"/>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7" name="Rounded Rectangle 16"/>
            <p:cNvSpPr/>
            <p:nvPr/>
          </p:nvSpPr>
          <p:spPr>
            <a:xfrm>
              <a:off x="7449982" y="1740500"/>
              <a:ext cx="852558" cy="573209"/>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grpSp>
        <p:nvGrpSpPr>
          <p:cNvPr id="25613" name="Group 20"/>
          <p:cNvGrpSpPr>
            <a:grpSpLocks/>
          </p:cNvGrpSpPr>
          <p:nvPr/>
        </p:nvGrpSpPr>
        <p:grpSpPr bwMode="auto">
          <a:xfrm flipV="1">
            <a:off x="9172575" y="3960814"/>
            <a:ext cx="865188" cy="473075"/>
            <a:chOff x="7449982" y="3319544"/>
            <a:chExt cx="1021196" cy="683265"/>
          </a:xfrm>
        </p:grpSpPr>
        <p:sp>
          <p:nvSpPr>
            <p:cNvPr id="18" name="Rounded Rectangle 17"/>
            <p:cNvSpPr/>
            <p:nvPr/>
          </p:nvSpPr>
          <p:spPr>
            <a:xfrm>
              <a:off x="7618620" y="3319544"/>
              <a:ext cx="852558" cy="573209"/>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9" name="Rounded Rectangle 18"/>
            <p:cNvSpPr/>
            <p:nvPr/>
          </p:nvSpPr>
          <p:spPr>
            <a:xfrm>
              <a:off x="7534301" y="3374572"/>
              <a:ext cx="852557" cy="573209"/>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0" name="Rounded Rectangle 19"/>
            <p:cNvSpPr/>
            <p:nvPr/>
          </p:nvSpPr>
          <p:spPr>
            <a:xfrm>
              <a:off x="7449982" y="3429600"/>
              <a:ext cx="852558" cy="573209"/>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sp>
        <p:nvSpPr>
          <p:cNvPr id="28" name="Oval 27"/>
          <p:cNvSpPr/>
          <p:nvPr/>
        </p:nvSpPr>
        <p:spPr>
          <a:xfrm>
            <a:off x="5341938" y="2405063"/>
            <a:ext cx="1238250" cy="1238250"/>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dirty="0">
              <a:solidFill>
                <a:srgbClr val="FFFFFF"/>
              </a:solidFill>
              <a:latin typeface="Calibri"/>
              <a:ea typeface="MS PGothic" charset="0"/>
              <a:cs typeface="MS PGothic" charset="0"/>
            </a:endParaRPr>
          </a:p>
        </p:txBody>
      </p:sp>
      <p:sp>
        <p:nvSpPr>
          <p:cNvPr id="13" name="Rounded Rectangle 12"/>
          <p:cNvSpPr/>
          <p:nvPr/>
        </p:nvSpPr>
        <p:spPr>
          <a:xfrm>
            <a:off x="5418138" y="3740151"/>
            <a:ext cx="1122362" cy="441325"/>
          </a:xfrm>
          <a:prstGeom prst="roundRect">
            <a:avLst/>
          </a:prstGeom>
          <a:noFill/>
          <a:ln>
            <a:solidFill>
              <a:srgbClr val="9D9EB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5616" name="TextBox 38"/>
          <p:cNvSpPr txBox="1">
            <a:spLocks noChangeArrowheads="1"/>
          </p:cNvSpPr>
          <p:nvPr/>
        </p:nvSpPr>
        <p:spPr bwMode="auto">
          <a:xfrm>
            <a:off x="2209801" y="2494002"/>
            <a:ext cx="1211263"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000" b="0" dirty="0">
                <a:solidFill>
                  <a:prstClr val="black"/>
                </a:solidFill>
                <a:latin typeface="Arial" panose="020B0604020202020204" pitchFamily="34" charset="0"/>
                <a:cs typeface="Times New Roman" pitchFamily="18" charset="0"/>
              </a:rPr>
              <a:t>Netcool </a:t>
            </a:r>
          </a:p>
          <a:p>
            <a:pPr algn="ctr" eaLnBrk="0" hangingPunct="0">
              <a:lnSpc>
                <a:spcPct val="100000"/>
              </a:lnSpc>
              <a:spcBef>
                <a:spcPct val="0"/>
              </a:spcBef>
              <a:buNone/>
              <a:defRPr/>
            </a:pPr>
            <a:r>
              <a:rPr lang="en-US" altLang="en-US" sz="1000" b="0" dirty="0">
                <a:solidFill>
                  <a:prstClr val="black"/>
                </a:solidFill>
                <a:latin typeface="Arial" panose="020B0604020202020204" pitchFamily="34" charset="0"/>
                <a:cs typeface="Times New Roman" pitchFamily="18" charset="0"/>
              </a:rPr>
              <a:t>Event</a:t>
            </a:r>
          </a:p>
          <a:p>
            <a:pPr algn="ctr" eaLnBrk="0" hangingPunct="0">
              <a:lnSpc>
                <a:spcPct val="100000"/>
              </a:lnSpc>
              <a:spcBef>
                <a:spcPct val="0"/>
              </a:spcBef>
              <a:buNone/>
              <a:defRPr/>
            </a:pPr>
            <a:r>
              <a:rPr lang="en-US" altLang="en-US" sz="1000" b="0" dirty="0">
                <a:solidFill>
                  <a:prstClr val="black"/>
                </a:solidFill>
                <a:latin typeface="Arial" panose="020B0604020202020204" pitchFamily="34" charset="0"/>
                <a:cs typeface="Times New Roman" pitchFamily="18" charset="0"/>
              </a:rPr>
              <a:t>Management</a:t>
            </a:r>
          </a:p>
        </p:txBody>
      </p:sp>
      <p:sp>
        <p:nvSpPr>
          <p:cNvPr id="40" name="Rounded Rectangle 39"/>
          <p:cNvSpPr/>
          <p:nvPr/>
        </p:nvSpPr>
        <p:spPr>
          <a:xfrm>
            <a:off x="2205039" y="3730625"/>
            <a:ext cx="1216025" cy="534988"/>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5618" name="TextBox 40"/>
          <p:cNvSpPr txBox="1">
            <a:spLocks noChangeArrowheads="1"/>
          </p:cNvSpPr>
          <p:nvPr/>
        </p:nvSpPr>
        <p:spPr bwMode="auto">
          <a:xfrm>
            <a:off x="2211389" y="3825875"/>
            <a:ext cx="120967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000" b="0" dirty="0">
                <a:solidFill>
                  <a:prstClr val="black"/>
                </a:solidFill>
                <a:latin typeface="Arial" panose="020B0604020202020204" pitchFamily="34" charset="0"/>
                <a:cs typeface="Times New Roman" pitchFamily="18" charset="0"/>
              </a:rPr>
              <a:t>ServiceNow</a:t>
            </a:r>
          </a:p>
          <a:p>
            <a:pPr algn="ctr" eaLnBrk="0" hangingPunct="0">
              <a:lnSpc>
                <a:spcPct val="100000"/>
              </a:lnSpc>
              <a:spcBef>
                <a:spcPct val="0"/>
              </a:spcBef>
              <a:buNone/>
              <a:defRPr/>
            </a:pPr>
            <a:r>
              <a:rPr lang="en-US" altLang="en-US" sz="1000" b="0" dirty="0">
                <a:solidFill>
                  <a:prstClr val="black"/>
                </a:solidFill>
                <a:latin typeface="Arial" panose="020B0604020202020204" pitchFamily="34" charset="0"/>
                <a:cs typeface="Times New Roman" pitchFamily="18" charset="0"/>
              </a:rPr>
              <a:t>Incident Ticketing</a:t>
            </a:r>
          </a:p>
        </p:txBody>
      </p:sp>
      <p:sp>
        <p:nvSpPr>
          <p:cNvPr id="25619" name="TextBox 42"/>
          <p:cNvSpPr txBox="1">
            <a:spLocks noChangeArrowheads="1"/>
          </p:cNvSpPr>
          <p:nvPr/>
        </p:nvSpPr>
        <p:spPr bwMode="auto">
          <a:xfrm>
            <a:off x="3557588" y="3111501"/>
            <a:ext cx="121126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Integration Services</a:t>
            </a:r>
          </a:p>
        </p:txBody>
      </p:sp>
      <p:sp>
        <p:nvSpPr>
          <p:cNvPr id="44" name="Left-Right Arrow 43"/>
          <p:cNvSpPr/>
          <p:nvPr/>
        </p:nvSpPr>
        <p:spPr>
          <a:xfrm>
            <a:off x="4842377" y="3221306"/>
            <a:ext cx="474718" cy="177268"/>
          </a:xfrm>
          <a:prstGeom prst="leftRightArrow">
            <a:avLst/>
          </a:prstGeom>
          <a:gradFill>
            <a:gsLst>
              <a:gs pos="0">
                <a:schemeClr val="accent1"/>
              </a:gs>
              <a:gs pos="50000">
                <a:srgbClr val="34B340">
                  <a:tint val="44500"/>
                  <a:satMod val="160000"/>
                </a:srgbClr>
              </a:gs>
              <a:gs pos="100000">
                <a:srgbClr val="34B340">
                  <a:tint val="23500"/>
                  <a:satMod val="160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45" name="TextBox 44"/>
          <p:cNvSpPr txBox="1"/>
          <p:nvPr/>
        </p:nvSpPr>
        <p:spPr>
          <a:xfrm>
            <a:off x="5360988" y="3759200"/>
            <a:ext cx="1211262" cy="431800"/>
          </a:xfrm>
          <a:prstGeom prst="rect">
            <a:avLst/>
          </a:prstGeom>
          <a:noFill/>
          <a:ln>
            <a:noFill/>
          </a:ln>
        </p:spPr>
        <p:txBody>
          <a:bodyPr>
            <a:spAutoFit/>
          </a:bodyPr>
          <a:lstStyle/>
          <a:p>
            <a:pPr algn="ctr" eaLnBrk="0" fontAlgn="auto" hangingPunct="0">
              <a:spcBef>
                <a:spcPts val="0"/>
              </a:spcBef>
              <a:spcAft>
                <a:spcPts val="0"/>
              </a:spcAft>
              <a:buNone/>
              <a:defRPr/>
            </a:pPr>
            <a:r>
              <a:rPr lang="en-US" sz="1050" b="0" dirty="0">
                <a:solidFill>
                  <a:prstClr val="black"/>
                </a:solidFill>
                <a:ea typeface="MS PGothic" panose="020B0600070205080204" pitchFamily="34" charset="-128"/>
              </a:rPr>
              <a:t>IBM Dynamic Automation</a:t>
            </a:r>
          </a:p>
        </p:txBody>
      </p:sp>
      <p:sp>
        <p:nvSpPr>
          <p:cNvPr id="25624" name="TextBox 45"/>
          <p:cNvSpPr txBox="1">
            <a:spLocks noChangeArrowheads="1"/>
          </p:cNvSpPr>
          <p:nvPr/>
        </p:nvSpPr>
        <p:spPr bwMode="auto">
          <a:xfrm>
            <a:off x="7615239" y="3190876"/>
            <a:ext cx="96678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Jump host*</a:t>
            </a:r>
          </a:p>
        </p:txBody>
      </p:sp>
      <p:grpSp>
        <p:nvGrpSpPr>
          <p:cNvPr id="25625" name="Group 53"/>
          <p:cNvGrpSpPr>
            <a:grpSpLocks/>
          </p:cNvGrpSpPr>
          <p:nvPr/>
        </p:nvGrpSpPr>
        <p:grpSpPr bwMode="auto">
          <a:xfrm>
            <a:off x="7959725" y="2478088"/>
            <a:ext cx="1055688" cy="487362"/>
            <a:chOff x="6317603" y="1946385"/>
            <a:chExt cx="1055501" cy="486810"/>
          </a:xfrm>
          <a:solidFill>
            <a:schemeClr val="accent3"/>
          </a:solidFill>
        </p:grpSpPr>
        <p:sp>
          <p:nvSpPr>
            <p:cNvPr id="52" name="Bent Arrow 51"/>
            <p:cNvSpPr/>
            <p:nvPr/>
          </p:nvSpPr>
          <p:spPr>
            <a:xfrm rot="16200000" flipH="1">
              <a:off x="6586041" y="1752475"/>
              <a:ext cx="412283" cy="949157"/>
            </a:xfrm>
            <a:prstGeom prst="bentArrow">
              <a:avLst>
                <a:gd name="adj1" fmla="val 17759"/>
                <a:gd name="adj2" fmla="val 25000"/>
                <a:gd name="adj3" fmla="val 25000"/>
                <a:gd name="adj4" fmla="val 4375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prstClr val="black"/>
                </a:solidFill>
                <a:latin typeface="Calibri"/>
              </a:endParaRPr>
            </a:p>
          </p:txBody>
        </p:sp>
        <p:sp>
          <p:nvSpPr>
            <p:cNvPr id="53" name="Isosceles Triangle 52"/>
            <p:cNvSpPr/>
            <p:nvPr/>
          </p:nvSpPr>
          <p:spPr>
            <a:xfrm rot="5400000">
              <a:off x="7220826" y="1992319"/>
              <a:ext cx="198212" cy="10634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grpSp>
        <p:nvGrpSpPr>
          <p:cNvPr id="25626" name="Group 54"/>
          <p:cNvGrpSpPr>
            <a:grpSpLocks/>
          </p:cNvGrpSpPr>
          <p:nvPr/>
        </p:nvGrpSpPr>
        <p:grpSpPr bwMode="auto">
          <a:xfrm flipV="1">
            <a:off x="7959725" y="3825876"/>
            <a:ext cx="1055688" cy="485775"/>
            <a:chOff x="6317603" y="1946385"/>
            <a:chExt cx="1055501" cy="486810"/>
          </a:xfrm>
          <a:solidFill>
            <a:schemeClr val="accent3"/>
          </a:solidFill>
        </p:grpSpPr>
        <p:sp>
          <p:nvSpPr>
            <p:cNvPr id="56" name="Bent Arrow 55"/>
            <p:cNvSpPr/>
            <p:nvPr/>
          </p:nvSpPr>
          <p:spPr>
            <a:xfrm rot="16200000" flipH="1">
              <a:off x="6586162" y="1752597"/>
              <a:ext cx="412039" cy="949157"/>
            </a:xfrm>
            <a:prstGeom prst="bentArrow">
              <a:avLst>
                <a:gd name="adj1" fmla="val 17759"/>
                <a:gd name="adj2" fmla="val 25000"/>
                <a:gd name="adj3" fmla="val 25000"/>
                <a:gd name="adj4" fmla="val 4375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prstClr val="black"/>
                </a:solidFill>
                <a:latin typeface="Calibri"/>
              </a:endParaRPr>
            </a:p>
          </p:txBody>
        </p:sp>
        <p:sp>
          <p:nvSpPr>
            <p:cNvPr id="57" name="Isosceles Triangle 56"/>
            <p:cNvSpPr/>
            <p:nvPr/>
          </p:nvSpPr>
          <p:spPr>
            <a:xfrm rot="5400000">
              <a:off x="7220502" y="1992643"/>
              <a:ext cx="198860" cy="10634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sp>
        <p:nvSpPr>
          <p:cNvPr id="25627" name="TextBox 57"/>
          <p:cNvSpPr txBox="1">
            <a:spLocks noChangeArrowheads="1"/>
          </p:cNvSpPr>
          <p:nvPr/>
        </p:nvSpPr>
        <p:spPr bwMode="auto">
          <a:xfrm>
            <a:off x="9053514" y="2408239"/>
            <a:ext cx="96837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Unix</a:t>
            </a:r>
          </a:p>
        </p:txBody>
      </p:sp>
      <p:sp>
        <p:nvSpPr>
          <p:cNvPr id="25628" name="TextBox 58"/>
          <p:cNvSpPr txBox="1">
            <a:spLocks noChangeArrowheads="1"/>
          </p:cNvSpPr>
          <p:nvPr/>
        </p:nvSpPr>
        <p:spPr bwMode="auto">
          <a:xfrm>
            <a:off x="9045575" y="3998913"/>
            <a:ext cx="966788"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Intel</a:t>
            </a:r>
          </a:p>
        </p:txBody>
      </p:sp>
      <p:sp>
        <p:nvSpPr>
          <p:cNvPr id="61" name="Left-Right Arrow 60"/>
          <p:cNvSpPr/>
          <p:nvPr/>
        </p:nvSpPr>
        <p:spPr>
          <a:xfrm>
            <a:off x="6580169" y="3142483"/>
            <a:ext cx="896891" cy="334915"/>
          </a:xfrm>
          <a:prstGeom prst="leftRightArrow">
            <a:avLst/>
          </a:prstGeom>
          <a:gradFill>
            <a:gsLst>
              <a:gs pos="0">
                <a:schemeClr val="accent1"/>
              </a:gs>
              <a:gs pos="50000">
                <a:srgbClr val="34B340">
                  <a:tint val="44500"/>
                  <a:satMod val="160000"/>
                </a:srgbClr>
              </a:gs>
              <a:gs pos="100000">
                <a:srgbClr val="34B340">
                  <a:tint val="23500"/>
                  <a:satMod val="160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64" name="Left Brace 63"/>
          <p:cNvSpPr/>
          <p:nvPr/>
        </p:nvSpPr>
        <p:spPr bwMode="auto">
          <a:xfrm rot="5400000" flipV="1">
            <a:off x="5839619" y="-1321593"/>
            <a:ext cx="709613" cy="6794500"/>
          </a:xfrm>
          <a:custGeom>
            <a:avLst/>
            <a:gdLst>
              <a:gd name="connsiteX0" fmla="*/ 487161 w 487161"/>
              <a:gd name="connsiteY0" fmla="*/ 6281662 h 6281662"/>
              <a:gd name="connsiteX1" fmla="*/ 243580 w 487161"/>
              <a:gd name="connsiteY1" fmla="*/ 6145272 h 6281662"/>
              <a:gd name="connsiteX2" fmla="*/ 243581 w 487161"/>
              <a:gd name="connsiteY2" fmla="*/ 3277221 h 6281662"/>
              <a:gd name="connsiteX3" fmla="*/ 0 w 487161"/>
              <a:gd name="connsiteY3" fmla="*/ 3140831 h 6281662"/>
              <a:gd name="connsiteX4" fmla="*/ 243581 w 487161"/>
              <a:gd name="connsiteY4" fmla="*/ 3004441 h 6281662"/>
              <a:gd name="connsiteX5" fmla="*/ 243581 w 487161"/>
              <a:gd name="connsiteY5" fmla="*/ 136390 h 6281662"/>
              <a:gd name="connsiteX6" fmla="*/ 487162 w 487161"/>
              <a:gd name="connsiteY6" fmla="*/ 0 h 6281662"/>
              <a:gd name="connsiteX7" fmla="*/ 487161 w 487161"/>
              <a:gd name="connsiteY7" fmla="*/ 6281662 h 6281662"/>
              <a:gd name="connsiteX0" fmla="*/ 487161 w 487161"/>
              <a:gd name="connsiteY0" fmla="*/ 6281662 h 6281662"/>
              <a:gd name="connsiteX1" fmla="*/ 243580 w 487161"/>
              <a:gd name="connsiteY1" fmla="*/ 6145272 h 6281662"/>
              <a:gd name="connsiteX2" fmla="*/ 243581 w 487161"/>
              <a:gd name="connsiteY2" fmla="*/ 3277221 h 6281662"/>
              <a:gd name="connsiteX3" fmla="*/ 0 w 487161"/>
              <a:gd name="connsiteY3" fmla="*/ 3140831 h 6281662"/>
              <a:gd name="connsiteX4" fmla="*/ 243581 w 487161"/>
              <a:gd name="connsiteY4" fmla="*/ 3004441 h 6281662"/>
              <a:gd name="connsiteX5" fmla="*/ 243581 w 487161"/>
              <a:gd name="connsiteY5" fmla="*/ 136390 h 6281662"/>
              <a:gd name="connsiteX6" fmla="*/ 487162 w 487161"/>
              <a:gd name="connsiteY6" fmla="*/ 0 h 6281662"/>
              <a:gd name="connsiteX0" fmla="*/ 487161 w 487162"/>
              <a:gd name="connsiteY0" fmla="*/ 6281662 h 6281662"/>
              <a:gd name="connsiteX1" fmla="*/ 243580 w 487162"/>
              <a:gd name="connsiteY1" fmla="*/ 6145272 h 6281662"/>
              <a:gd name="connsiteX2" fmla="*/ 243581 w 487162"/>
              <a:gd name="connsiteY2" fmla="*/ 3277221 h 6281662"/>
              <a:gd name="connsiteX3" fmla="*/ 0 w 487162"/>
              <a:gd name="connsiteY3" fmla="*/ 3140831 h 6281662"/>
              <a:gd name="connsiteX4" fmla="*/ 243581 w 487162"/>
              <a:gd name="connsiteY4" fmla="*/ 3004441 h 6281662"/>
              <a:gd name="connsiteX5" fmla="*/ 243581 w 487162"/>
              <a:gd name="connsiteY5" fmla="*/ 136390 h 6281662"/>
              <a:gd name="connsiteX6" fmla="*/ 487162 w 487162"/>
              <a:gd name="connsiteY6" fmla="*/ 0 h 6281662"/>
              <a:gd name="connsiteX7" fmla="*/ 487161 w 487162"/>
              <a:gd name="connsiteY7" fmla="*/ 6281662 h 6281662"/>
              <a:gd name="connsiteX0" fmla="*/ 487161 w 487162"/>
              <a:gd name="connsiteY0" fmla="*/ 6281662 h 6281662"/>
              <a:gd name="connsiteX1" fmla="*/ 243580 w 487162"/>
              <a:gd name="connsiteY1" fmla="*/ 6145272 h 6281662"/>
              <a:gd name="connsiteX2" fmla="*/ 243581 w 487162"/>
              <a:gd name="connsiteY2" fmla="*/ 3277221 h 6281662"/>
              <a:gd name="connsiteX3" fmla="*/ 0 w 487162"/>
              <a:gd name="connsiteY3" fmla="*/ 3140831 h 6281662"/>
              <a:gd name="connsiteX4" fmla="*/ 243581 w 487162"/>
              <a:gd name="connsiteY4" fmla="*/ 3004441 h 6281662"/>
              <a:gd name="connsiteX5" fmla="*/ 243581 w 487162"/>
              <a:gd name="connsiteY5" fmla="*/ 136390 h 6281662"/>
              <a:gd name="connsiteX6" fmla="*/ 487162 w 487162"/>
              <a:gd name="connsiteY6" fmla="*/ 0 h 6281662"/>
              <a:gd name="connsiteX0" fmla="*/ 487161 w 487162"/>
              <a:gd name="connsiteY0" fmla="*/ 6281662 h 6409659"/>
              <a:gd name="connsiteX1" fmla="*/ 243580 w 487162"/>
              <a:gd name="connsiteY1" fmla="*/ 6145272 h 6409659"/>
              <a:gd name="connsiteX2" fmla="*/ 243581 w 487162"/>
              <a:gd name="connsiteY2" fmla="*/ 3277221 h 6409659"/>
              <a:gd name="connsiteX3" fmla="*/ 0 w 487162"/>
              <a:gd name="connsiteY3" fmla="*/ 3140831 h 6409659"/>
              <a:gd name="connsiteX4" fmla="*/ 243581 w 487162"/>
              <a:gd name="connsiteY4" fmla="*/ 3004441 h 6409659"/>
              <a:gd name="connsiteX5" fmla="*/ 243581 w 487162"/>
              <a:gd name="connsiteY5" fmla="*/ 136390 h 6409659"/>
              <a:gd name="connsiteX6" fmla="*/ 487162 w 487162"/>
              <a:gd name="connsiteY6" fmla="*/ 0 h 6409659"/>
              <a:gd name="connsiteX7" fmla="*/ 487161 w 487162"/>
              <a:gd name="connsiteY7" fmla="*/ 6281662 h 6409659"/>
              <a:gd name="connsiteX0" fmla="*/ 350428 w 487162"/>
              <a:gd name="connsiteY0" fmla="*/ 6281662 h 6409659"/>
              <a:gd name="connsiteX1" fmla="*/ 243580 w 487162"/>
              <a:gd name="connsiteY1" fmla="*/ 6145272 h 6409659"/>
              <a:gd name="connsiteX2" fmla="*/ 243581 w 487162"/>
              <a:gd name="connsiteY2" fmla="*/ 3277221 h 6409659"/>
              <a:gd name="connsiteX3" fmla="*/ 0 w 487162"/>
              <a:gd name="connsiteY3" fmla="*/ 3140831 h 6409659"/>
              <a:gd name="connsiteX4" fmla="*/ 243581 w 487162"/>
              <a:gd name="connsiteY4" fmla="*/ 3004441 h 6409659"/>
              <a:gd name="connsiteX5" fmla="*/ 243581 w 487162"/>
              <a:gd name="connsiteY5" fmla="*/ 136390 h 6409659"/>
              <a:gd name="connsiteX6" fmla="*/ 487162 w 487162"/>
              <a:gd name="connsiteY6" fmla="*/ 0 h 6409659"/>
              <a:gd name="connsiteX0" fmla="*/ 940091 w 940091"/>
              <a:gd name="connsiteY0" fmla="*/ 6324394 h 6426306"/>
              <a:gd name="connsiteX1" fmla="*/ 243580 w 940091"/>
              <a:gd name="connsiteY1" fmla="*/ 6145272 h 6426306"/>
              <a:gd name="connsiteX2" fmla="*/ 243581 w 940091"/>
              <a:gd name="connsiteY2" fmla="*/ 3277221 h 6426306"/>
              <a:gd name="connsiteX3" fmla="*/ 0 w 940091"/>
              <a:gd name="connsiteY3" fmla="*/ 3140831 h 6426306"/>
              <a:gd name="connsiteX4" fmla="*/ 243581 w 940091"/>
              <a:gd name="connsiteY4" fmla="*/ 3004441 h 6426306"/>
              <a:gd name="connsiteX5" fmla="*/ 243581 w 940091"/>
              <a:gd name="connsiteY5" fmla="*/ 136390 h 6426306"/>
              <a:gd name="connsiteX6" fmla="*/ 487162 w 940091"/>
              <a:gd name="connsiteY6" fmla="*/ 0 h 6426306"/>
              <a:gd name="connsiteX7" fmla="*/ 940091 w 940091"/>
              <a:gd name="connsiteY7" fmla="*/ 6324394 h 6426306"/>
              <a:gd name="connsiteX0" fmla="*/ 350428 w 940091"/>
              <a:gd name="connsiteY0" fmla="*/ 6281662 h 6426306"/>
              <a:gd name="connsiteX1" fmla="*/ 243580 w 940091"/>
              <a:gd name="connsiteY1" fmla="*/ 6145272 h 6426306"/>
              <a:gd name="connsiteX2" fmla="*/ 243581 w 940091"/>
              <a:gd name="connsiteY2" fmla="*/ 3277221 h 6426306"/>
              <a:gd name="connsiteX3" fmla="*/ 0 w 940091"/>
              <a:gd name="connsiteY3" fmla="*/ 3140831 h 6426306"/>
              <a:gd name="connsiteX4" fmla="*/ 243581 w 940091"/>
              <a:gd name="connsiteY4" fmla="*/ 3004441 h 6426306"/>
              <a:gd name="connsiteX5" fmla="*/ 243581 w 940091"/>
              <a:gd name="connsiteY5" fmla="*/ 136390 h 6426306"/>
              <a:gd name="connsiteX6" fmla="*/ 487162 w 940091"/>
              <a:gd name="connsiteY6" fmla="*/ 0 h 6426306"/>
              <a:gd name="connsiteX0" fmla="*/ 940091 w 940091"/>
              <a:gd name="connsiteY0" fmla="*/ 6324394 h 6426306"/>
              <a:gd name="connsiteX1" fmla="*/ 243580 w 940091"/>
              <a:gd name="connsiteY1" fmla="*/ 6145272 h 6426306"/>
              <a:gd name="connsiteX2" fmla="*/ 243581 w 940091"/>
              <a:gd name="connsiteY2" fmla="*/ 3277221 h 6426306"/>
              <a:gd name="connsiteX3" fmla="*/ 0 w 940091"/>
              <a:gd name="connsiteY3" fmla="*/ 3140831 h 6426306"/>
              <a:gd name="connsiteX4" fmla="*/ 243581 w 940091"/>
              <a:gd name="connsiteY4" fmla="*/ 3004441 h 6426306"/>
              <a:gd name="connsiteX5" fmla="*/ 243581 w 940091"/>
              <a:gd name="connsiteY5" fmla="*/ 136390 h 6426306"/>
              <a:gd name="connsiteX6" fmla="*/ 487162 w 940091"/>
              <a:gd name="connsiteY6" fmla="*/ 0 h 6426306"/>
              <a:gd name="connsiteX7" fmla="*/ 940091 w 940091"/>
              <a:gd name="connsiteY7" fmla="*/ 6324394 h 6426306"/>
              <a:gd name="connsiteX0" fmla="*/ 350428 w 940091"/>
              <a:gd name="connsiteY0" fmla="*/ 6281662 h 6426306"/>
              <a:gd name="connsiteX1" fmla="*/ 243580 w 940091"/>
              <a:gd name="connsiteY1" fmla="*/ 6145272 h 6426306"/>
              <a:gd name="connsiteX2" fmla="*/ 243581 w 940091"/>
              <a:gd name="connsiteY2" fmla="*/ 3277221 h 6426306"/>
              <a:gd name="connsiteX3" fmla="*/ 0 w 940091"/>
              <a:gd name="connsiteY3" fmla="*/ 3140831 h 6426306"/>
              <a:gd name="connsiteX4" fmla="*/ 243581 w 940091"/>
              <a:gd name="connsiteY4" fmla="*/ 3004441 h 6426306"/>
              <a:gd name="connsiteX5" fmla="*/ 243581 w 940091"/>
              <a:gd name="connsiteY5" fmla="*/ 136390 h 6426306"/>
              <a:gd name="connsiteX6" fmla="*/ 487162 w 940091"/>
              <a:gd name="connsiteY6" fmla="*/ 0 h 6426306"/>
              <a:gd name="connsiteX0" fmla="*/ 940091 w 974274"/>
              <a:gd name="connsiteY0" fmla="*/ 6324394 h 6426306"/>
              <a:gd name="connsiteX1" fmla="*/ 243580 w 974274"/>
              <a:gd name="connsiteY1" fmla="*/ 6145272 h 6426306"/>
              <a:gd name="connsiteX2" fmla="*/ 243581 w 974274"/>
              <a:gd name="connsiteY2" fmla="*/ 3277221 h 6426306"/>
              <a:gd name="connsiteX3" fmla="*/ 0 w 974274"/>
              <a:gd name="connsiteY3" fmla="*/ 3140831 h 6426306"/>
              <a:gd name="connsiteX4" fmla="*/ 243581 w 974274"/>
              <a:gd name="connsiteY4" fmla="*/ 3004441 h 6426306"/>
              <a:gd name="connsiteX5" fmla="*/ 243581 w 974274"/>
              <a:gd name="connsiteY5" fmla="*/ 136390 h 6426306"/>
              <a:gd name="connsiteX6" fmla="*/ 487162 w 974274"/>
              <a:gd name="connsiteY6" fmla="*/ 0 h 6426306"/>
              <a:gd name="connsiteX7" fmla="*/ 940091 w 974274"/>
              <a:gd name="connsiteY7" fmla="*/ 6324394 h 6426306"/>
              <a:gd name="connsiteX0" fmla="*/ 974274 w 974274"/>
              <a:gd name="connsiteY0" fmla="*/ 6298756 h 6426306"/>
              <a:gd name="connsiteX1" fmla="*/ 243580 w 974274"/>
              <a:gd name="connsiteY1" fmla="*/ 6145272 h 6426306"/>
              <a:gd name="connsiteX2" fmla="*/ 243581 w 974274"/>
              <a:gd name="connsiteY2" fmla="*/ 3277221 h 6426306"/>
              <a:gd name="connsiteX3" fmla="*/ 0 w 974274"/>
              <a:gd name="connsiteY3" fmla="*/ 3140831 h 6426306"/>
              <a:gd name="connsiteX4" fmla="*/ 243581 w 974274"/>
              <a:gd name="connsiteY4" fmla="*/ 3004441 h 6426306"/>
              <a:gd name="connsiteX5" fmla="*/ 243581 w 974274"/>
              <a:gd name="connsiteY5" fmla="*/ 136390 h 6426306"/>
              <a:gd name="connsiteX6" fmla="*/ 487162 w 974274"/>
              <a:gd name="connsiteY6" fmla="*/ 0 h 6426306"/>
              <a:gd name="connsiteX0" fmla="*/ 940091 w 940091"/>
              <a:gd name="connsiteY0" fmla="*/ 6324394 h 6438634"/>
              <a:gd name="connsiteX1" fmla="*/ 243580 w 940091"/>
              <a:gd name="connsiteY1" fmla="*/ 6145272 h 6438634"/>
              <a:gd name="connsiteX2" fmla="*/ 243581 w 940091"/>
              <a:gd name="connsiteY2" fmla="*/ 3277221 h 6438634"/>
              <a:gd name="connsiteX3" fmla="*/ 0 w 940091"/>
              <a:gd name="connsiteY3" fmla="*/ 3140831 h 6438634"/>
              <a:gd name="connsiteX4" fmla="*/ 243581 w 940091"/>
              <a:gd name="connsiteY4" fmla="*/ 3004441 h 6438634"/>
              <a:gd name="connsiteX5" fmla="*/ 243581 w 940091"/>
              <a:gd name="connsiteY5" fmla="*/ 136390 h 6438634"/>
              <a:gd name="connsiteX6" fmla="*/ 487162 w 940091"/>
              <a:gd name="connsiteY6" fmla="*/ 0 h 6438634"/>
              <a:gd name="connsiteX7" fmla="*/ 940091 w 940091"/>
              <a:gd name="connsiteY7" fmla="*/ 6324394 h 6438634"/>
              <a:gd name="connsiteX0" fmla="*/ 914454 w 940091"/>
              <a:gd name="connsiteY0" fmla="*/ 6350031 h 6438634"/>
              <a:gd name="connsiteX1" fmla="*/ 243580 w 940091"/>
              <a:gd name="connsiteY1" fmla="*/ 6145272 h 6438634"/>
              <a:gd name="connsiteX2" fmla="*/ 243581 w 940091"/>
              <a:gd name="connsiteY2" fmla="*/ 3277221 h 6438634"/>
              <a:gd name="connsiteX3" fmla="*/ 0 w 940091"/>
              <a:gd name="connsiteY3" fmla="*/ 3140831 h 6438634"/>
              <a:gd name="connsiteX4" fmla="*/ 243581 w 940091"/>
              <a:gd name="connsiteY4" fmla="*/ 3004441 h 6438634"/>
              <a:gd name="connsiteX5" fmla="*/ 243581 w 940091"/>
              <a:gd name="connsiteY5" fmla="*/ 136390 h 6438634"/>
              <a:gd name="connsiteX6" fmla="*/ 487162 w 940091"/>
              <a:gd name="connsiteY6" fmla="*/ 0 h 6438634"/>
              <a:gd name="connsiteX0" fmla="*/ 940091 w 940091"/>
              <a:gd name="connsiteY0" fmla="*/ 6324394 h 6438634"/>
              <a:gd name="connsiteX1" fmla="*/ 243580 w 940091"/>
              <a:gd name="connsiteY1" fmla="*/ 6145272 h 6438634"/>
              <a:gd name="connsiteX2" fmla="*/ 243581 w 940091"/>
              <a:gd name="connsiteY2" fmla="*/ 3277221 h 6438634"/>
              <a:gd name="connsiteX3" fmla="*/ 0 w 940091"/>
              <a:gd name="connsiteY3" fmla="*/ 3140831 h 6438634"/>
              <a:gd name="connsiteX4" fmla="*/ 243581 w 940091"/>
              <a:gd name="connsiteY4" fmla="*/ 3004441 h 6438634"/>
              <a:gd name="connsiteX5" fmla="*/ 243581 w 940091"/>
              <a:gd name="connsiteY5" fmla="*/ 136390 h 6438634"/>
              <a:gd name="connsiteX6" fmla="*/ 487162 w 940091"/>
              <a:gd name="connsiteY6" fmla="*/ 0 h 6438634"/>
              <a:gd name="connsiteX7" fmla="*/ 940091 w 940091"/>
              <a:gd name="connsiteY7" fmla="*/ 6324394 h 6438634"/>
              <a:gd name="connsiteX0" fmla="*/ 914454 w 940091"/>
              <a:gd name="connsiteY0" fmla="*/ 6350031 h 6438634"/>
              <a:gd name="connsiteX1" fmla="*/ 243580 w 940091"/>
              <a:gd name="connsiteY1" fmla="*/ 6145272 h 6438634"/>
              <a:gd name="connsiteX2" fmla="*/ 243581 w 940091"/>
              <a:gd name="connsiteY2" fmla="*/ 3277221 h 6438634"/>
              <a:gd name="connsiteX3" fmla="*/ 0 w 940091"/>
              <a:gd name="connsiteY3" fmla="*/ 3140831 h 6438634"/>
              <a:gd name="connsiteX4" fmla="*/ 243581 w 940091"/>
              <a:gd name="connsiteY4" fmla="*/ 3004441 h 6438634"/>
              <a:gd name="connsiteX5" fmla="*/ 243581 w 940091"/>
              <a:gd name="connsiteY5" fmla="*/ 136390 h 6438634"/>
              <a:gd name="connsiteX6" fmla="*/ 487162 w 940091"/>
              <a:gd name="connsiteY6" fmla="*/ 0 h 6438634"/>
              <a:gd name="connsiteX0" fmla="*/ 940091 w 940091"/>
              <a:gd name="connsiteY0" fmla="*/ 6820050 h 6934290"/>
              <a:gd name="connsiteX1" fmla="*/ 243580 w 940091"/>
              <a:gd name="connsiteY1" fmla="*/ 6640928 h 6934290"/>
              <a:gd name="connsiteX2" fmla="*/ 243581 w 940091"/>
              <a:gd name="connsiteY2" fmla="*/ 3772877 h 6934290"/>
              <a:gd name="connsiteX3" fmla="*/ 0 w 940091"/>
              <a:gd name="connsiteY3" fmla="*/ 3636487 h 6934290"/>
              <a:gd name="connsiteX4" fmla="*/ 243581 w 940091"/>
              <a:gd name="connsiteY4" fmla="*/ 3500097 h 6934290"/>
              <a:gd name="connsiteX5" fmla="*/ 243581 w 940091"/>
              <a:gd name="connsiteY5" fmla="*/ 632046 h 6934290"/>
              <a:gd name="connsiteX6" fmla="*/ 487162 w 940091"/>
              <a:gd name="connsiteY6" fmla="*/ 495656 h 6934290"/>
              <a:gd name="connsiteX7" fmla="*/ 940091 w 940091"/>
              <a:gd name="connsiteY7" fmla="*/ 6820050 h 6934290"/>
              <a:gd name="connsiteX0" fmla="*/ 914454 w 940091"/>
              <a:gd name="connsiteY0" fmla="*/ 6845687 h 6934290"/>
              <a:gd name="connsiteX1" fmla="*/ 243580 w 940091"/>
              <a:gd name="connsiteY1" fmla="*/ 6640928 h 6934290"/>
              <a:gd name="connsiteX2" fmla="*/ 243581 w 940091"/>
              <a:gd name="connsiteY2" fmla="*/ 3772877 h 6934290"/>
              <a:gd name="connsiteX3" fmla="*/ 0 w 940091"/>
              <a:gd name="connsiteY3" fmla="*/ 3636487 h 6934290"/>
              <a:gd name="connsiteX4" fmla="*/ 243581 w 940091"/>
              <a:gd name="connsiteY4" fmla="*/ 3500097 h 6934290"/>
              <a:gd name="connsiteX5" fmla="*/ 243581 w 940091"/>
              <a:gd name="connsiteY5" fmla="*/ 632046 h 6934290"/>
              <a:gd name="connsiteX6" fmla="*/ 888817 w 940091"/>
              <a:gd name="connsiteY6" fmla="*/ 0 h 6934290"/>
              <a:gd name="connsiteX0" fmla="*/ 940091 w 940091"/>
              <a:gd name="connsiteY0" fmla="*/ 6820050 h 6934290"/>
              <a:gd name="connsiteX1" fmla="*/ 243580 w 940091"/>
              <a:gd name="connsiteY1" fmla="*/ 6640928 h 6934290"/>
              <a:gd name="connsiteX2" fmla="*/ 243581 w 940091"/>
              <a:gd name="connsiteY2" fmla="*/ 3772877 h 6934290"/>
              <a:gd name="connsiteX3" fmla="*/ 0 w 940091"/>
              <a:gd name="connsiteY3" fmla="*/ 3636487 h 6934290"/>
              <a:gd name="connsiteX4" fmla="*/ 243581 w 940091"/>
              <a:gd name="connsiteY4" fmla="*/ 3500097 h 6934290"/>
              <a:gd name="connsiteX5" fmla="*/ 243581 w 940091"/>
              <a:gd name="connsiteY5" fmla="*/ 632046 h 6934290"/>
              <a:gd name="connsiteX6" fmla="*/ 487162 w 940091"/>
              <a:gd name="connsiteY6" fmla="*/ 495656 h 6934290"/>
              <a:gd name="connsiteX7" fmla="*/ 940091 w 940091"/>
              <a:gd name="connsiteY7" fmla="*/ 6820050 h 6934290"/>
              <a:gd name="connsiteX0" fmla="*/ 914454 w 940091"/>
              <a:gd name="connsiteY0" fmla="*/ 6845687 h 6934290"/>
              <a:gd name="connsiteX1" fmla="*/ 243580 w 940091"/>
              <a:gd name="connsiteY1" fmla="*/ 6640928 h 6934290"/>
              <a:gd name="connsiteX2" fmla="*/ 243581 w 940091"/>
              <a:gd name="connsiteY2" fmla="*/ 3772877 h 6934290"/>
              <a:gd name="connsiteX3" fmla="*/ 0 w 940091"/>
              <a:gd name="connsiteY3" fmla="*/ 3636487 h 6934290"/>
              <a:gd name="connsiteX4" fmla="*/ 243581 w 940091"/>
              <a:gd name="connsiteY4" fmla="*/ 3500097 h 6934290"/>
              <a:gd name="connsiteX5" fmla="*/ 243581 w 940091"/>
              <a:gd name="connsiteY5" fmla="*/ 632046 h 6934290"/>
              <a:gd name="connsiteX6" fmla="*/ 888817 w 940091"/>
              <a:gd name="connsiteY6" fmla="*/ 0 h 6934290"/>
              <a:gd name="connsiteX0" fmla="*/ 940091 w 940091"/>
              <a:gd name="connsiteY0" fmla="*/ 6820050 h 6934290"/>
              <a:gd name="connsiteX1" fmla="*/ 243580 w 940091"/>
              <a:gd name="connsiteY1" fmla="*/ 6640928 h 6934290"/>
              <a:gd name="connsiteX2" fmla="*/ 243581 w 940091"/>
              <a:gd name="connsiteY2" fmla="*/ 3772877 h 6934290"/>
              <a:gd name="connsiteX3" fmla="*/ 0 w 940091"/>
              <a:gd name="connsiteY3" fmla="*/ 3636487 h 6934290"/>
              <a:gd name="connsiteX4" fmla="*/ 243581 w 940091"/>
              <a:gd name="connsiteY4" fmla="*/ 3500097 h 6934290"/>
              <a:gd name="connsiteX5" fmla="*/ 243581 w 940091"/>
              <a:gd name="connsiteY5" fmla="*/ 632046 h 6934290"/>
              <a:gd name="connsiteX6" fmla="*/ 487162 w 940091"/>
              <a:gd name="connsiteY6" fmla="*/ 495656 h 6934290"/>
              <a:gd name="connsiteX7" fmla="*/ 940091 w 940091"/>
              <a:gd name="connsiteY7" fmla="*/ 6820050 h 6934290"/>
              <a:gd name="connsiteX0" fmla="*/ 914454 w 940091"/>
              <a:gd name="connsiteY0" fmla="*/ 6845687 h 6934290"/>
              <a:gd name="connsiteX1" fmla="*/ 243580 w 940091"/>
              <a:gd name="connsiteY1" fmla="*/ 6640928 h 6934290"/>
              <a:gd name="connsiteX2" fmla="*/ 243581 w 940091"/>
              <a:gd name="connsiteY2" fmla="*/ 3772877 h 6934290"/>
              <a:gd name="connsiteX3" fmla="*/ 0 w 940091"/>
              <a:gd name="connsiteY3" fmla="*/ 3636487 h 6934290"/>
              <a:gd name="connsiteX4" fmla="*/ 243581 w 940091"/>
              <a:gd name="connsiteY4" fmla="*/ 3500097 h 6934290"/>
              <a:gd name="connsiteX5" fmla="*/ 243581 w 940091"/>
              <a:gd name="connsiteY5" fmla="*/ 632046 h 6934290"/>
              <a:gd name="connsiteX6" fmla="*/ 888817 w 940091"/>
              <a:gd name="connsiteY6" fmla="*/ 0 h 6934290"/>
              <a:gd name="connsiteX0" fmla="*/ 940091 w 940091"/>
              <a:gd name="connsiteY0" fmla="*/ 6820050 h 6934290"/>
              <a:gd name="connsiteX1" fmla="*/ 243580 w 940091"/>
              <a:gd name="connsiteY1" fmla="*/ 6640928 h 6934290"/>
              <a:gd name="connsiteX2" fmla="*/ 243581 w 940091"/>
              <a:gd name="connsiteY2" fmla="*/ 3772877 h 6934290"/>
              <a:gd name="connsiteX3" fmla="*/ 0 w 940091"/>
              <a:gd name="connsiteY3" fmla="*/ 3636487 h 6934290"/>
              <a:gd name="connsiteX4" fmla="*/ 243581 w 940091"/>
              <a:gd name="connsiteY4" fmla="*/ 3500097 h 6934290"/>
              <a:gd name="connsiteX5" fmla="*/ 243581 w 940091"/>
              <a:gd name="connsiteY5" fmla="*/ 632046 h 6934290"/>
              <a:gd name="connsiteX6" fmla="*/ 487162 w 940091"/>
              <a:gd name="connsiteY6" fmla="*/ 495656 h 6934290"/>
              <a:gd name="connsiteX7" fmla="*/ 940091 w 940091"/>
              <a:gd name="connsiteY7" fmla="*/ 6820050 h 6934290"/>
              <a:gd name="connsiteX0" fmla="*/ 914454 w 940091"/>
              <a:gd name="connsiteY0" fmla="*/ 6845687 h 6934290"/>
              <a:gd name="connsiteX1" fmla="*/ 243580 w 940091"/>
              <a:gd name="connsiteY1" fmla="*/ 6640928 h 6934290"/>
              <a:gd name="connsiteX2" fmla="*/ 243581 w 940091"/>
              <a:gd name="connsiteY2" fmla="*/ 3772877 h 6934290"/>
              <a:gd name="connsiteX3" fmla="*/ 0 w 940091"/>
              <a:gd name="connsiteY3" fmla="*/ 3636487 h 6934290"/>
              <a:gd name="connsiteX4" fmla="*/ 243581 w 940091"/>
              <a:gd name="connsiteY4" fmla="*/ 3500097 h 6934290"/>
              <a:gd name="connsiteX5" fmla="*/ 243581 w 940091"/>
              <a:gd name="connsiteY5" fmla="*/ 632046 h 6934290"/>
              <a:gd name="connsiteX6" fmla="*/ 888817 w 940091"/>
              <a:gd name="connsiteY6" fmla="*/ 0 h 6934290"/>
              <a:gd name="connsiteX0" fmla="*/ 940091 w 940091"/>
              <a:gd name="connsiteY0" fmla="*/ 6820050 h 7055551"/>
              <a:gd name="connsiteX1" fmla="*/ 243580 w 940091"/>
              <a:gd name="connsiteY1" fmla="*/ 6640928 h 7055551"/>
              <a:gd name="connsiteX2" fmla="*/ 243581 w 940091"/>
              <a:gd name="connsiteY2" fmla="*/ 3772877 h 7055551"/>
              <a:gd name="connsiteX3" fmla="*/ 0 w 940091"/>
              <a:gd name="connsiteY3" fmla="*/ 3636487 h 7055551"/>
              <a:gd name="connsiteX4" fmla="*/ 243581 w 940091"/>
              <a:gd name="connsiteY4" fmla="*/ 3500097 h 7055551"/>
              <a:gd name="connsiteX5" fmla="*/ 243581 w 940091"/>
              <a:gd name="connsiteY5" fmla="*/ 632046 h 7055551"/>
              <a:gd name="connsiteX6" fmla="*/ 487162 w 940091"/>
              <a:gd name="connsiteY6" fmla="*/ 495656 h 7055551"/>
              <a:gd name="connsiteX7" fmla="*/ 940091 w 940091"/>
              <a:gd name="connsiteY7" fmla="*/ 6820050 h 7055551"/>
              <a:gd name="connsiteX0" fmla="*/ 418798 w 940091"/>
              <a:gd name="connsiteY0" fmla="*/ 7042243 h 7055551"/>
              <a:gd name="connsiteX1" fmla="*/ 243580 w 940091"/>
              <a:gd name="connsiteY1" fmla="*/ 6640928 h 7055551"/>
              <a:gd name="connsiteX2" fmla="*/ 243581 w 940091"/>
              <a:gd name="connsiteY2" fmla="*/ 3772877 h 7055551"/>
              <a:gd name="connsiteX3" fmla="*/ 0 w 940091"/>
              <a:gd name="connsiteY3" fmla="*/ 3636487 h 7055551"/>
              <a:gd name="connsiteX4" fmla="*/ 243581 w 940091"/>
              <a:gd name="connsiteY4" fmla="*/ 3500097 h 7055551"/>
              <a:gd name="connsiteX5" fmla="*/ 243581 w 940091"/>
              <a:gd name="connsiteY5" fmla="*/ 632046 h 7055551"/>
              <a:gd name="connsiteX6" fmla="*/ 888817 w 940091"/>
              <a:gd name="connsiteY6" fmla="*/ 0 h 7055551"/>
              <a:gd name="connsiteX0" fmla="*/ 940091 w 940091"/>
              <a:gd name="connsiteY0" fmla="*/ 6820050 h 6930108"/>
              <a:gd name="connsiteX1" fmla="*/ 243580 w 940091"/>
              <a:gd name="connsiteY1" fmla="*/ 6640928 h 6930108"/>
              <a:gd name="connsiteX2" fmla="*/ 243581 w 940091"/>
              <a:gd name="connsiteY2" fmla="*/ 3772877 h 6930108"/>
              <a:gd name="connsiteX3" fmla="*/ 0 w 940091"/>
              <a:gd name="connsiteY3" fmla="*/ 3636487 h 6930108"/>
              <a:gd name="connsiteX4" fmla="*/ 243581 w 940091"/>
              <a:gd name="connsiteY4" fmla="*/ 3500097 h 6930108"/>
              <a:gd name="connsiteX5" fmla="*/ 243581 w 940091"/>
              <a:gd name="connsiteY5" fmla="*/ 632046 h 6930108"/>
              <a:gd name="connsiteX6" fmla="*/ 487162 w 940091"/>
              <a:gd name="connsiteY6" fmla="*/ 495656 h 6930108"/>
              <a:gd name="connsiteX7" fmla="*/ 940091 w 940091"/>
              <a:gd name="connsiteY7" fmla="*/ 6820050 h 6930108"/>
              <a:gd name="connsiteX0" fmla="*/ 897362 w 940091"/>
              <a:gd name="connsiteY0" fmla="*/ 6837144 h 6930108"/>
              <a:gd name="connsiteX1" fmla="*/ 243580 w 940091"/>
              <a:gd name="connsiteY1" fmla="*/ 6640928 h 6930108"/>
              <a:gd name="connsiteX2" fmla="*/ 243581 w 940091"/>
              <a:gd name="connsiteY2" fmla="*/ 3772877 h 6930108"/>
              <a:gd name="connsiteX3" fmla="*/ 0 w 940091"/>
              <a:gd name="connsiteY3" fmla="*/ 3636487 h 6930108"/>
              <a:gd name="connsiteX4" fmla="*/ 243581 w 940091"/>
              <a:gd name="connsiteY4" fmla="*/ 3500097 h 6930108"/>
              <a:gd name="connsiteX5" fmla="*/ 243581 w 940091"/>
              <a:gd name="connsiteY5" fmla="*/ 632046 h 6930108"/>
              <a:gd name="connsiteX6" fmla="*/ 888817 w 940091"/>
              <a:gd name="connsiteY6" fmla="*/ 0 h 6930108"/>
              <a:gd name="connsiteX0" fmla="*/ 940091 w 940091"/>
              <a:gd name="connsiteY0" fmla="*/ 6820050 h 6837144"/>
              <a:gd name="connsiteX1" fmla="*/ 243580 w 940091"/>
              <a:gd name="connsiteY1" fmla="*/ 6640928 h 6837144"/>
              <a:gd name="connsiteX2" fmla="*/ 243581 w 940091"/>
              <a:gd name="connsiteY2" fmla="*/ 3772877 h 6837144"/>
              <a:gd name="connsiteX3" fmla="*/ 0 w 940091"/>
              <a:gd name="connsiteY3" fmla="*/ 3636487 h 6837144"/>
              <a:gd name="connsiteX4" fmla="*/ 243581 w 940091"/>
              <a:gd name="connsiteY4" fmla="*/ 3500097 h 6837144"/>
              <a:gd name="connsiteX5" fmla="*/ 243581 w 940091"/>
              <a:gd name="connsiteY5" fmla="*/ 632046 h 6837144"/>
              <a:gd name="connsiteX6" fmla="*/ 487162 w 940091"/>
              <a:gd name="connsiteY6" fmla="*/ 495656 h 6837144"/>
              <a:gd name="connsiteX7" fmla="*/ 940091 w 940091"/>
              <a:gd name="connsiteY7" fmla="*/ 6820050 h 6837144"/>
              <a:gd name="connsiteX0" fmla="*/ 897362 w 940091"/>
              <a:gd name="connsiteY0" fmla="*/ 6837144 h 6837144"/>
              <a:gd name="connsiteX1" fmla="*/ 226489 w 940091"/>
              <a:gd name="connsiteY1" fmla="*/ 6213641 h 6837144"/>
              <a:gd name="connsiteX2" fmla="*/ 243581 w 940091"/>
              <a:gd name="connsiteY2" fmla="*/ 3772877 h 6837144"/>
              <a:gd name="connsiteX3" fmla="*/ 0 w 940091"/>
              <a:gd name="connsiteY3" fmla="*/ 3636487 h 6837144"/>
              <a:gd name="connsiteX4" fmla="*/ 243581 w 940091"/>
              <a:gd name="connsiteY4" fmla="*/ 3500097 h 6837144"/>
              <a:gd name="connsiteX5" fmla="*/ 243581 w 940091"/>
              <a:gd name="connsiteY5" fmla="*/ 632046 h 6837144"/>
              <a:gd name="connsiteX6" fmla="*/ 888817 w 940091"/>
              <a:gd name="connsiteY6" fmla="*/ 0 h 6837144"/>
              <a:gd name="connsiteX0" fmla="*/ 940091 w 940091"/>
              <a:gd name="connsiteY0" fmla="*/ 6820050 h 6837144"/>
              <a:gd name="connsiteX1" fmla="*/ 243580 w 940091"/>
              <a:gd name="connsiteY1" fmla="*/ 6640928 h 6837144"/>
              <a:gd name="connsiteX2" fmla="*/ 243581 w 940091"/>
              <a:gd name="connsiteY2" fmla="*/ 3772877 h 6837144"/>
              <a:gd name="connsiteX3" fmla="*/ 0 w 940091"/>
              <a:gd name="connsiteY3" fmla="*/ 3636487 h 6837144"/>
              <a:gd name="connsiteX4" fmla="*/ 243581 w 940091"/>
              <a:gd name="connsiteY4" fmla="*/ 3500097 h 6837144"/>
              <a:gd name="connsiteX5" fmla="*/ 243581 w 940091"/>
              <a:gd name="connsiteY5" fmla="*/ 632046 h 6837144"/>
              <a:gd name="connsiteX6" fmla="*/ 487162 w 940091"/>
              <a:gd name="connsiteY6" fmla="*/ 495656 h 6837144"/>
              <a:gd name="connsiteX7" fmla="*/ 940091 w 940091"/>
              <a:gd name="connsiteY7" fmla="*/ 6820050 h 6837144"/>
              <a:gd name="connsiteX0" fmla="*/ 897362 w 940091"/>
              <a:gd name="connsiteY0" fmla="*/ 6837144 h 6837144"/>
              <a:gd name="connsiteX1" fmla="*/ 226489 w 940091"/>
              <a:gd name="connsiteY1" fmla="*/ 6213641 h 6837144"/>
              <a:gd name="connsiteX2" fmla="*/ 243581 w 940091"/>
              <a:gd name="connsiteY2" fmla="*/ 3772877 h 6837144"/>
              <a:gd name="connsiteX3" fmla="*/ 243581 w 940091"/>
              <a:gd name="connsiteY3" fmla="*/ 3500097 h 6837144"/>
              <a:gd name="connsiteX4" fmla="*/ 243581 w 940091"/>
              <a:gd name="connsiteY4" fmla="*/ 632046 h 6837144"/>
              <a:gd name="connsiteX5" fmla="*/ 888817 w 940091"/>
              <a:gd name="connsiteY5" fmla="*/ 0 h 6837144"/>
              <a:gd name="connsiteX0" fmla="*/ 758513 w 758513"/>
              <a:gd name="connsiteY0" fmla="*/ 6820050 h 6837144"/>
              <a:gd name="connsiteX1" fmla="*/ 62002 w 758513"/>
              <a:gd name="connsiteY1" fmla="*/ 6640928 h 6837144"/>
              <a:gd name="connsiteX2" fmla="*/ 62003 w 758513"/>
              <a:gd name="connsiteY2" fmla="*/ 3772877 h 6837144"/>
              <a:gd name="connsiteX3" fmla="*/ 62003 w 758513"/>
              <a:gd name="connsiteY3" fmla="*/ 3500097 h 6837144"/>
              <a:gd name="connsiteX4" fmla="*/ 62003 w 758513"/>
              <a:gd name="connsiteY4" fmla="*/ 632046 h 6837144"/>
              <a:gd name="connsiteX5" fmla="*/ 305584 w 758513"/>
              <a:gd name="connsiteY5" fmla="*/ 495656 h 6837144"/>
              <a:gd name="connsiteX6" fmla="*/ 758513 w 758513"/>
              <a:gd name="connsiteY6" fmla="*/ 6820050 h 6837144"/>
              <a:gd name="connsiteX0" fmla="*/ 715784 w 758513"/>
              <a:gd name="connsiteY0" fmla="*/ 6837144 h 6837144"/>
              <a:gd name="connsiteX1" fmla="*/ 44911 w 758513"/>
              <a:gd name="connsiteY1" fmla="*/ 6213641 h 6837144"/>
              <a:gd name="connsiteX2" fmla="*/ 62003 w 758513"/>
              <a:gd name="connsiteY2" fmla="*/ 3772877 h 6837144"/>
              <a:gd name="connsiteX3" fmla="*/ 62003 w 758513"/>
              <a:gd name="connsiteY3" fmla="*/ 3500097 h 6837144"/>
              <a:gd name="connsiteX4" fmla="*/ 62003 w 758513"/>
              <a:gd name="connsiteY4" fmla="*/ 632046 h 6837144"/>
              <a:gd name="connsiteX5" fmla="*/ 707239 w 758513"/>
              <a:gd name="connsiteY5" fmla="*/ 0 h 6837144"/>
              <a:gd name="connsiteX0" fmla="*/ 725779 w 725779"/>
              <a:gd name="connsiteY0" fmla="*/ 6820050 h 6837144"/>
              <a:gd name="connsiteX1" fmla="*/ 29268 w 725779"/>
              <a:gd name="connsiteY1" fmla="*/ 6640928 h 6837144"/>
              <a:gd name="connsiteX2" fmla="*/ 29269 w 725779"/>
              <a:gd name="connsiteY2" fmla="*/ 3772877 h 6837144"/>
              <a:gd name="connsiteX3" fmla="*/ 29269 w 725779"/>
              <a:gd name="connsiteY3" fmla="*/ 3500097 h 6837144"/>
              <a:gd name="connsiteX4" fmla="*/ 29269 w 725779"/>
              <a:gd name="connsiteY4" fmla="*/ 632046 h 6837144"/>
              <a:gd name="connsiteX5" fmla="*/ 272850 w 725779"/>
              <a:gd name="connsiteY5" fmla="*/ 495656 h 6837144"/>
              <a:gd name="connsiteX6" fmla="*/ 725779 w 725779"/>
              <a:gd name="connsiteY6" fmla="*/ 6820050 h 6837144"/>
              <a:gd name="connsiteX0" fmla="*/ 683050 w 725779"/>
              <a:gd name="connsiteY0" fmla="*/ 6837144 h 6837144"/>
              <a:gd name="connsiteX1" fmla="*/ 63452 w 725779"/>
              <a:gd name="connsiteY1" fmla="*/ 6145278 h 6837144"/>
              <a:gd name="connsiteX2" fmla="*/ 29269 w 725779"/>
              <a:gd name="connsiteY2" fmla="*/ 3772877 h 6837144"/>
              <a:gd name="connsiteX3" fmla="*/ 29269 w 725779"/>
              <a:gd name="connsiteY3" fmla="*/ 3500097 h 6837144"/>
              <a:gd name="connsiteX4" fmla="*/ 29269 w 725779"/>
              <a:gd name="connsiteY4" fmla="*/ 632046 h 6837144"/>
              <a:gd name="connsiteX5" fmla="*/ 674505 w 725779"/>
              <a:gd name="connsiteY5" fmla="*/ 0 h 6837144"/>
              <a:gd name="connsiteX0" fmla="*/ 725779 w 725779"/>
              <a:gd name="connsiteY0" fmla="*/ 6820050 h 6870874"/>
              <a:gd name="connsiteX1" fmla="*/ 29268 w 725779"/>
              <a:gd name="connsiteY1" fmla="*/ 6640928 h 6870874"/>
              <a:gd name="connsiteX2" fmla="*/ 29269 w 725779"/>
              <a:gd name="connsiteY2" fmla="*/ 3772877 h 6870874"/>
              <a:gd name="connsiteX3" fmla="*/ 29269 w 725779"/>
              <a:gd name="connsiteY3" fmla="*/ 3500097 h 6870874"/>
              <a:gd name="connsiteX4" fmla="*/ 29269 w 725779"/>
              <a:gd name="connsiteY4" fmla="*/ 632046 h 6870874"/>
              <a:gd name="connsiteX5" fmla="*/ 272850 w 725779"/>
              <a:gd name="connsiteY5" fmla="*/ 495656 h 6870874"/>
              <a:gd name="connsiteX6" fmla="*/ 725779 w 725779"/>
              <a:gd name="connsiteY6" fmla="*/ 6820050 h 6870874"/>
              <a:gd name="connsiteX0" fmla="*/ 683050 w 725779"/>
              <a:gd name="connsiteY0" fmla="*/ 6837144 h 6870874"/>
              <a:gd name="connsiteX1" fmla="*/ 63452 w 725779"/>
              <a:gd name="connsiteY1" fmla="*/ 6145278 h 6870874"/>
              <a:gd name="connsiteX2" fmla="*/ 29269 w 725779"/>
              <a:gd name="connsiteY2" fmla="*/ 3772877 h 6870874"/>
              <a:gd name="connsiteX3" fmla="*/ 29269 w 725779"/>
              <a:gd name="connsiteY3" fmla="*/ 3500097 h 6870874"/>
              <a:gd name="connsiteX4" fmla="*/ 29269 w 725779"/>
              <a:gd name="connsiteY4" fmla="*/ 632046 h 6870874"/>
              <a:gd name="connsiteX5" fmla="*/ 674505 w 725779"/>
              <a:gd name="connsiteY5" fmla="*/ 0 h 6870874"/>
              <a:gd name="connsiteX0" fmla="*/ 725779 w 725779"/>
              <a:gd name="connsiteY0" fmla="*/ 6820050 h 6846894"/>
              <a:gd name="connsiteX1" fmla="*/ 29268 w 725779"/>
              <a:gd name="connsiteY1" fmla="*/ 6640928 h 6846894"/>
              <a:gd name="connsiteX2" fmla="*/ 29269 w 725779"/>
              <a:gd name="connsiteY2" fmla="*/ 3772877 h 6846894"/>
              <a:gd name="connsiteX3" fmla="*/ 29269 w 725779"/>
              <a:gd name="connsiteY3" fmla="*/ 3500097 h 6846894"/>
              <a:gd name="connsiteX4" fmla="*/ 29269 w 725779"/>
              <a:gd name="connsiteY4" fmla="*/ 632046 h 6846894"/>
              <a:gd name="connsiteX5" fmla="*/ 272850 w 725779"/>
              <a:gd name="connsiteY5" fmla="*/ 495656 h 6846894"/>
              <a:gd name="connsiteX6" fmla="*/ 725779 w 725779"/>
              <a:gd name="connsiteY6" fmla="*/ 6820050 h 6846894"/>
              <a:gd name="connsiteX0" fmla="*/ 683050 w 725779"/>
              <a:gd name="connsiteY0" fmla="*/ 6837144 h 6846894"/>
              <a:gd name="connsiteX1" fmla="*/ 63452 w 725779"/>
              <a:gd name="connsiteY1" fmla="*/ 6145278 h 6846894"/>
              <a:gd name="connsiteX2" fmla="*/ 29269 w 725779"/>
              <a:gd name="connsiteY2" fmla="*/ 3772877 h 6846894"/>
              <a:gd name="connsiteX3" fmla="*/ 29269 w 725779"/>
              <a:gd name="connsiteY3" fmla="*/ 3500097 h 6846894"/>
              <a:gd name="connsiteX4" fmla="*/ 29269 w 725779"/>
              <a:gd name="connsiteY4" fmla="*/ 632046 h 6846894"/>
              <a:gd name="connsiteX5" fmla="*/ 674505 w 725779"/>
              <a:gd name="connsiteY5" fmla="*/ 0 h 6846894"/>
              <a:gd name="connsiteX0" fmla="*/ 725779 w 725779"/>
              <a:gd name="connsiteY0" fmla="*/ 6820050 h 6846895"/>
              <a:gd name="connsiteX1" fmla="*/ 29268 w 725779"/>
              <a:gd name="connsiteY1" fmla="*/ 6640928 h 6846895"/>
              <a:gd name="connsiteX2" fmla="*/ 29269 w 725779"/>
              <a:gd name="connsiteY2" fmla="*/ 3772877 h 6846895"/>
              <a:gd name="connsiteX3" fmla="*/ 29269 w 725779"/>
              <a:gd name="connsiteY3" fmla="*/ 3500097 h 6846895"/>
              <a:gd name="connsiteX4" fmla="*/ 29269 w 725779"/>
              <a:gd name="connsiteY4" fmla="*/ 632046 h 6846895"/>
              <a:gd name="connsiteX5" fmla="*/ 272850 w 725779"/>
              <a:gd name="connsiteY5" fmla="*/ 495656 h 6846895"/>
              <a:gd name="connsiteX6" fmla="*/ 725779 w 725779"/>
              <a:gd name="connsiteY6" fmla="*/ 6820050 h 6846895"/>
              <a:gd name="connsiteX0" fmla="*/ 683050 w 725779"/>
              <a:gd name="connsiteY0" fmla="*/ 6837144 h 6846895"/>
              <a:gd name="connsiteX1" fmla="*/ 63452 w 725779"/>
              <a:gd name="connsiteY1" fmla="*/ 6145278 h 6846895"/>
              <a:gd name="connsiteX2" fmla="*/ 29269 w 725779"/>
              <a:gd name="connsiteY2" fmla="*/ 3772877 h 6846895"/>
              <a:gd name="connsiteX3" fmla="*/ 29269 w 725779"/>
              <a:gd name="connsiteY3" fmla="*/ 3500097 h 6846895"/>
              <a:gd name="connsiteX4" fmla="*/ 29269 w 725779"/>
              <a:gd name="connsiteY4" fmla="*/ 632046 h 6846895"/>
              <a:gd name="connsiteX5" fmla="*/ 674505 w 725779"/>
              <a:gd name="connsiteY5" fmla="*/ 0 h 6846895"/>
              <a:gd name="connsiteX0" fmla="*/ 725779 w 725779"/>
              <a:gd name="connsiteY0" fmla="*/ 6820050 h 6837144"/>
              <a:gd name="connsiteX1" fmla="*/ 29268 w 725779"/>
              <a:gd name="connsiteY1" fmla="*/ 6640928 h 6837144"/>
              <a:gd name="connsiteX2" fmla="*/ 29269 w 725779"/>
              <a:gd name="connsiteY2" fmla="*/ 3772877 h 6837144"/>
              <a:gd name="connsiteX3" fmla="*/ 29269 w 725779"/>
              <a:gd name="connsiteY3" fmla="*/ 3500097 h 6837144"/>
              <a:gd name="connsiteX4" fmla="*/ 29269 w 725779"/>
              <a:gd name="connsiteY4" fmla="*/ 632046 h 6837144"/>
              <a:gd name="connsiteX5" fmla="*/ 272850 w 725779"/>
              <a:gd name="connsiteY5" fmla="*/ 495656 h 6837144"/>
              <a:gd name="connsiteX6" fmla="*/ 725779 w 725779"/>
              <a:gd name="connsiteY6" fmla="*/ 6820050 h 6837144"/>
              <a:gd name="connsiteX0" fmla="*/ 683050 w 725779"/>
              <a:gd name="connsiteY0" fmla="*/ 6837144 h 6837144"/>
              <a:gd name="connsiteX1" fmla="*/ 63452 w 725779"/>
              <a:gd name="connsiteY1" fmla="*/ 6145278 h 6837144"/>
              <a:gd name="connsiteX2" fmla="*/ 29269 w 725779"/>
              <a:gd name="connsiteY2" fmla="*/ 3772877 h 6837144"/>
              <a:gd name="connsiteX3" fmla="*/ 29269 w 725779"/>
              <a:gd name="connsiteY3" fmla="*/ 3500097 h 6837144"/>
              <a:gd name="connsiteX4" fmla="*/ 29269 w 725779"/>
              <a:gd name="connsiteY4" fmla="*/ 632046 h 6837144"/>
              <a:gd name="connsiteX5" fmla="*/ 674505 w 725779"/>
              <a:gd name="connsiteY5" fmla="*/ 0 h 6837144"/>
              <a:gd name="connsiteX0" fmla="*/ 725779 w 725779"/>
              <a:gd name="connsiteY0" fmla="*/ 6820050 h 6846896"/>
              <a:gd name="connsiteX1" fmla="*/ 29268 w 725779"/>
              <a:gd name="connsiteY1" fmla="*/ 6640928 h 6846896"/>
              <a:gd name="connsiteX2" fmla="*/ 29269 w 725779"/>
              <a:gd name="connsiteY2" fmla="*/ 3772877 h 6846896"/>
              <a:gd name="connsiteX3" fmla="*/ 29269 w 725779"/>
              <a:gd name="connsiteY3" fmla="*/ 3500097 h 6846896"/>
              <a:gd name="connsiteX4" fmla="*/ 29269 w 725779"/>
              <a:gd name="connsiteY4" fmla="*/ 632046 h 6846896"/>
              <a:gd name="connsiteX5" fmla="*/ 272850 w 725779"/>
              <a:gd name="connsiteY5" fmla="*/ 495656 h 6846896"/>
              <a:gd name="connsiteX6" fmla="*/ 725779 w 725779"/>
              <a:gd name="connsiteY6" fmla="*/ 6820050 h 6846896"/>
              <a:gd name="connsiteX0" fmla="*/ 683050 w 725779"/>
              <a:gd name="connsiteY0" fmla="*/ 6837144 h 6846896"/>
              <a:gd name="connsiteX1" fmla="*/ 63452 w 725779"/>
              <a:gd name="connsiteY1" fmla="*/ 6145278 h 6846896"/>
              <a:gd name="connsiteX2" fmla="*/ 29269 w 725779"/>
              <a:gd name="connsiteY2" fmla="*/ 3772877 h 6846896"/>
              <a:gd name="connsiteX3" fmla="*/ 29269 w 725779"/>
              <a:gd name="connsiteY3" fmla="*/ 3500097 h 6846896"/>
              <a:gd name="connsiteX4" fmla="*/ 29269 w 725779"/>
              <a:gd name="connsiteY4" fmla="*/ 632046 h 6846896"/>
              <a:gd name="connsiteX5" fmla="*/ 674505 w 725779"/>
              <a:gd name="connsiteY5" fmla="*/ 0 h 6846896"/>
              <a:gd name="connsiteX0" fmla="*/ 725779 w 725779"/>
              <a:gd name="connsiteY0" fmla="*/ 6820050 h 6846896"/>
              <a:gd name="connsiteX1" fmla="*/ 29268 w 725779"/>
              <a:gd name="connsiteY1" fmla="*/ 6640928 h 6846896"/>
              <a:gd name="connsiteX2" fmla="*/ 29269 w 725779"/>
              <a:gd name="connsiteY2" fmla="*/ 3772877 h 6846896"/>
              <a:gd name="connsiteX3" fmla="*/ 29269 w 725779"/>
              <a:gd name="connsiteY3" fmla="*/ 3500097 h 6846896"/>
              <a:gd name="connsiteX4" fmla="*/ 29269 w 725779"/>
              <a:gd name="connsiteY4" fmla="*/ 632046 h 6846896"/>
              <a:gd name="connsiteX5" fmla="*/ 272850 w 725779"/>
              <a:gd name="connsiteY5" fmla="*/ 495656 h 6846896"/>
              <a:gd name="connsiteX6" fmla="*/ 725779 w 725779"/>
              <a:gd name="connsiteY6" fmla="*/ 6820050 h 6846896"/>
              <a:gd name="connsiteX0" fmla="*/ 683050 w 725779"/>
              <a:gd name="connsiteY0" fmla="*/ 6837144 h 6846896"/>
              <a:gd name="connsiteX1" fmla="*/ 63452 w 725779"/>
              <a:gd name="connsiteY1" fmla="*/ 6145278 h 6846896"/>
              <a:gd name="connsiteX2" fmla="*/ 29269 w 725779"/>
              <a:gd name="connsiteY2" fmla="*/ 3772877 h 6846896"/>
              <a:gd name="connsiteX3" fmla="*/ 29269 w 725779"/>
              <a:gd name="connsiteY3" fmla="*/ 3500097 h 6846896"/>
              <a:gd name="connsiteX4" fmla="*/ 29271 w 725779"/>
              <a:gd name="connsiteY4" fmla="*/ 358582 h 6846896"/>
              <a:gd name="connsiteX5" fmla="*/ 674505 w 725779"/>
              <a:gd name="connsiteY5" fmla="*/ 0 h 6846896"/>
              <a:gd name="connsiteX0" fmla="*/ 725779 w 725779"/>
              <a:gd name="connsiteY0" fmla="*/ 6820050 h 7062923"/>
              <a:gd name="connsiteX1" fmla="*/ 29268 w 725779"/>
              <a:gd name="connsiteY1" fmla="*/ 6640928 h 7062923"/>
              <a:gd name="connsiteX2" fmla="*/ 29269 w 725779"/>
              <a:gd name="connsiteY2" fmla="*/ 3772877 h 7062923"/>
              <a:gd name="connsiteX3" fmla="*/ 29269 w 725779"/>
              <a:gd name="connsiteY3" fmla="*/ 3500097 h 7062923"/>
              <a:gd name="connsiteX4" fmla="*/ 29269 w 725779"/>
              <a:gd name="connsiteY4" fmla="*/ 632046 h 7062923"/>
              <a:gd name="connsiteX5" fmla="*/ 272850 w 725779"/>
              <a:gd name="connsiteY5" fmla="*/ 495656 h 7062923"/>
              <a:gd name="connsiteX6" fmla="*/ 725779 w 725779"/>
              <a:gd name="connsiteY6" fmla="*/ 6820050 h 7062923"/>
              <a:gd name="connsiteX0" fmla="*/ 683050 w 725779"/>
              <a:gd name="connsiteY0" fmla="*/ 6837144 h 7062923"/>
              <a:gd name="connsiteX1" fmla="*/ 80544 w 725779"/>
              <a:gd name="connsiteY1" fmla="*/ 6615300 h 7062923"/>
              <a:gd name="connsiteX2" fmla="*/ 29269 w 725779"/>
              <a:gd name="connsiteY2" fmla="*/ 3772877 h 7062923"/>
              <a:gd name="connsiteX3" fmla="*/ 29269 w 725779"/>
              <a:gd name="connsiteY3" fmla="*/ 3500097 h 7062923"/>
              <a:gd name="connsiteX4" fmla="*/ 29271 w 725779"/>
              <a:gd name="connsiteY4" fmla="*/ 358582 h 7062923"/>
              <a:gd name="connsiteX5" fmla="*/ 674505 w 725779"/>
              <a:gd name="connsiteY5" fmla="*/ 0 h 7062923"/>
              <a:gd name="connsiteX0" fmla="*/ 725779 w 725779"/>
              <a:gd name="connsiteY0" fmla="*/ 6820050 h 6837144"/>
              <a:gd name="connsiteX1" fmla="*/ 29268 w 725779"/>
              <a:gd name="connsiteY1" fmla="*/ 6640928 h 6837144"/>
              <a:gd name="connsiteX2" fmla="*/ 29269 w 725779"/>
              <a:gd name="connsiteY2" fmla="*/ 3772877 h 6837144"/>
              <a:gd name="connsiteX3" fmla="*/ 29269 w 725779"/>
              <a:gd name="connsiteY3" fmla="*/ 3500097 h 6837144"/>
              <a:gd name="connsiteX4" fmla="*/ 29269 w 725779"/>
              <a:gd name="connsiteY4" fmla="*/ 632046 h 6837144"/>
              <a:gd name="connsiteX5" fmla="*/ 272850 w 725779"/>
              <a:gd name="connsiteY5" fmla="*/ 495656 h 6837144"/>
              <a:gd name="connsiteX6" fmla="*/ 725779 w 725779"/>
              <a:gd name="connsiteY6" fmla="*/ 6820050 h 6837144"/>
              <a:gd name="connsiteX0" fmla="*/ 683050 w 725779"/>
              <a:gd name="connsiteY0" fmla="*/ 6837144 h 6837144"/>
              <a:gd name="connsiteX1" fmla="*/ 80544 w 725779"/>
              <a:gd name="connsiteY1" fmla="*/ 6615300 h 6837144"/>
              <a:gd name="connsiteX2" fmla="*/ 29269 w 725779"/>
              <a:gd name="connsiteY2" fmla="*/ 3772877 h 6837144"/>
              <a:gd name="connsiteX3" fmla="*/ 29269 w 725779"/>
              <a:gd name="connsiteY3" fmla="*/ 3500097 h 6837144"/>
              <a:gd name="connsiteX4" fmla="*/ 29271 w 725779"/>
              <a:gd name="connsiteY4" fmla="*/ 358582 h 6837144"/>
              <a:gd name="connsiteX5" fmla="*/ 674505 w 725779"/>
              <a:gd name="connsiteY5" fmla="*/ 0 h 6837144"/>
              <a:gd name="connsiteX0" fmla="*/ 725779 w 725779"/>
              <a:gd name="connsiteY0" fmla="*/ 6820050 h 6837144"/>
              <a:gd name="connsiteX1" fmla="*/ 29268 w 725779"/>
              <a:gd name="connsiteY1" fmla="*/ 6640928 h 6837144"/>
              <a:gd name="connsiteX2" fmla="*/ 29269 w 725779"/>
              <a:gd name="connsiteY2" fmla="*/ 3772877 h 6837144"/>
              <a:gd name="connsiteX3" fmla="*/ 29269 w 725779"/>
              <a:gd name="connsiteY3" fmla="*/ 3500097 h 6837144"/>
              <a:gd name="connsiteX4" fmla="*/ 29269 w 725779"/>
              <a:gd name="connsiteY4" fmla="*/ 632046 h 6837144"/>
              <a:gd name="connsiteX5" fmla="*/ 272850 w 725779"/>
              <a:gd name="connsiteY5" fmla="*/ 495656 h 6837144"/>
              <a:gd name="connsiteX6" fmla="*/ 725779 w 725779"/>
              <a:gd name="connsiteY6" fmla="*/ 6820050 h 6837144"/>
              <a:gd name="connsiteX0" fmla="*/ 683050 w 725779"/>
              <a:gd name="connsiteY0" fmla="*/ 6837144 h 6837144"/>
              <a:gd name="connsiteX1" fmla="*/ 46360 w 725779"/>
              <a:gd name="connsiteY1" fmla="*/ 6572574 h 6837144"/>
              <a:gd name="connsiteX2" fmla="*/ 29269 w 725779"/>
              <a:gd name="connsiteY2" fmla="*/ 3772877 h 6837144"/>
              <a:gd name="connsiteX3" fmla="*/ 29269 w 725779"/>
              <a:gd name="connsiteY3" fmla="*/ 3500097 h 6837144"/>
              <a:gd name="connsiteX4" fmla="*/ 29271 w 725779"/>
              <a:gd name="connsiteY4" fmla="*/ 358582 h 6837144"/>
              <a:gd name="connsiteX5" fmla="*/ 674505 w 725779"/>
              <a:gd name="connsiteY5" fmla="*/ 0 h 6837144"/>
              <a:gd name="connsiteX0" fmla="*/ 725779 w 725779"/>
              <a:gd name="connsiteY0" fmla="*/ 6820050 h 6837144"/>
              <a:gd name="connsiteX1" fmla="*/ 29268 w 725779"/>
              <a:gd name="connsiteY1" fmla="*/ 6640928 h 6837144"/>
              <a:gd name="connsiteX2" fmla="*/ 29269 w 725779"/>
              <a:gd name="connsiteY2" fmla="*/ 3772877 h 6837144"/>
              <a:gd name="connsiteX3" fmla="*/ 29269 w 725779"/>
              <a:gd name="connsiteY3" fmla="*/ 3500097 h 6837144"/>
              <a:gd name="connsiteX4" fmla="*/ 29269 w 725779"/>
              <a:gd name="connsiteY4" fmla="*/ 632046 h 6837144"/>
              <a:gd name="connsiteX5" fmla="*/ 272850 w 725779"/>
              <a:gd name="connsiteY5" fmla="*/ 495656 h 6837144"/>
              <a:gd name="connsiteX6" fmla="*/ 725779 w 725779"/>
              <a:gd name="connsiteY6" fmla="*/ 6820050 h 6837144"/>
              <a:gd name="connsiteX0" fmla="*/ 683050 w 725779"/>
              <a:gd name="connsiteY0" fmla="*/ 6837144 h 6837144"/>
              <a:gd name="connsiteX1" fmla="*/ 46360 w 725779"/>
              <a:gd name="connsiteY1" fmla="*/ 6572574 h 6837144"/>
              <a:gd name="connsiteX2" fmla="*/ 29269 w 725779"/>
              <a:gd name="connsiteY2" fmla="*/ 3772877 h 6837144"/>
              <a:gd name="connsiteX3" fmla="*/ 29269 w 725779"/>
              <a:gd name="connsiteY3" fmla="*/ 3500097 h 6837144"/>
              <a:gd name="connsiteX4" fmla="*/ 29271 w 725779"/>
              <a:gd name="connsiteY4" fmla="*/ 358582 h 6837144"/>
              <a:gd name="connsiteX5" fmla="*/ 674505 w 725779"/>
              <a:gd name="connsiteY5" fmla="*/ 0 h 6837144"/>
              <a:gd name="connsiteX0" fmla="*/ 725779 w 725779"/>
              <a:gd name="connsiteY0" fmla="*/ 6820050 h 6837144"/>
              <a:gd name="connsiteX1" fmla="*/ 29268 w 725779"/>
              <a:gd name="connsiteY1" fmla="*/ 6640928 h 6837144"/>
              <a:gd name="connsiteX2" fmla="*/ 29269 w 725779"/>
              <a:gd name="connsiteY2" fmla="*/ 3772877 h 6837144"/>
              <a:gd name="connsiteX3" fmla="*/ 29269 w 725779"/>
              <a:gd name="connsiteY3" fmla="*/ 3500097 h 6837144"/>
              <a:gd name="connsiteX4" fmla="*/ 29269 w 725779"/>
              <a:gd name="connsiteY4" fmla="*/ 632046 h 6837144"/>
              <a:gd name="connsiteX5" fmla="*/ 272850 w 725779"/>
              <a:gd name="connsiteY5" fmla="*/ 495656 h 6837144"/>
              <a:gd name="connsiteX6" fmla="*/ 725779 w 725779"/>
              <a:gd name="connsiteY6" fmla="*/ 6820050 h 6837144"/>
              <a:gd name="connsiteX0" fmla="*/ 683050 w 725779"/>
              <a:gd name="connsiteY0" fmla="*/ 6837144 h 6837144"/>
              <a:gd name="connsiteX1" fmla="*/ 37814 w 725779"/>
              <a:gd name="connsiteY1" fmla="*/ 6478573 h 6837144"/>
              <a:gd name="connsiteX2" fmla="*/ 29269 w 725779"/>
              <a:gd name="connsiteY2" fmla="*/ 3772877 h 6837144"/>
              <a:gd name="connsiteX3" fmla="*/ 29269 w 725779"/>
              <a:gd name="connsiteY3" fmla="*/ 3500097 h 6837144"/>
              <a:gd name="connsiteX4" fmla="*/ 29271 w 725779"/>
              <a:gd name="connsiteY4" fmla="*/ 358582 h 6837144"/>
              <a:gd name="connsiteX5" fmla="*/ 674505 w 725779"/>
              <a:gd name="connsiteY5" fmla="*/ 0 h 6837144"/>
              <a:gd name="connsiteX0" fmla="*/ 734580 w 734580"/>
              <a:gd name="connsiteY0" fmla="*/ 6820050 h 6836531"/>
              <a:gd name="connsiteX1" fmla="*/ 38069 w 734580"/>
              <a:gd name="connsiteY1" fmla="*/ 6640928 h 6836531"/>
              <a:gd name="connsiteX2" fmla="*/ 38070 w 734580"/>
              <a:gd name="connsiteY2" fmla="*/ 3772877 h 6836531"/>
              <a:gd name="connsiteX3" fmla="*/ 38070 w 734580"/>
              <a:gd name="connsiteY3" fmla="*/ 3500097 h 6836531"/>
              <a:gd name="connsiteX4" fmla="*/ 38070 w 734580"/>
              <a:gd name="connsiteY4" fmla="*/ 632046 h 6836531"/>
              <a:gd name="connsiteX5" fmla="*/ 281651 w 734580"/>
              <a:gd name="connsiteY5" fmla="*/ 495656 h 6836531"/>
              <a:gd name="connsiteX6" fmla="*/ 734580 w 734580"/>
              <a:gd name="connsiteY6" fmla="*/ 6820050 h 6836531"/>
              <a:gd name="connsiteX0" fmla="*/ 640580 w 734580"/>
              <a:gd name="connsiteY0" fmla="*/ 6811509 h 6836531"/>
              <a:gd name="connsiteX1" fmla="*/ 46615 w 734580"/>
              <a:gd name="connsiteY1" fmla="*/ 6478573 h 6836531"/>
              <a:gd name="connsiteX2" fmla="*/ 38070 w 734580"/>
              <a:gd name="connsiteY2" fmla="*/ 3772877 h 6836531"/>
              <a:gd name="connsiteX3" fmla="*/ 38070 w 734580"/>
              <a:gd name="connsiteY3" fmla="*/ 3500097 h 6836531"/>
              <a:gd name="connsiteX4" fmla="*/ 38072 w 734580"/>
              <a:gd name="connsiteY4" fmla="*/ 358582 h 6836531"/>
              <a:gd name="connsiteX5" fmla="*/ 683306 w 734580"/>
              <a:gd name="connsiteY5" fmla="*/ 0 h 6836531"/>
              <a:gd name="connsiteX0" fmla="*/ 725779 w 725779"/>
              <a:gd name="connsiteY0" fmla="*/ 6820050 h 6837356"/>
              <a:gd name="connsiteX1" fmla="*/ 29268 w 725779"/>
              <a:gd name="connsiteY1" fmla="*/ 6640928 h 6837356"/>
              <a:gd name="connsiteX2" fmla="*/ 29269 w 725779"/>
              <a:gd name="connsiteY2" fmla="*/ 3772877 h 6837356"/>
              <a:gd name="connsiteX3" fmla="*/ 29269 w 725779"/>
              <a:gd name="connsiteY3" fmla="*/ 3500097 h 6837356"/>
              <a:gd name="connsiteX4" fmla="*/ 29269 w 725779"/>
              <a:gd name="connsiteY4" fmla="*/ 632046 h 6837356"/>
              <a:gd name="connsiteX5" fmla="*/ 272850 w 725779"/>
              <a:gd name="connsiteY5" fmla="*/ 495656 h 6837356"/>
              <a:gd name="connsiteX6" fmla="*/ 725779 w 725779"/>
              <a:gd name="connsiteY6" fmla="*/ 6820050 h 6837356"/>
              <a:gd name="connsiteX0" fmla="*/ 631779 w 725779"/>
              <a:gd name="connsiteY0" fmla="*/ 6811509 h 6837356"/>
              <a:gd name="connsiteX1" fmla="*/ 37814 w 725779"/>
              <a:gd name="connsiteY1" fmla="*/ 6478573 h 6837356"/>
              <a:gd name="connsiteX2" fmla="*/ 29269 w 725779"/>
              <a:gd name="connsiteY2" fmla="*/ 3772877 h 6837356"/>
              <a:gd name="connsiteX3" fmla="*/ 29269 w 725779"/>
              <a:gd name="connsiteY3" fmla="*/ 3500097 h 6837356"/>
              <a:gd name="connsiteX4" fmla="*/ 29271 w 725779"/>
              <a:gd name="connsiteY4" fmla="*/ 358582 h 6837356"/>
              <a:gd name="connsiteX5" fmla="*/ 674505 w 725779"/>
              <a:gd name="connsiteY5" fmla="*/ 0 h 6837356"/>
              <a:gd name="connsiteX0" fmla="*/ 725779 w 725779"/>
              <a:gd name="connsiteY0" fmla="*/ 6820050 h 6820050"/>
              <a:gd name="connsiteX1" fmla="*/ 29268 w 725779"/>
              <a:gd name="connsiteY1" fmla="*/ 6640928 h 6820050"/>
              <a:gd name="connsiteX2" fmla="*/ 29269 w 725779"/>
              <a:gd name="connsiteY2" fmla="*/ 3772877 h 6820050"/>
              <a:gd name="connsiteX3" fmla="*/ 29269 w 725779"/>
              <a:gd name="connsiteY3" fmla="*/ 3500097 h 6820050"/>
              <a:gd name="connsiteX4" fmla="*/ 29269 w 725779"/>
              <a:gd name="connsiteY4" fmla="*/ 632046 h 6820050"/>
              <a:gd name="connsiteX5" fmla="*/ 272850 w 725779"/>
              <a:gd name="connsiteY5" fmla="*/ 495656 h 6820050"/>
              <a:gd name="connsiteX6" fmla="*/ 725779 w 725779"/>
              <a:gd name="connsiteY6" fmla="*/ 6820050 h 6820050"/>
              <a:gd name="connsiteX0" fmla="*/ 631779 w 725779"/>
              <a:gd name="connsiteY0" fmla="*/ 6811509 h 6820050"/>
              <a:gd name="connsiteX1" fmla="*/ 37814 w 725779"/>
              <a:gd name="connsiteY1" fmla="*/ 6478573 h 6820050"/>
              <a:gd name="connsiteX2" fmla="*/ 29269 w 725779"/>
              <a:gd name="connsiteY2" fmla="*/ 3772877 h 6820050"/>
              <a:gd name="connsiteX3" fmla="*/ 29269 w 725779"/>
              <a:gd name="connsiteY3" fmla="*/ 3500097 h 6820050"/>
              <a:gd name="connsiteX4" fmla="*/ 29271 w 725779"/>
              <a:gd name="connsiteY4" fmla="*/ 358582 h 6820050"/>
              <a:gd name="connsiteX5" fmla="*/ 674505 w 725779"/>
              <a:gd name="connsiteY5" fmla="*/ 0 h 6820050"/>
              <a:gd name="connsiteX0" fmla="*/ 714417 w 714417"/>
              <a:gd name="connsiteY0" fmla="*/ 6820050 h 6820050"/>
              <a:gd name="connsiteX1" fmla="*/ 52089 w 714417"/>
              <a:gd name="connsiteY1" fmla="*/ 6666568 h 6820050"/>
              <a:gd name="connsiteX2" fmla="*/ 17907 w 714417"/>
              <a:gd name="connsiteY2" fmla="*/ 3772877 h 6820050"/>
              <a:gd name="connsiteX3" fmla="*/ 17907 w 714417"/>
              <a:gd name="connsiteY3" fmla="*/ 3500097 h 6820050"/>
              <a:gd name="connsiteX4" fmla="*/ 17907 w 714417"/>
              <a:gd name="connsiteY4" fmla="*/ 632046 h 6820050"/>
              <a:gd name="connsiteX5" fmla="*/ 261488 w 714417"/>
              <a:gd name="connsiteY5" fmla="*/ 495656 h 6820050"/>
              <a:gd name="connsiteX6" fmla="*/ 714417 w 714417"/>
              <a:gd name="connsiteY6" fmla="*/ 6820050 h 6820050"/>
              <a:gd name="connsiteX0" fmla="*/ 620417 w 714417"/>
              <a:gd name="connsiteY0" fmla="*/ 6811509 h 6820050"/>
              <a:gd name="connsiteX1" fmla="*/ 26452 w 714417"/>
              <a:gd name="connsiteY1" fmla="*/ 6478573 h 6820050"/>
              <a:gd name="connsiteX2" fmla="*/ 17907 w 714417"/>
              <a:gd name="connsiteY2" fmla="*/ 3772877 h 6820050"/>
              <a:gd name="connsiteX3" fmla="*/ 17907 w 714417"/>
              <a:gd name="connsiteY3" fmla="*/ 3500097 h 6820050"/>
              <a:gd name="connsiteX4" fmla="*/ 17909 w 714417"/>
              <a:gd name="connsiteY4" fmla="*/ 358582 h 6820050"/>
              <a:gd name="connsiteX5" fmla="*/ 663143 w 714417"/>
              <a:gd name="connsiteY5" fmla="*/ 0 h 6820050"/>
              <a:gd name="connsiteX0" fmla="*/ 727683 w 727683"/>
              <a:gd name="connsiteY0" fmla="*/ 6820050 h 6820050"/>
              <a:gd name="connsiteX1" fmla="*/ 65355 w 727683"/>
              <a:gd name="connsiteY1" fmla="*/ 6666568 h 6820050"/>
              <a:gd name="connsiteX2" fmla="*/ 31173 w 727683"/>
              <a:gd name="connsiteY2" fmla="*/ 3772877 h 6820050"/>
              <a:gd name="connsiteX3" fmla="*/ 31173 w 727683"/>
              <a:gd name="connsiteY3" fmla="*/ 3500097 h 6820050"/>
              <a:gd name="connsiteX4" fmla="*/ 31173 w 727683"/>
              <a:gd name="connsiteY4" fmla="*/ 632046 h 6820050"/>
              <a:gd name="connsiteX5" fmla="*/ 274754 w 727683"/>
              <a:gd name="connsiteY5" fmla="*/ 495656 h 6820050"/>
              <a:gd name="connsiteX6" fmla="*/ 727683 w 727683"/>
              <a:gd name="connsiteY6" fmla="*/ 6820050 h 6820050"/>
              <a:gd name="connsiteX0" fmla="*/ 633683 w 727683"/>
              <a:gd name="connsiteY0" fmla="*/ 6811509 h 6820050"/>
              <a:gd name="connsiteX1" fmla="*/ 22627 w 727683"/>
              <a:gd name="connsiteY1" fmla="*/ 6478573 h 6820050"/>
              <a:gd name="connsiteX2" fmla="*/ 31173 w 727683"/>
              <a:gd name="connsiteY2" fmla="*/ 3772877 h 6820050"/>
              <a:gd name="connsiteX3" fmla="*/ 31173 w 727683"/>
              <a:gd name="connsiteY3" fmla="*/ 3500097 h 6820050"/>
              <a:gd name="connsiteX4" fmla="*/ 31175 w 727683"/>
              <a:gd name="connsiteY4" fmla="*/ 358582 h 6820050"/>
              <a:gd name="connsiteX5" fmla="*/ 676409 w 727683"/>
              <a:gd name="connsiteY5" fmla="*/ 0 h 6820050"/>
              <a:gd name="connsiteX0" fmla="*/ 709053 w 709053"/>
              <a:gd name="connsiteY0" fmla="*/ 6820050 h 6820050"/>
              <a:gd name="connsiteX1" fmla="*/ 46725 w 709053"/>
              <a:gd name="connsiteY1" fmla="*/ 6666568 h 6820050"/>
              <a:gd name="connsiteX2" fmla="*/ 12543 w 709053"/>
              <a:gd name="connsiteY2" fmla="*/ 3772877 h 6820050"/>
              <a:gd name="connsiteX3" fmla="*/ 12543 w 709053"/>
              <a:gd name="connsiteY3" fmla="*/ 3500097 h 6820050"/>
              <a:gd name="connsiteX4" fmla="*/ 12543 w 709053"/>
              <a:gd name="connsiteY4" fmla="*/ 632046 h 6820050"/>
              <a:gd name="connsiteX5" fmla="*/ 256124 w 709053"/>
              <a:gd name="connsiteY5" fmla="*/ 495656 h 6820050"/>
              <a:gd name="connsiteX6" fmla="*/ 709053 w 709053"/>
              <a:gd name="connsiteY6" fmla="*/ 6820050 h 6820050"/>
              <a:gd name="connsiteX0" fmla="*/ 615053 w 709053"/>
              <a:gd name="connsiteY0" fmla="*/ 6811509 h 6820050"/>
              <a:gd name="connsiteX1" fmla="*/ 3997 w 709053"/>
              <a:gd name="connsiteY1" fmla="*/ 6478573 h 6820050"/>
              <a:gd name="connsiteX2" fmla="*/ 12543 w 709053"/>
              <a:gd name="connsiteY2" fmla="*/ 3772877 h 6820050"/>
              <a:gd name="connsiteX3" fmla="*/ 12543 w 709053"/>
              <a:gd name="connsiteY3" fmla="*/ 3500097 h 6820050"/>
              <a:gd name="connsiteX4" fmla="*/ 12545 w 709053"/>
              <a:gd name="connsiteY4" fmla="*/ 358582 h 6820050"/>
              <a:gd name="connsiteX5" fmla="*/ 657779 w 709053"/>
              <a:gd name="connsiteY5" fmla="*/ 0 h 6820050"/>
              <a:gd name="connsiteX0" fmla="*/ 709053 w 709053"/>
              <a:gd name="connsiteY0" fmla="*/ 6820050 h 6820050"/>
              <a:gd name="connsiteX1" fmla="*/ 46725 w 709053"/>
              <a:gd name="connsiteY1" fmla="*/ 6666568 h 6820050"/>
              <a:gd name="connsiteX2" fmla="*/ 12543 w 709053"/>
              <a:gd name="connsiteY2" fmla="*/ 3772877 h 6820050"/>
              <a:gd name="connsiteX3" fmla="*/ 12543 w 709053"/>
              <a:gd name="connsiteY3" fmla="*/ 3500097 h 6820050"/>
              <a:gd name="connsiteX4" fmla="*/ 12543 w 709053"/>
              <a:gd name="connsiteY4" fmla="*/ 632046 h 6820050"/>
              <a:gd name="connsiteX5" fmla="*/ 256124 w 709053"/>
              <a:gd name="connsiteY5" fmla="*/ 495656 h 6820050"/>
              <a:gd name="connsiteX6" fmla="*/ 709053 w 709053"/>
              <a:gd name="connsiteY6" fmla="*/ 6820050 h 6820050"/>
              <a:gd name="connsiteX0" fmla="*/ 615053 w 709053"/>
              <a:gd name="connsiteY0" fmla="*/ 6811509 h 6820050"/>
              <a:gd name="connsiteX1" fmla="*/ 3997 w 709053"/>
              <a:gd name="connsiteY1" fmla="*/ 6478573 h 6820050"/>
              <a:gd name="connsiteX2" fmla="*/ 12543 w 709053"/>
              <a:gd name="connsiteY2" fmla="*/ 3772877 h 6820050"/>
              <a:gd name="connsiteX3" fmla="*/ 12543 w 709053"/>
              <a:gd name="connsiteY3" fmla="*/ 3500097 h 6820050"/>
              <a:gd name="connsiteX4" fmla="*/ 12545 w 709053"/>
              <a:gd name="connsiteY4" fmla="*/ 358582 h 6820050"/>
              <a:gd name="connsiteX5" fmla="*/ 657779 w 709053"/>
              <a:gd name="connsiteY5" fmla="*/ 0 h 682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9053" h="6820050" stroke="0" extrusionOk="0">
                <a:moveTo>
                  <a:pt x="709053" y="6820050"/>
                </a:moveTo>
                <a:cubicBezTo>
                  <a:pt x="548890" y="6811508"/>
                  <a:pt x="60260" y="6772784"/>
                  <a:pt x="46725" y="6666568"/>
                </a:cubicBezTo>
                <a:cubicBezTo>
                  <a:pt x="-19128" y="6149787"/>
                  <a:pt x="18240" y="4300622"/>
                  <a:pt x="12543" y="3772877"/>
                </a:cubicBezTo>
                <a:cubicBezTo>
                  <a:pt x="6846" y="3245132"/>
                  <a:pt x="12543" y="3591024"/>
                  <a:pt x="12543" y="3500097"/>
                </a:cubicBezTo>
                <a:lnTo>
                  <a:pt x="12543" y="632046"/>
                </a:lnTo>
                <a:cubicBezTo>
                  <a:pt x="12545" y="283255"/>
                  <a:pt x="121598" y="495656"/>
                  <a:pt x="256124" y="495656"/>
                </a:cubicBezTo>
                <a:cubicBezTo>
                  <a:pt x="256124" y="2589543"/>
                  <a:pt x="709053" y="4726163"/>
                  <a:pt x="709053" y="6820050"/>
                </a:cubicBezTo>
                <a:close/>
              </a:path>
              <a:path w="709053" h="6820050" fill="none">
                <a:moveTo>
                  <a:pt x="615053" y="6811509"/>
                </a:moveTo>
                <a:cubicBezTo>
                  <a:pt x="301066" y="6802972"/>
                  <a:pt x="10877" y="6664664"/>
                  <a:pt x="3997" y="6478573"/>
                </a:cubicBezTo>
                <a:cubicBezTo>
                  <a:pt x="-8146" y="6150120"/>
                  <a:pt x="11119" y="4269290"/>
                  <a:pt x="12543" y="3772877"/>
                </a:cubicBezTo>
                <a:cubicBezTo>
                  <a:pt x="13967" y="3276464"/>
                  <a:pt x="12543" y="4023569"/>
                  <a:pt x="12543" y="3500097"/>
                </a:cubicBezTo>
                <a:cubicBezTo>
                  <a:pt x="12544" y="2452925"/>
                  <a:pt x="12544" y="1405754"/>
                  <a:pt x="12545" y="358582"/>
                </a:cubicBezTo>
                <a:cubicBezTo>
                  <a:pt x="12545" y="283256"/>
                  <a:pt x="113057" y="94004"/>
                  <a:pt x="657779" y="0"/>
                </a:cubicBezTo>
              </a:path>
            </a:pathLst>
          </a:custGeom>
          <a:ln w="28575">
            <a:solidFill>
              <a:srgbClr val="9D9EB8"/>
            </a:solidFill>
            <a:headEnd type="oval" w="lg" len="lg"/>
            <a:tailEnd type="oval" w="lg" len="lg"/>
          </a:ln>
        </p:spPr>
        <p:style>
          <a:lnRef idx="1">
            <a:schemeClr val="accent1"/>
          </a:lnRef>
          <a:fillRef idx="0">
            <a:schemeClr val="accent1"/>
          </a:fillRef>
          <a:effectRef idx="0">
            <a:schemeClr val="accent1"/>
          </a:effectRef>
          <a:fontRef idx="minor">
            <a:schemeClr val="tx1"/>
          </a:fontRef>
        </p:style>
        <p:txBody>
          <a:bodyPr anchor="ctr"/>
          <a:lstStyle/>
          <a:p>
            <a:pPr algn="ctr">
              <a:spcBef>
                <a:spcPct val="0"/>
              </a:spcBef>
              <a:spcAft>
                <a:spcPct val="50000"/>
              </a:spcAft>
              <a:buClr>
                <a:prstClr val="black"/>
              </a:buClr>
              <a:buNone/>
              <a:defRPr/>
            </a:pPr>
            <a:endParaRPr lang="en-US" sz="1800" b="0">
              <a:solidFill>
                <a:prstClr val="black"/>
              </a:solidFill>
              <a:latin typeface="Calibri"/>
            </a:endParaRPr>
          </a:p>
        </p:txBody>
      </p:sp>
      <p:sp>
        <p:nvSpPr>
          <p:cNvPr id="67" name="Oval 66"/>
          <p:cNvSpPr/>
          <p:nvPr/>
        </p:nvSpPr>
        <p:spPr>
          <a:xfrm flipV="1">
            <a:off x="3244850" y="1444626"/>
            <a:ext cx="95250" cy="936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cxnSp>
        <p:nvCxnSpPr>
          <p:cNvPr id="65" name="Straight Connector 64"/>
          <p:cNvCxnSpPr>
            <a:stCxn id="76" idx="2"/>
          </p:cNvCxnSpPr>
          <p:nvPr/>
        </p:nvCxnSpPr>
        <p:spPr>
          <a:xfrm flipV="1">
            <a:off x="9094788" y="1720851"/>
            <a:ext cx="0" cy="1762125"/>
          </a:xfrm>
          <a:prstGeom prst="line">
            <a:avLst/>
          </a:prstGeom>
          <a:ln w="28575">
            <a:solidFill>
              <a:srgbClr val="9D9EB8"/>
            </a:solidFill>
          </a:ln>
        </p:spPr>
        <p:style>
          <a:lnRef idx="1">
            <a:schemeClr val="accent1"/>
          </a:lnRef>
          <a:fillRef idx="0">
            <a:schemeClr val="accent1"/>
          </a:fillRef>
          <a:effectRef idx="0">
            <a:schemeClr val="accent1"/>
          </a:effectRef>
          <a:fontRef idx="minor">
            <a:schemeClr val="tx1"/>
          </a:fontRef>
        </p:style>
      </p:cxnSp>
      <p:sp>
        <p:nvSpPr>
          <p:cNvPr id="69" name="Oval 68"/>
          <p:cNvSpPr/>
          <p:nvPr/>
        </p:nvSpPr>
        <p:spPr>
          <a:xfrm flipV="1">
            <a:off x="8742363" y="1441451"/>
            <a:ext cx="93662" cy="936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76" name="Arc 75"/>
          <p:cNvSpPr/>
          <p:nvPr/>
        </p:nvSpPr>
        <p:spPr>
          <a:xfrm rot="10399484">
            <a:off x="9096376" y="3040063"/>
            <a:ext cx="684213" cy="914400"/>
          </a:xfrm>
          <a:prstGeom prst="arc">
            <a:avLst>
              <a:gd name="adj1" fmla="val 16200000"/>
              <a:gd name="adj2" fmla="val 536087"/>
            </a:avLst>
          </a:prstGeom>
          <a:ln w="28575">
            <a:solidFill>
              <a:srgbClr val="9D9EB8"/>
            </a:solidFill>
          </a:ln>
        </p:spPr>
        <p:style>
          <a:lnRef idx="1">
            <a:schemeClr val="accent1"/>
          </a:lnRef>
          <a:fillRef idx="0">
            <a:schemeClr val="accent1"/>
          </a:fillRef>
          <a:effectRef idx="0">
            <a:schemeClr val="accent1"/>
          </a:effectRef>
          <a:fontRef idx="minor">
            <a:schemeClr val="tx1"/>
          </a:fontRef>
        </p:style>
        <p:txBody>
          <a:bodyPr anchor="ctr"/>
          <a:lstStyle/>
          <a:p>
            <a:pPr algn="ctr" eaLnBrk="0" hangingPunct="0">
              <a:spcBef>
                <a:spcPct val="0"/>
              </a:spcBef>
              <a:buNone/>
              <a:defRPr/>
            </a:pPr>
            <a:endParaRPr lang="en-US" sz="1800" b="0">
              <a:solidFill>
                <a:prstClr val="black"/>
              </a:solidFill>
              <a:latin typeface="Calibri"/>
            </a:endParaRPr>
          </a:p>
        </p:txBody>
      </p:sp>
      <p:sp>
        <p:nvSpPr>
          <p:cNvPr id="66" name="Oval 65"/>
          <p:cNvSpPr/>
          <p:nvPr/>
        </p:nvSpPr>
        <p:spPr>
          <a:xfrm flipV="1">
            <a:off x="9456739" y="3871914"/>
            <a:ext cx="149225" cy="149225"/>
          </a:xfrm>
          <a:prstGeom prst="ellipse">
            <a:avLst/>
          </a:prstGeom>
          <a:solidFill>
            <a:srgbClr val="9D9EB8"/>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68" name="Oval 67"/>
          <p:cNvSpPr/>
          <p:nvPr/>
        </p:nvSpPr>
        <p:spPr>
          <a:xfrm flipV="1">
            <a:off x="9483726" y="3898901"/>
            <a:ext cx="93663" cy="936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79" name="Oval 78"/>
          <p:cNvSpPr/>
          <p:nvPr/>
        </p:nvSpPr>
        <p:spPr>
          <a:xfrm flipV="1">
            <a:off x="9537701" y="2292351"/>
            <a:ext cx="93663" cy="936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80" name="Oval 79"/>
          <p:cNvSpPr/>
          <p:nvPr/>
        </p:nvSpPr>
        <p:spPr>
          <a:xfrm flipV="1">
            <a:off x="2749551" y="2333626"/>
            <a:ext cx="93663" cy="936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5641" name="TextBox 69"/>
          <p:cNvSpPr txBox="1">
            <a:spLocks noChangeArrowheads="1"/>
          </p:cNvSpPr>
          <p:nvPr/>
        </p:nvSpPr>
        <p:spPr bwMode="auto">
          <a:xfrm>
            <a:off x="7348538" y="2157414"/>
            <a:ext cx="127635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100" b="0">
                <a:solidFill>
                  <a:prstClr val="black"/>
                </a:solidFill>
                <a:latin typeface="Arial" panose="020B0604020202020204" pitchFamily="34" charset="0"/>
                <a:cs typeface="Times New Roman" pitchFamily="18" charset="0"/>
              </a:rPr>
              <a:t>Client Devices</a:t>
            </a:r>
          </a:p>
        </p:txBody>
      </p:sp>
      <p:sp>
        <p:nvSpPr>
          <p:cNvPr id="83" name="Text Box 78"/>
          <p:cNvSpPr txBox="1">
            <a:spLocks noChangeArrowheads="1"/>
          </p:cNvSpPr>
          <p:nvPr/>
        </p:nvSpPr>
        <p:spPr bwMode="auto">
          <a:xfrm>
            <a:off x="9026526" y="3616325"/>
            <a:ext cx="1101725" cy="249238"/>
          </a:xfrm>
          <a:prstGeom prst="rect">
            <a:avLst/>
          </a:prstGeom>
          <a:noFill/>
          <a:ln>
            <a:noFill/>
          </a:ln>
          <a:extLst/>
        </p:spPr>
        <p:txBody>
          <a:bodyPr lIns="0" tIns="0" rIns="0" bIns="0" anchor="b">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1pPr>
            <a:lvl2pPr marL="742950" indent="-28575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2pPr>
            <a:lvl3pPr marL="11430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3pPr>
            <a:lvl4pPr marL="16002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4pPr>
            <a:lvl5pPr marL="20574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5pPr>
            <a:lvl6pPr marL="25146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6pPr>
            <a:lvl7pPr marL="29718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7pPr>
            <a:lvl8pPr marL="34290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8pPr>
            <a:lvl9pPr marL="38862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9pPr>
          </a:lstStyle>
          <a:p>
            <a:pPr algn="ctr" eaLnBrk="0" hangingPunct="0">
              <a:lnSpc>
                <a:spcPct val="90000"/>
              </a:lnSpc>
              <a:spcBef>
                <a:spcPts val="563"/>
              </a:spcBef>
              <a:spcAft>
                <a:spcPts val="563"/>
              </a:spcAft>
              <a:buNone/>
              <a:defRPr/>
            </a:pPr>
            <a:r>
              <a:rPr lang="en-US" altLang="ja-JP" sz="900" b="0" i="1" dirty="0">
                <a:solidFill>
                  <a:srgbClr val="E7E6E6">
                    <a:lumMod val="50000"/>
                  </a:srgbClr>
                </a:solidFill>
                <a:latin typeface="Arial" panose="020B0604020202020204" pitchFamily="34" charset="0"/>
                <a:ea typeface="ＭＳ Ｐゴシック" panose="020B0600070205080204" pitchFamily="34" charset="-128"/>
              </a:rPr>
              <a:t>Managed </a:t>
            </a:r>
            <a:br>
              <a:rPr lang="en-US" altLang="ja-JP" sz="900" b="0" i="1" dirty="0">
                <a:solidFill>
                  <a:srgbClr val="E7E6E6">
                    <a:lumMod val="50000"/>
                  </a:srgbClr>
                </a:solidFill>
                <a:latin typeface="Arial" panose="020B0604020202020204" pitchFamily="34" charset="0"/>
                <a:ea typeface="ＭＳ Ｐゴシック" panose="020B0600070205080204" pitchFamily="34" charset="-128"/>
              </a:rPr>
            </a:br>
            <a:r>
              <a:rPr lang="en-US" altLang="ja-JP" sz="900" b="0" i="1" dirty="0">
                <a:solidFill>
                  <a:srgbClr val="E7E6E6">
                    <a:lumMod val="50000"/>
                  </a:srgbClr>
                </a:solidFill>
                <a:latin typeface="Arial" panose="020B0604020202020204" pitchFamily="34" charset="0"/>
                <a:ea typeface="ＭＳ Ｐゴシック" panose="020B0600070205080204" pitchFamily="34" charset="-128"/>
              </a:rPr>
              <a:t>Server #2</a:t>
            </a:r>
          </a:p>
        </p:txBody>
      </p:sp>
      <p:sp>
        <p:nvSpPr>
          <p:cNvPr id="84" name="Text Box 78"/>
          <p:cNvSpPr txBox="1">
            <a:spLocks noChangeArrowheads="1"/>
          </p:cNvSpPr>
          <p:nvPr/>
        </p:nvSpPr>
        <p:spPr bwMode="auto">
          <a:xfrm>
            <a:off x="8986839" y="2767014"/>
            <a:ext cx="1100137" cy="249237"/>
          </a:xfrm>
          <a:prstGeom prst="rect">
            <a:avLst/>
          </a:prstGeom>
          <a:noFill/>
          <a:ln>
            <a:noFill/>
          </a:ln>
          <a:extLst/>
        </p:spPr>
        <p:txBody>
          <a:bodyPr lIns="0" tIns="0" rIns="0" bIns="0" anchor="b">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1pPr>
            <a:lvl2pPr marL="742950" indent="-28575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2pPr>
            <a:lvl3pPr marL="11430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3pPr>
            <a:lvl4pPr marL="16002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4pPr>
            <a:lvl5pPr marL="20574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5pPr>
            <a:lvl6pPr marL="25146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6pPr>
            <a:lvl7pPr marL="29718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7pPr>
            <a:lvl8pPr marL="34290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8pPr>
            <a:lvl9pPr marL="38862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9pPr>
          </a:lstStyle>
          <a:p>
            <a:pPr algn="ctr" eaLnBrk="0" hangingPunct="0">
              <a:lnSpc>
                <a:spcPct val="90000"/>
              </a:lnSpc>
              <a:spcBef>
                <a:spcPts val="563"/>
              </a:spcBef>
              <a:spcAft>
                <a:spcPts val="563"/>
              </a:spcAft>
              <a:buNone/>
              <a:defRPr/>
            </a:pPr>
            <a:r>
              <a:rPr lang="en-US" altLang="ja-JP" sz="900" b="0" i="1" dirty="0">
                <a:solidFill>
                  <a:srgbClr val="E7E6E6">
                    <a:lumMod val="50000"/>
                  </a:srgbClr>
                </a:solidFill>
                <a:latin typeface="Arial" panose="020B0604020202020204" pitchFamily="34" charset="0"/>
                <a:ea typeface="ＭＳ Ｐゴシック" panose="020B0600070205080204" pitchFamily="34" charset="-128"/>
              </a:rPr>
              <a:t>Managed </a:t>
            </a:r>
            <a:br>
              <a:rPr lang="en-US" altLang="ja-JP" sz="900" b="0" i="1" dirty="0">
                <a:solidFill>
                  <a:srgbClr val="E7E6E6">
                    <a:lumMod val="50000"/>
                  </a:srgbClr>
                </a:solidFill>
                <a:latin typeface="Arial" panose="020B0604020202020204" pitchFamily="34" charset="0"/>
                <a:ea typeface="ＭＳ Ｐゴシック" panose="020B0600070205080204" pitchFamily="34" charset="-128"/>
              </a:rPr>
            </a:br>
            <a:r>
              <a:rPr lang="en-US" altLang="ja-JP" sz="900" b="0" i="1" dirty="0">
                <a:solidFill>
                  <a:srgbClr val="E7E6E6">
                    <a:lumMod val="50000"/>
                  </a:srgbClr>
                </a:solidFill>
                <a:latin typeface="Arial" panose="020B0604020202020204" pitchFamily="34" charset="0"/>
                <a:ea typeface="ＭＳ Ｐゴシック" panose="020B0600070205080204" pitchFamily="34" charset="-128"/>
              </a:rPr>
              <a:t>Server #1</a:t>
            </a:r>
          </a:p>
        </p:txBody>
      </p:sp>
      <p:sp>
        <p:nvSpPr>
          <p:cNvPr id="85" name="Rounded Rectangle 84"/>
          <p:cNvSpPr/>
          <p:nvPr/>
        </p:nvSpPr>
        <p:spPr>
          <a:xfrm>
            <a:off x="5233988" y="1352551"/>
            <a:ext cx="1535112" cy="652463"/>
          </a:xfrm>
          <a:prstGeom prst="roundRect">
            <a:avLst/>
          </a:prstGeom>
          <a:solidFill>
            <a:srgbClr val="34B34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5645" name="TextBox 61"/>
          <p:cNvSpPr txBox="1">
            <a:spLocks noChangeArrowheads="1"/>
          </p:cNvSpPr>
          <p:nvPr/>
        </p:nvSpPr>
        <p:spPr bwMode="auto">
          <a:xfrm>
            <a:off x="5208588" y="1346201"/>
            <a:ext cx="1587500" cy="701675"/>
          </a:xfrm>
          <a:prstGeom prst="rect">
            <a:avLst/>
          </a:prstGeom>
          <a:solidFill>
            <a:schemeClr val="accent1"/>
          </a:solidFill>
          <a:ln>
            <a:noFill/>
          </a:ln>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spcBef>
                <a:spcPts val="563"/>
              </a:spcBef>
              <a:spcAft>
                <a:spcPts val="563"/>
              </a:spcAft>
              <a:buNone/>
              <a:defRPr/>
            </a:pPr>
            <a:r>
              <a:rPr lang="en-US" altLang="ja-JP" sz="1100" b="0">
                <a:solidFill>
                  <a:prstClr val="white"/>
                </a:solidFill>
                <a:latin typeface="Arial" panose="020B0604020202020204" pitchFamily="34" charset="0"/>
                <a:cs typeface="Times New Roman" pitchFamily="18" charset="0"/>
              </a:rPr>
              <a:t>Dynamic Automation  </a:t>
            </a:r>
            <a:br>
              <a:rPr lang="en-US" altLang="ja-JP" sz="1100" b="0">
                <a:solidFill>
                  <a:prstClr val="white"/>
                </a:solidFill>
                <a:latin typeface="Arial" panose="020B0604020202020204" pitchFamily="34" charset="0"/>
                <a:cs typeface="Times New Roman" pitchFamily="18" charset="0"/>
              </a:rPr>
            </a:br>
            <a:r>
              <a:rPr lang="en-US" altLang="ja-JP" sz="1100" b="0">
                <a:solidFill>
                  <a:prstClr val="white"/>
                </a:solidFill>
                <a:latin typeface="Arial" panose="020B0604020202020204" pitchFamily="34" charset="0"/>
                <a:cs typeface="Times New Roman" pitchFamily="18" charset="0"/>
              </a:rPr>
              <a:t>“Virtual Engineer”</a:t>
            </a:r>
            <a:br>
              <a:rPr lang="en-US" altLang="ja-JP" sz="1100" b="0">
                <a:solidFill>
                  <a:prstClr val="white"/>
                </a:solidFill>
                <a:latin typeface="Arial" panose="020B0604020202020204" pitchFamily="34" charset="0"/>
                <a:cs typeface="Times New Roman" pitchFamily="18" charset="0"/>
              </a:rPr>
            </a:br>
            <a:r>
              <a:rPr lang="en-US" altLang="ja-JP" sz="1100" b="0">
                <a:solidFill>
                  <a:prstClr val="white"/>
                </a:solidFill>
                <a:latin typeface="Arial" panose="020B0604020202020204" pitchFamily="34" charset="0"/>
                <a:cs typeface="Times New Roman" pitchFamily="18" charset="0"/>
              </a:rPr>
              <a:t>(System Administrator)</a:t>
            </a:r>
          </a:p>
        </p:txBody>
      </p:sp>
      <p:sp>
        <p:nvSpPr>
          <p:cNvPr id="112" name="TextBox 111"/>
          <p:cNvSpPr txBox="1"/>
          <p:nvPr/>
        </p:nvSpPr>
        <p:spPr>
          <a:xfrm>
            <a:off x="7353301" y="5822951"/>
            <a:ext cx="1312863" cy="415925"/>
          </a:xfrm>
          <a:prstGeom prst="rect">
            <a:avLst/>
          </a:prstGeom>
          <a:noFill/>
        </p:spPr>
        <p:txBody>
          <a:bodyPr>
            <a:spAutoFit/>
          </a:bodyPr>
          <a:lstStyle/>
          <a:p>
            <a:pPr algn="ctr" eaLnBrk="0" hangingPunct="0">
              <a:spcBef>
                <a:spcPct val="0"/>
              </a:spcBef>
              <a:buNone/>
              <a:defRPr/>
            </a:pPr>
            <a:r>
              <a:rPr lang="en-US" sz="1050" b="0" dirty="0">
                <a:solidFill>
                  <a:prstClr val="black"/>
                </a:solidFill>
                <a:ea typeface="MS PGothic" panose="020B0600070205080204" pitchFamily="34" charset="-128"/>
              </a:rPr>
              <a:t>Escalate to</a:t>
            </a:r>
          </a:p>
          <a:p>
            <a:pPr algn="ctr" eaLnBrk="0" hangingPunct="0">
              <a:spcBef>
                <a:spcPct val="0"/>
              </a:spcBef>
              <a:buNone/>
              <a:defRPr/>
            </a:pPr>
            <a:r>
              <a:rPr lang="en-US" sz="1050" b="0" dirty="0">
                <a:solidFill>
                  <a:prstClr val="black"/>
                </a:solidFill>
                <a:ea typeface="MS PGothic" panose="020B0600070205080204" pitchFamily="34" charset="-128"/>
              </a:rPr>
              <a:t>Human Engineers</a:t>
            </a:r>
          </a:p>
        </p:txBody>
      </p:sp>
      <p:sp>
        <p:nvSpPr>
          <p:cNvPr id="113" name="Rounded Rectangle 112"/>
          <p:cNvSpPr/>
          <p:nvPr/>
        </p:nvSpPr>
        <p:spPr>
          <a:xfrm>
            <a:off x="7451726" y="5835651"/>
            <a:ext cx="1101725" cy="417513"/>
          </a:xfrm>
          <a:prstGeom prst="roundRect">
            <a:avLst/>
          </a:prstGeom>
          <a:noFill/>
          <a:ln>
            <a:solidFill>
              <a:srgbClr val="9D9EB8"/>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08" name="Oval 107"/>
          <p:cNvSpPr/>
          <p:nvPr/>
        </p:nvSpPr>
        <p:spPr bwMode="auto">
          <a:xfrm>
            <a:off x="5218113" y="5788025"/>
            <a:ext cx="546100" cy="546100"/>
          </a:xfrm>
          <a:prstGeom prst="ellipse">
            <a:avLst/>
          </a:prstGeom>
          <a:solidFill>
            <a:schemeClr val="bg2"/>
          </a:solidFill>
          <a:ln>
            <a:solidFill>
              <a:schemeClr val="tx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5666" name="TextBox 108"/>
          <p:cNvSpPr txBox="1">
            <a:spLocks noChangeArrowheads="1"/>
          </p:cNvSpPr>
          <p:nvPr/>
        </p:nvSpPr>
        <p:spPr bwMode="auto">
          <a:xfrm>
            <a:off x="5211763" y="5880115"/>
            <a:ext cx="557706" cy="30777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400" b="0">
                <a:solidFill>
                  <a:prstClr val="white"/>
                </a:solidFill>
                <a:latin typeface="Arial" panose="020B0604020202020204" pitchFamily="34" charset="0"/>
                <a:cs typeface="Times New Roman" pitchFamily="18" charset="0"/>
              </a:rPr>
              <a:t>Yes</a:t>
            </a:r>
          </a:p>
        </p:txBody>
      </p:sp>
      <p:sp>
        <p:nvSpPr>
          <p:cNvPr id="110" name="Oval 109"/>
          <p:cNvSpPr/>
          <p:nvPr/>
        </p:nvSpPr>
        <p:spPr bwMode="auto">
          <a:xfrm>
            <a:off x="6238874" y="5788025"/>
            <a:ext cx="546100" cy="546100"/>
          </a:xfrm>
          <a:prstGeom prst="ellipse">
            <a:avLst/>
          </a:prstGeom>
          <a:solidFill>
            <a:schemeClr val="bg2"/>
          </a:solidFill>
          <a:ln>
            <a:solidFill>
              <a:schemeClr val="tx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5668" name="TextBox 110"/>
          <p:cNvSpPr txBox="1">
            <a:spLocks noChangeArrowheads="1"/>
          </p:cNvSpPr>
          <p:nvPr/>
        </p:nvSpPr>
        <p:spPr bwMode="auto">
          <a:xfrm>
            <a:off x="6233619" y="5880115"/>
            <a:ext cx="557706" cy="30777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400" b="0">
                <a:solidFill>
                  <a:prstClr val="white"/>
                </a:solidFill>
                <a:latin typeface="Arial" panose="020B0604020202020204" pitchFamily="34" charset="0"/>
                <a:cs typeface="Times New Roman" pitchFamily="18" charset="0"/>
              </a:rPr>
              <a:t>No</a:t>
            </a:r>
          </a:p>
        </p:txBody>
      </p:sp>
      <p:grpSp>
        <p:nvGrpSpPr>
          <p:cNvPr id="25669" name="Group 122"/>
          <p:cNvGrpSpPr>
            <a:grpSpLocks/>
          </p:cNvGrpSpPr>
          <p:nvPr/>
        </p:nvGrpSpPr>
        <p:grpSpPr bwMode="auto">
          <a:xfrm>
            <a:off x="5496622" y="5465878"/>
            <a:ext cx="1021856" cy="414236"/>
            <a:chOff x="2558995" y="5377397"/>
            <a:chExt cx="916261" cy="203743"/>
          </a:xfrm>
        </p:grpSpPr>
        <p:cxnSp>
          <p:nvCxnSpPr>
            <p:cNvPr id="116" name="Straight Connector 115"/>
            <p:cNvCxnSpPr/>
            <p:nvPr/>
          </p:nvCxnSpPr>
          <p:spPr>
            <a:xfrm flipV="1">
              <a:off x="2558370" y="5377340"/>
              <a:ext cx="456929" cy="203793"/>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flipH="1" flipV="1">
              <a:off x="3015299" y="5377340"/>
              <a:ext cx="459775" cy="203793"/>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125" name="Straight Connector 124"/>
          <p:cNvCxnSpPr/>
          <p:nvPr/>
        </p:nvCxnSpPr>
        <p:spPr bwMode="auto">
          <a:xfrm>
            <a:off x="5983288" y="4948238"/>
            <a:ext cx="0" cy="385762"/>
          </a:xfrm>
          <a:prstGeom prst="line">
            <a:avLst/>
          </a:prstGeom>
          <a:ln w="127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03" name="Rounded Rectangle 102"/>
          <p:cNvSpPr/>
          <p:nvPr/>
        </p:nvSpPr>
        <p:spPr bwMode="auto">
          <a:xfrm>
            <a:off x="5630864" y="4743450"/>
            <a:ext cx="728662" cy="249238"/>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05" name="Rounded Rectangle 104"/>
          <p:cNvSpPr/>
          <p:nvPr/>
        </p:nvSpPr>
        <p:spPr bwMode="auto">
          <a:xfrm>
            <a:off x="5562600" y="5297489"/>
            <a:ext cx="876300" cy="249237"/>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04" name="TextBox 103"/>
          <p:cNvSpPr txBox="1"/>
          <p:nvPr/>
        </p:nvSpPr>
        <p:spPr bwMode="auto">
          <a:xfrm>
            <a:off x="5508625" y="5297488"/>
            <a:ext cx="984250" cy="254000"/>
          </a:xfrm>
          <a:prstGeom prst="rect">
            <a:avLst/>
          </a:prstGeom>
          <a:noFill/>
          <a:ln>
            <a:noFill/>
          </a:ln>
        </p:spPr>
        <p:txBody>
          <a:bodyPr>
            <a:spAutoFit/>
          </a:bodyPr>
          <a:lstStyle/>
          <a:p>
            <a:pPr algn="ctr" eaLnBrk="0" hangingPunct="0">
              <a:spcBef>
                <a:spcPct val="0"/>
              </a:spcBef>
              <a:buNone/>
              <a:defRPr/>
            </a:pPr>
            <a:r>
              <a:rPr lang="en-US" sz="1050" b="0" dirty="0">
                <a:solidFill>
                  <a:prstClr val="black"/>
                </a:solidFill>
                <a:ea typeface="MS PGothic" panose="020B0600070205080204" pitchFamily="34" charset="-128"/>
              </a:rPr>
              <a:t>Remediate</a:t>
            </a:r>
          </a:p>
        </p:txBody>
      </p:sp>
      <p:sp>
        <p:nvSpPr>
          <p:cNvPr id="48" name="TextBox 47"/>
          <p:cNvSpPr txBox="1"/>
          <p:nvPr/>
        </p:nvSpPr>
        <p:spPr bwMode="auto">
          <a:xfrm>
            <a:off x="5508625" y="4743450"/>
            <a:ext cx="984250" cy="254000"/>
          </a:xfrm>
          <a:prstGeom prst="rect">
            <a:avLst/>
          </a:prstGeom>
          <a:noFill/>
          <a:ln>
            <a:noFill/>
          </a:ln>
        </p:spPr>
        <p:txBody>
          <a:bodyPr>
            <a:spAutoFit/>
          </a:bodyPr>
          <a:lstStyle/>
          <a:p>
            <a:pPr algn="ctr" eaLnBrk="0" hangingPunct="0">
              <a:spcBef>
                <a:spcPct val="0"/>
              </a:spcBef>
              <a:buNone/>
              <a:defRPr/>
            </a:pPr>
            <a:r>
              <a:rPr lang="en-US" sz="1050" b="0" dirty="0">
                <a:solidFill>
                  <a:prstClr val="black"/>
                </a:solidFill>
                <a:ea typeface="MS PGothic" panose="020B0600070205080204" pitchFamily="34" charset="-128"/>
              </a:rPr>
              <a:t>Diagnose</a:t>
            </a:r>
          </a:p>
        </p:txBody>
      </p:sp>
      <p:sp>
        <p:nvSpPr>
          <p:cNvPr id="127" name="Right Arrow 126"/>
          <p:cNvSpPr/>
          <p:nvPr/>
        </p:nvSpPr>
        <p:spPr>
          <a:xfrm rot="5400000">
            <a:off x="5712409" y="4341805"/>
            <a:ext cx="565817" cy="328871"/>
          </a:xfrm>
          <a:prstGeom prst="rightArrow">
            <a:avLst/>
          </a:prstGeom>
          <a:gradFill>
            <a:gsLst>
              <a:gs pos="0">
                <a:schemeClr val="accent1"/>
              </a:gs>
              <a:gs pos="50000">
                <a:srgbClr val="34B340">
                  <a:tint val="44500"/>
                  <a:satMod val="160000"/>
                </a:srgbClr>
              </a:gs>
              <a:gs pos="100000">
                <a:srgbClr val="34B340">
                  <a:tint val="23500"/>
                  <a:satMod val="160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114" name="Right Arrow 113"/>
          <p:cNvSpPr/>
          <p:nvPr/>
        </p:nvSpPr>
        <p:spPr>
          <a:xfrm>
            <a:off x="6789763" y="5856477"/>
            <a:ext cx="717440" cy="392854"/>
          </a:xfrm>
          <a:prstGeom prst="rightArrow">
            <a:avLst/>
          </a:prstGeom>
          <a:gradFill>
            <a:gsLst>
              <a:gs pos="0">
                <a:schemeClr val="accent1"/>
              </a:gs>
              <a:gs pos="50000">
                <a:srgbClr val="34B340">
                  <a:tint val="44500"/>
                  <a:satMod val="160000"/>
                </a:srgbClr>
              </a:gs>
              <a:gs pos="100000">
                <a:srgbClr val="34B340">
                  <a:tint val="23500"/>
                  <a:satMod val="160000"/>
                </a:srgb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grpSp>
        <p:nvGrpSpPr>
          <p:cNvPr id="25655" name="Group 53"/>
          <p:cNvGrpSpPr>
            <a:grpSpLocks/>
          </p:cNvGrpSpPr>
          <p:nvPr/>
        </p:nvGrpSpPr>
        <p:grpSpPr bwMode="auto">
          <a:xfrm flipH="1">
            <a:off x="3567114" y="2552700"/>
            <a:ext cx="782637" cy="412750"/>
            <a:chOff x="6317603" y="1946385"/>
            <a:chExt cx="1055501" cy="486810"/>
          </a:xfrm>
          <a:solidFill>
            <a:schemeClr val="accent3"/>
          </a:solidFill>
        </p:grpSpPr>
        <p:sp>
          <p:nvSpPr>
            <p:cNvPr id="88" name="Bent Arrow 87"/>
            <p:cNvSpPr/>
            <p:nvPr/>
          </p:nvSpPr>
          <p:spPr>
            <a:xfrm rot="16200000" flipH="1">
              <a:off x="6585871" y="1753011"/>
              <a:ext cx="411916" cy="948452"/>
            </a:xfrm>
            <a:prstGeom prst="bentArrow">
              <a:avLst>
                <a:gd name="adj1" fmla="val 17759"/>
                <a:gd name="adj2" fmla="val 25000"/>
                <a:gd name="adj3" fmla="val 25000"/>
                <a:gd name="adj4" fmla="val 4375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prstClr val="black"/>
                </a:solidFill>
                <a:latin typeface="Calibri"/>
              </a:endParaRPr>
            </a:p>
          </p:txBody>
        </p:sp>
        <p:sp>
          <p:nvSpPr>
            <p:cNvPr id="89" name="Isosceles Triangle 88"/>
            <p:cNvSpPr/>
            <p:nvPr/>
          </p:nvSpPr>
          <p:spPr>
            <a:xfrm rot="5400000">
              <a:off x="7220345" y="1992095"/>
              <a:ext cx="198469" cy="10704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grpSp>
        <p:nvGrpSpPr>
          <p:cNvPr id="25656" name="Group 54"/>
          <p:cNvGrpSpPr>
            <a:grpSpLocks/>
          </p:cNvGrpSpPr>
          <p:nvPr/>
        </p:nvGrpSpPr>
        <p:grpSpPr bwMode="auto">
          <a:xfrm flipH="1" flipV="1">
            <a:off x="3567114" y="3825876"/>
            <a:ext cx="782637" cy="396875"/>
            <a:chOff x="6317603" y="1946385"/>
            <a:chExt cx="1055501" cy="486810"/>
          </a:xfrm>
          <a:solidFill>
            <a:schemeClr val="accent3"/>
          </a:solidFill>
        </p:grpSpPr>
        <p:sp>
          <p:nvSpPr>
            <p:cNvPr id="91" name="Bent Arrow 90"/>
            <p:cNvSpPr/>
            <p:nvPr/>
          </p:nvSpPr>
          <p:spPr>
            <a:xfrm rot="16200000" flipH="1">
              <a:off x="6585422" y="1752561"/>
              <a:ext cx="412815" cy="948452"/>
            </a:xfrm>
            <a:prstGeom prst="bentArrow">
              <a:avLst>
                <a:gd name="adj1" fmla="val 17759"/>
                <a:gd name="adj2" fmla="val 25000"/>
                <a:gd name="adj3" fmla="val 25000"/>
                <a:gd name="adj4" fmla="val 4375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prstClr val="black"/>
                </a:solidFill>
                <a:latin typeface="Calibri"/>
              </a:endParaRPr>
            </a:p>
          </p:txBody>
        </p:sp>
        <p:sp>
          <p:nvSpPr>
            <p:cNvPr id="92" name="Isosceles Triangle 91"/>
            <p:cNvSpPr/>
            <p:nvPr/>
          </p:nvSpPr>
          <p:spPr>
            <a:xfrm rot="5400000">
              <a:off x="7220270" y="1992170"/>
              <a:ext cx="198618" cy="10704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sp>
        <p:nvSpPr>
          <p:cNvPr id="25657" name="Rectangle 1"/>
          <p:cNvSpPr>
            <a:spLocks noChangeArrowheads="1"/>
          </p:cNvSpPr>
          <p:nvPr/>
        </p:nvSpPr>
        <p:spPr bwMode="auto">
          <a:xfrm>
            <a:off x="2239964" y="5065714"/>
            <a:ext cx="2439987"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r>
              <a:rPr lang="en-US" altLang="en-US" sz="1400" b="0">
                <a:solidFill>
                  <a:prstClr val="white"/>
                </a:solidFill>
                <a:latin typeface="Arial" panose="020B0604020202020204" pitchFamily="34" charset="0"/>
                <a:cs typeface="Times New Roman" pitchFamily="18" charset="0"/>
              </a:rPr>
              <a:t>Virtual engineers behave very much like a human system administrator. </a:t>
            </a:r>
          </a:p>
        </p:txBody>
      </p:sp>
      <p:sp>
        <p:nvSpPr>
          <p:cNvPr id="95" name="Rounded Rectangle 94"/>
          <p:cNvSpPr/>
          <p:nvPr/>
        </p:nvSpPr>
        <p:spPr>
          <a:xfrm>
            <a:off x="8759825" y="4886326"/>
            <a:ext cx="1574800" cy="1223963"/>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5659" name="Rectangle 95"/>
          <p:cNvSpPr>
            <a:spLocks noChangeArrowheads="1"/>
          </p:cNvSpPr>
          <p:nvPr/>
        </p:nvSpPr>
        <p:spPr bwMode="auto">
          <a:xfrm>
            <a:off x="8878888" y="4919664"/>
            <a:ext cx="1530350" cy="1169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r>
              <a:rPr lang="en-US" altLang="en-US" sz="1400" b="0">
                <a:solidFill>
                  <a:prstClr val="white"/>
                </a:solidFill>
                <a:latin typeface="Arial" panose="020B0604020202020204" pitchFamily="34" charset="0"/>
                <a:cs typeface="Times New Roman" pitchFamily="18" charset="0"/>
              </a:rPr>
              <a:t>Escalate it to a human system administrator to complete the resolution. </a:t>
            </a:r>
          </a:p>
        </p:txBody>
      </p:sp>
      <p:pic>
        <p:nvPicPr>
          <p:cNvPr id="90" name="Picture 109"/>
          <p:cNvPicPr>
            <a:picLocks noChangeAspect="1" noChangeArrowheads="1"/>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5522136" y="2586035"/>
            <a:ext cx="902478" cy="930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Date Placeholder 3">
            <a:extLst>
              <a:ext uri="{FF2B5EF4-FFF2-40B4-BE49-F238E27FC236}">
                <a16:creationId xmlns:a16="http://schemas.microsoft.com/office/drawing/2014/main" id="{C06426BA-2E2D-4391-9131-E996588553D8}"/>
              </a:ext>
            </a:extLst>
          </p:cNvPr>
          <p:cNvSpPr>
            <a:spLocks noGrp="1"/>
          </p:cNvSpPr>
          <p:nvPr>
            <p:ph type="dt" sz="half" idx="12"/>
          </p:nvPr>
        </p:nvSpPr>
        <p:spPr/>
        <p:txBody>
          <a:bodyPr/>
          <a:lstStyle/>
          <a:p>
            <a:pPr>
              <a:spcBef>
                <a:spcPct val="0"/>
              </a:spcBef>
              <a:buFontTx/>
              <a:buNone/>
            </a:pPr>
            <a:fld id="{D7D3E260-C590-44FD-B9FC-CD51FCCDB2D1}" type="datetime4">
              <a:rPr lang="en-AU" smtClean="0"/>
              <a:t>26 January 2018</a:t>
            </a:fld>
            <a:endParaRPr lang="en-AU"/>
          </a:p>
        </p:txBody>
      </p:sp>
      <p:sp>
        <p:nvSpPr>
          <p:cNvPr id="5" name="Footer Placeholder 4">
            <a:extLst>
              <a:ext uri="{FF2B5EF4-FFF2-40B4-BE49-F238E27FC236}">
                <a16:creationId xmlns:a16="http://schemas.microsoft.com/office/drawing/2014/main" id="{C9CC82F6-2C02-4AE5-AA4C-F73458BC8D13}"/>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16042062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Title 1"/>
          <p:cNvSpPr>
            <a:spLocks noGrp="1"/>
          </p:cNvSpPr>
          <p:nvPr>
            <p:ph type="title"/>
          </p:nvPr>
        </p:nvSpPr>
        <p:spPr/>
        <p:txBody>
          <a:bodyPr/>
          <a:lstStyle/>
          <a:p>
            <a:pPr eaLnBrk="1" hangingPunct="1"/>
            <a:r>
              <a:rPr lang="en-US"/>
              <a:t>Typical Infrastructure Overview (Simplified)</a:t>
            </a:r>
          </a:p>
        </p:txBody>
      </p:sp>
      <p:sp>
        <p:nvSpPr>
          <p:cNvPr id="2" name="Slide Number Placeholder 1"/>
          <p:cNvSpPr>
            <a:spLocks noGrp="1"/>
          </p:cNvSpPr>
          <p:nvPr>
            <p:ph type="sldNum" sz="quarter" idx="11"/>
          </p:nvPr>
        </p:nvSpPr>
        <p:spPr>
          <a:prstGeom prst="rect">
            <a:avLst/>
          </a:prstGeom>
        </p:spPr>
        <p:txBody>
          <a:bodyPr/>
          <a:lstStyle/>
          <a:p>
            <a:fld id="{29053A7B-F2AD-4291-AC63-316FA8427A58}" type="slidenum">
              <a:rPr lang="en-US" smtClean="0"/>
              <a:pPr/>
              <a:t>13</a:t>
            </a:fld>
            <a:endParaRPr lang="en-US" dirty="0"/>
          </a:p>
        </p:txBody>
      </p:sp>
      <p:pic>
        <p:nvPicPr>
          <p:cNvPr id="5" name="Picture 4"/>
          <p:cNvPicPr>
            <a:picLocks noChangeAspect="1"/>
          </p:cNvPicPr>
          <p:nvPr/>
        </p:nvPicPr>
        <p:blipFill>
          <a:blip r:embed="rId3"/>
          <a:stretch>
            <a:fillRect/>
          </a:stretch>
        </p:blipFill>
        <p:spPr>
          <a:xfrm>
            <a:off x="1981200" y="1498212"/>
            <a:ext cx="8305800" cy="3911989"/>
          </a:xfrm>
          <a:prstGeom prst="rect">
            <a:avLst/>
          </a:prstGeom>
        </p:spPr>
      </p:pic>
      <p:sp>
        <p:nvSpPr>
          <p:cNvPr id="3" name="Date Placeholder 2">
            <a:extLst>
              <a:ext uri="{FF2B5EF4-FFF2-40B4-BE49-F238E27FC236}">
                <a16:creationId xmlns:a16="http://schemas.microsoft.com/office/drawing/2014/main" id="{43FC18B0-94ED-49F1-B63E-C47AEE5487D8}"/>
              </a:ext>
            </a:extLst>
          </p:cNvPr>
          <p:cNvSpPr>
            <a:spLocks noGrp="1"/>
          </p:cNvSpPr>
          <p:nvPr>
            <p:ph type="dt" sz="half" idx="12"/>
          </p:nvPr>
        </p:nvSpPr>
        <p:spPr/>
        <p:txBody>
          <a:bodyPr/>
          <a:lstStyle/>
          <a:p>
            <a:pPr>
              <a:spcBef>
                <a:spcPct val="0"/>
              </a:spcBef>
              <a:buFontTx/>
              <a:buNone/>
            </a:pPr>
            <a:fld id="{2B0DF170-4E28-49CA-BD6E-701A58D9D0B4}" type="datetime4">
              <a:rPr lang="en-AU" smtClean="0"/>
              <a:t>26 January 2018</a:t>
            </a:fld>
            <a:endParaRPr lang="en-AU"/>
          </a:p>
        </p:txBody>
      </p:sp>
      <p:sp>
        <p:nvSpPr>
          <p:cNvPr id="4" name="Footer Placeholder 3">
            <a:extLst>
              <a:ext uri="{FF2B5EF4-FFF2-40B4-BE49-F238E27FC236}">
                <a16:creationId xmlns:a16="http://schemas.microsoft.com/office/drawing/2014/main" id="{26E3799F-16C5-461B-9E0D-674BEE9F3EEA}"/>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3944158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Application Level View – End to End Flow</a:t>
            </a:r>
            <a:endParaRPr lang="en-GB" dirty="0"/>
          </a:p>
        </p:txBody>
      </p:sp>
      <p:sp>
        <p:nvSpPr>
          <p:cNvPr id="53" name="Slide Number Placeholder 52"/>
          <p:cNvSpPr>
            <a:spLocks noGrp="1"/>
          </p:cNvSpPr>
          <p:nvPr>
            <p:ph type="sldNum" sz="quarter" idx="11"/>
          </p:nvPr>
        </p:nvSpPr>
        <p:spPr/>
        <p:txBody>
          <a:bodyPr/>
          <a:lstStyle/>
          <a:p>
            <a:fld id="{32C971DE-D763-48E6-BEDE-68D2E8813AC2}" type="slidenum">
              <a:rPr lang="en-US" smtClean="0"/>
              <a:pPr/>
              <a:t>14</a:t>
            </a:fld>
            <a:endParaRPr lang="en-US"/>
          </a:p>
        </p:txBody>
      </p:sp>
      <p:sp>
        <p:nvSpPr>
          <p:cNvPr id="6" name="Rectangle 135"/>
          <p:cNvSpPr>
            <a:spLocks noChangeArrowheads="1"/>
          </p:cNvSpPr>
          <p:nvPr/>
        </p:nvSpPr>
        <p:spPr bwMode="auto">
          <a:xfrm>
            <a:off x="5320022" y="2151674"/>
            <a:ext cx="1635125" cy="2435227"/>
          </a:xfrm>
          <a:prstGeom prst="rect">
            <a:avLst/>
          </a:prstGeom>
          <a:noFill/>
          <a:ln w="9525" algn="ctr">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pPr>
              <a:lnSpc>
                <a:spcPct val="90000"/>
              </a:lnSpc>
            </a:pPr>
            <a:endParaRPr lang="en-GB" altLang="en-US" sz="2200">
              <a:solidFill>
                <a:schemeClr val="hlink"/>
              </a:solidFill>
              <a:ea typeface="ＭＳ Ｐゴシック" pitchFamily="34" charset="-128"/>
            </a:endParaRPr>
          </a:p>
        </p:txBody>
      </p:sp>
      <p:sp>
        <p:nvSpPr>
          <p:cNvPr id="7" name="Rectangle 144"/>
          <p:cNvSpPr>
            <a:spLocks noChangeArrowheads="1"/>
          </p:cNvSpPr>
          <p:nvPr/>
        </p:nvSpPr>
        <p:spPr bwMode="auto">
          <a:xfrm>
            <a:off x="7318387" y="1024454"/>
            <a:ext cx="3127375" cy="2252663"/>
          </a:xfrm>
          <a:prstGeom prst="rect">
            <a:avLst/>
          </a:prstGeom>
          <a:noFill/>
          <a:ln w="9525" algn="ctr">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pPr>
              <a:lnSpc>
                <a:spcPct val="90000"/>
              </a:lnSpc>
            </a:pPr>
            <a:endParaRPr lang="en-GB" altLang="en-US" sz="2200">
              <a:solidFill>
                <a:schemeClr val="hlink"/>
              </a:solidFill>
              <a:ea typeface="ＭＳ Ｐゴシック" pitchFamily="34" charset="-128"/>
            </a:endParaRPr>
          </a:p>
        </p:txBody>
      </p:sp>
      <p:sp>
        <p:nvSpPr>
          <p:cNvPr id="8" name="Rectangle 123"/>
          <p:cNvSpPr>
            <a:spLocks noChangeArrowheads="1"/>
          </p:cNvSpPr>
          <p:nvPr/>
        </p:nvSpPr>
        <p:spPr bwMode="auto">
          <a:xfrm>
            <a:off x="1736729" y="4451966"/>
            <a:ext cx="3076575" cy="2265363"/>
          </a:xfrm>
          <a:prstGeom prst="rect">
            <a:avLst/>
          </a:prstGeom>
          <a:noFill/>
          <a:ln w="9525" algn="ctr">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pPr>
              <a:lnSpc>
                <a:spcPct val="90000"/>
              </a:lnSpc>
            </a:pPr>
            <a:endParaRPr lang="en-GB" altLang="en-US" sz="2200">
              <a:solidFill>
                <a:schemeClr val="hlink"/>
              </a:solidFill>
              <a:ea typeface="ＭＳ Ｐゴシック" pitchFamily="34" charset="-128"/>
            </a:endParaRPr>
          </a:p>
        </p:txBody>
      </p:sp>
      <p:sp>
        <p:nvSpPr>
          <p:cNvPr id="9" name="Rectangle 145"/>
          <p:cNvSpPr>
            <a:spLocks noChangeArrowheads="1"/>
          </p:cNvSpPr>
          <p:nvPr/>
        </p:nvSpPr>
        <p:spPr bwMode="auto">
          <a:xfrm>
            <a:off x="7342192" y="4437678"/>
            <a:ext cx="3127375" cy="2279651"/>
          </a:xfrm>
          <a:prstGeom prst="rect">
            <a:avLst/>
          </a:prstGeom>
          <a:noFill/>
          <a:ln w="9525" algn="ctr">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pPr>
              <a:lnSpc>
                <a:spcPct val="90000"/>
              </a:lnSpc>
            </a:pPr>
            <a:endParaRPr lang="en-GB" altLang="en-US" sz="2200">
              <a:solidFill>
                <a:schemeClr val="hlink"/>
              </a:solidFill>
              <a:ea typeface="ＭＳ Ｐゴシック" pitchFamily="34" charset="-128"/>
            </a:endParaRPr>
          </a:p>
        </p:txBody>
      </p:sp>
      <p:pic>
        <p:nvPicPr>
          <p:cNvPr id="10" name="Picture 2" descr="http://thumbs.gograph.com/gg63613800.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7351" y="1076332"/>
            <a:ext cx="1619250" cy="1304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72555" y="5349061"/>
            <a:ext cx="885825" cy="1368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 descr="C:\Users\amendelsohn\Pictures\Graphics\Robot 2.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62900" y="5574326"/>
            <a:ext cx="1112838" cy="1042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0" descr="http://www.clipartillustration.com/wp-content/uploads/symbiostock_rf_content/55719-basic-cmyk.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82801" y="1103314"/>
            <a:ext cx="2200275" cy="155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2" descr="http://stevenimmons.org/wp-content/uploads/2012/01/integrationmesh.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16550" y="2543949"/>
            <a:ext cx="1504950" cy="1535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4" descr="https://www.ibm.com/developerworks/community/forums/ajax/download?nodeId=8b30febf-ea29-4cda-a3f0-508bd5e0653c"/>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357442" y="5061566"/>
            <a:ext cx="2257425" cy="127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 name="TextBox 30"/>
          <p:cNvSpPr txBox="1"/>
          <p:nvPr/>
        </p:nvSpPr>
        <p:spPr bwMode="auto">
          <a:xfrm>
            <a:off x="3797629" y="2776539"/>
            <a:ext cx="887413" cy="383182"/>
          </a:xfrm>
          <a:prstGeom prst="rect">
            <a:avLst/>
          </a:prstGeom>
          <a:solidFill>
            <a:schemeClr val="accent2"/>
          </a:solidFill>
          <a:ln>
            <a:solidFill>
              <a:schemeClr val="tx1"/>
            </a:solidFill>
          </a:ln>
        </p:spPr>
        <p:txBody>
          <a:bodyPr>
            <a:spAutoFit/>
          </a:bodyPr>
          <a:lstStyle/>
          <a:p>
            <a:pPr algn="ctr">
              <a:lnSpc>
                <a:spcPct val="90000"/>
              </a:lnSpc>
              <a:buNone/>
              <a:defRPr/>
            </a:pPr>
            <a:r>
              <a:rPr lang="en-GB" sz="1050" dirty="0"/>
              <a:t>Customer Servers</a:t>
            </a:r>
          </a:p>
        </p:txBody>
      </p:sp>
      <p:sp>
        <p:nvSpPr>
          <p:cNvPr id="32" name="TextBox 31"/>
          <p:cNvSpPr txBox="1"/>
          <p:nvPr/>
        </p:nvSpPr>
        <p:spPr bwMode="auto">
          <a:xfrm>
            <a:off x="9080501" y="1393011"/>
            <a:ext cx="908050" cy="237757"/>
          </a:xfrm>
          <a:prstGeom prst="rect">
            <a:avLst/>
          </a:prstGeom>
          <a:solidFill>
            <a:srgbClr val="FFC000"/>
          </a:solidFill>
          <a:ln>
            <a:solidFill>
              <a:schemeClr val="tx1"/>
            </a:solidFill>
          </a:ln>
        </p:spPr>
        <p:txBody>
          <a:bodyPr>
            <a:spAutoFit/>
          </a:bodyPr>
          <a:lstStyle/>
          <a:p>
            <a:pPr algn="ctr">
              <a:lnSpc>
                <a:spcPct val="90000"/>
              </a:lnSpc>
              <a:buNone/>
              <a:defRPr/>
            </a:pPr>
            <a:r>
              <a:rPr lang="en-GB" sz="1050" dirty="0"/>
              <a:t>IPCenter</a:t>
            </a:r>
          </a:p>
        </p:txBody>
      </p:sp>
      <p:sp>
        <p:nvSpPr>
          <p:cNvPr id="33" name="TextBox 126988"/>
          <p:cNvSpPr txBox="1">
            <a:spLocks noChangeArrowheads="1"/>
          </p:cNvSpPr>
          <p:nvPr/>
        </p:nvSpPr>
        <p:spPr bwMode="auto">
          <a:xfrm>
            <a:off x="8317244" y="1911351"/>
            <a:ext cx="1063112" cy="313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charset="0"/>
                <a:cs typeface="Arial" charset="0"/>
              </a:defRPr>
            </a:lvl1pPr>
            <a:lvl2pPr marL="742950" indent="-285750">
              <a:defRPr>
                <a:solidFill>
                  <a:schemeClr val="tx1"/>
                </a:solidFill>
                <a:latin typeface="Arial" charset="0"/>
                <a:cs typeface="Arial" charset="0"/>
              </a:defRPr>
            </a:lvl2pPr>
            <a:lvl3pPr marL="1143000" indent="-228600">
              <a:defRPr>
                <a:solidFill>
                  <a:schemeClr val="tx1"/>
                </a:solidFill>
                <a:latin typeface="Arial" charset="0"/>
                <a:cs typeface="Arial" charset="0"/>
              </a:defRPr>
            </a:lvl3pPr>
            <a:lvl4pPr marL="1600200" indent="-228600">
              <a:defRPr>
                <a:solidFill>
                  <a:schemeClr val="tx1"/>
                </a:solidFill>
                <a:latin typeface="Arial" charset="0"/>
                <a:cs typeface="Arial" charset="0"/>
              </a:defRPr>
            </a:lvl4pPr>
            <a:lvl5pPr marL="2057400" indent="-228600">
              <a:defRPr>
                <a:solidFill>
                  <a:schemeClr val="tx1"/>
                </a:solidFill>
                <a:latin typeface="Arial" charset="0"/>
                <a:cs typeface="Arial" charset="0"/>
              </a:defRPr>
            </a:lvl5pPr>
            <a:lvl6pPr marL="2514600" indent="-228600" fontAlgn="base">
              <a:spcBef>
                <a:spcPct val="0"/>
              </a:spcBef>
              <a:spcAft>
                <a:spcPct val="0"/>
              </a:spcAft>
              <a:defRPr>
                <a:solidFill>
                  <a:schemeClr val="tx1"/>
                </a:solidFill>
                <a:latin typeface="Arial" charset="0"/>
                <a:cs typeface="Arial" charset="0"/>
              </a:defRPr>
            </a:lvl6pPr>
            <a:lvl7pPr marL="2971800" indent="-228600" fontAlgn="base">
              <a:spcBef>
                <a:spcPct val="0"/>
              </a:spcBef>
              <a:spcAft>
                <a:spcPct val="0"/>
              </a:spcAft>
              <a:defRPr>
                <a:solidFill>
                  <a:schemeClr val="tx1"/>
                </a:solidFill>
                <a:latin typeface="Arial" charset="0"/>
                <a:cs typeface="Arial" charset="0"/>
              </a:defRPr>
            </a:lvl7pPr>
            <a:lvl8pPr marL="3429000" indent="-228600" fontAlgn="base">
              <a:spcBef>
                <a:spcPct val="0"/>
              </a:spcBef>
              <a:spcAft>
                <a:spcPct val="0"/>
              </a:spcAft>
              <a:defRPr>
                <a:solidFill>
                  <a:schemeClr val="tx1"/>
                </a:solidFill>
                <a:latin typeface="Arial" charset="0"/>
                <a:cs typeface="Arial" charset="0"/>
              </a:defRPr>
            </a:lvl8pPr>
            <a:lvl9pPr marL="3886200" indent="-228600" fontAlgn="base">
              <a:spcBef>
                <a:spcPct val="0"/>
              </a:spcBef>
              <a:spcAft>
                <a:spcPct val="0"/>
              </a:spcAft>
              <a:defRPr>
                <a:solidFill>
                  <a:schemeClr val="tx1"/>
                </a:solidFill>
                <a:latin typeface="Arial" charset="0"/>
                <a:cs typeface="Arial" charset="0"/>
              </a:defRPr>
            </a:lvl9pPr>
          </a:lstStyle>
          <a:p>
            <a:pPr>
              <a:lnSpc>
                <a:spcPct val="90000"/>
              </a:lnSpc>
              <a:buNone/>
            </a:pPr>
            <a:r>
              <a:rPr lang="en-GB" altLang="en-US" sz="1600" dirty="0" err="1">
                <a:solidFill>
                  <a:srgbClr val="BA006E"/>
                </a:solidFill>
                <a:ea typeface="ＭＳ Ｐゴシック" pitchFamily="34" charset="-128"/>
              </a:rPr>
              <a:t>Softlayer</a:t>
            </a:r>
            <a:endParaRPr lang="en-GB" altLang="en-US" sz="1600" dirty="0">
              <a:solidFill>
                <a:srgbClr val="BA006E"/>
              </a:solidFill>
              <a:ea typeface="ＭＳ Ｐゴシック" pitchFamily="34" charset="-128"/>
            </a:endParaRPr>
          </a:p>
        </p:txBody>
      </p:sp>
      <p:sp>
        <p:nvSpPr>
          <p:cNvPr id="34" name="TextBox 33"/>
          <p:cNvSpPr txBox="1"/>
          <p:nvPr/>
        </p:nvSpPr>
        <p:spPr bwMode="auto">
          <a:xfrm>
            <a:off x="5602595" y="4127755"/>
            <a:ext cx="1082675" cy="383182"/>
          </a:xfrm>
          <a:prstGeom prst="rect">
            <a:avLst/>
          </a:prstGeom>
          <a:solidFill>
            <a:schemeClr val="accent2"/>
          </a:solidFill>
          <a:ln>
            <a:solidFill>
              <a:schemeClr val="tx1"/>
            </a:solidFill>
          </a:ln>
        </p:spPr>
        <p:txBody>
          <a:bodyPr>
            <a:spAutoFit/>
          </a:bodyPr>
          <a:lstStyle/>
          <a:p>
            <a:pPr algn="ctr">
              <a:lnSpc>
                <a:spcPct val="90000"/>
              </a:lnSpc>
              <a:buNone/>
              <a:defRPr/>
            </a:pPr>
            <a:r>
              <a:rPr lang="en-GB" sz="1050" dirty="0"/>
              <a:t>Integration Hub</a:t>
            </a:r>
          </a:p>
        </p:txBody>
      </p:sp>
      <p:pic>
        <p:nvPicPr>
          <p:cNvPr id="35" name="Picture 16" descr="http://www.halcyoninc.com/products/Netcool/help/HALAdapterNetcool-full.gif"/>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073275" y="4614048"/>
            <a:ext cx="1943100" cy="138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TextBox 35"/>
          <p:cNvSpPr txBox="1"/>
          <p:nvPr/>
        </p:nvSpPr>
        <p:spPr bwMode="auto">
          <a:xfrm>
            <a:off x="2006600" y="5981700"/>
            <a:ext cx="869950" cy="738664"/>
          </a:xfrm>
          <a:prstGeom prst="rect">
            <a:avLst/>
          </a:prstGeom>
          <a:solidFill>
            <a:schemeClr val="accent2"/>
          </a:solidFill>
          <a:ln>
            <a:solidFill>
              <a:schemeClr val="tx1"/>
            </a:solidFill>
          </a:ln>
        </p:spPr>
        <p:txBody>
          <a:bodyPr>
            <a:spAutoFit/>
          </a:bodyPr>
          <a:lstStyle>
            <a:defPPr>
              <a:defRPr lang="en-US"/>
            </a:defPPr>
            <a:lvl1pPr algn="ctr">
              <a:defRPr sz="1050" b="1">
                <a:solidFill>
                  <a:schemeClr val="tx1"/>
                </a:solidFill>
              </a:defRPr>
            </a:lvl1pPr>
          </a:lstStyle>
          <a:p>
            <a:pPr>
              <a:buNone/>
            </a:pPr>
            <a:r>
              <a:rPr lang="en-GB" dirty="0"/>
              <a:t>Existing Monitoring and Ticketing</a:t>
            </a:r>
          </a:p>
        </p:txBody>
      </p:sp>
      <p:sp>
        <p:nvSpPr>
          <p:cNvPr id="38" name="Rectangle 76"/>
          <p:cNvSpPr>
            <a:spLocks noChangeArrowheads="1"/>
          </p:cNvSpPr>
          <p:nvPr/>
        </p:nvSpPr>
        <p:spPr bwMode="auto">
          <a:xfrm>
            <a:off x="1716091" y="1026030"/>
            <a:ext cx="3076575" cy="2251075"/>
          </a:xfrm>
          <a:prstGeom prst="rect">
            <a:avLst/>
          </a:prstGeom>
          <a:noFill/>
          <a:ln w="9525" algn="ctr">
            <a:solidFill>
              <a:schemeClr val="tx1"/>
            </a:solidFill>
            <a:prstDash val="dash"/>
            <a:round/>
            <a:headEnd/>
            <a:tailEnd/>
          </a:ln>
          <a:extLst>
            <a:ext uri="{909E8E84-426E-40DD-AFC4-6F175D3DCCD1}">
              <a14:hiddenFill xmlns:a14="http://schemas.microsoft.com/office/drawing/2010/main">
                <a:solidFill>
                  <a:srgbClr val="FFFFFF"/>
                </a:solidFill>
              </a14:hiddenFill>
            </a:ext>
          </a:extLst>
        </p:spPr>
        <p:txBody>
          <a:bodyPr/>
          <a:lstStyle/>
          <a:p>
            <a:pPr>
              <a:lnSpc>
                <a:spcPct val="90000"/>
              </a:lnSpc>
            </a:pPr>
            <a:endParaRPr lang="en-GB" altLang="en-US" sz="2200">
              <a:solidFill>
                <a:schemeClr val="hlink"/>
              </a:solidFill>
              <a:ea typeface="ＭＳ Ｐゴシック" pitchFamily="34" charset="-128"/>
            </a:endParaRPr>
          </a:p>
        </p:txBody>
      </p:sp>
      <p:sp>
        <p:nvSpPr>
          <p:cNvPr id="40" name="TextBox 39"/>
          <p:cNvSpPr txBox="1"/>
          <p:nvPr/>
        </p:nvSpPr>
        <p:spPr bwMode="auto">
          <a:xfrm>
            <a:off x="9480550" y="6207126"/>
            <a:ext cx="889000" cy="383182"/>
          </a:xfrm>
          <a:prstGeom prst="rect">
            <a:avLst/>
          </a:prstGeom>
          <a:solidFill>
            <a:schemeClr val="accent2"/>
          </a:solidFill>
          <a:ln>
            <a:solidFill>
              <a:schemeClr val="tx1"/>
            </a:solidFill>
          </a:ln>
        </p:spPr>
        <p:txBody>
          <a:bodyPr>
            <a:spAutoFit/>
          </a:bodyPr>
          <a:lstStyle/>
          <a:p>
            <a:pPr algn="ctr">
              <a:lnSpc>
                <a:spcPct val="90000"/>
              </a:lnSpc>
              <a:buNone/>
              <a:defRPr/>
            </a:pPr>
            <a:r>
              <a:rPr lang="en-GB" sz="1050" dirty="0"/>
              <a:t>Customer Servers</a:t>
            </a:r>
          </a:p>
        </p:txBody>
      </p:sp>
      <p:grpSp>
        <p:nvGrpSpPr>
          <p:cNvPr id="3" name="Group 2"/>
          <p:cNvGrpSpPr/>
          <p:nvPr/>
        </p:nvGrpSpPr>
        <p:grpSpPr>
          <a:xfrm>
            <a:off x="2286159" y="1866901"/>
            <a:ext cx="1543050" cy="2746375"/>
            <a:chOff x="752475" y="1866900"/>
            <a:chExt cx="1543050" cy="2746375"/>
          </a:xfrm>
        </p:grpSpPr>
        <p:cxnSp>
          <p:nvCxnSpPr>
            <p:cNvPr id="21" name="Curved Connector 20"/>
            <p:cNvCxnSpPr/>
            <p:nvPr/>
          </p:nvCxnSpPr>
          <p:spPr bwMode="auto">
            <a:xfrm rot="16200000" flipH="1">
              <a:off x="468620" y="3808413"/>
              <a:ext cx="1597025" cy="12700"/>
            </a:xfrm>
            <a:prstGeom prst="curvedConnector3">
              <a:avLst>
                <a:gd name="adj1" fmla="val 50000"/>
              </a:avLst>
            </a:prstGeom>
            <a:ln>
              <a:solidFill>
                <a:srgbClr val="00B050"/>
              </a:solidFill>
              <a:tailEnd type="triangle" w="lg" len="lg"/>
            </a:ln>
          </p:spPr>
          <p:style>
            <a:lnRef idx="3">
              <a:schemeClr val="accent4"/>
            </a:lnRef>
            <a:fillRef idx="0">
              <a:schemeClr val="accent4"/>
            </a:fillRef>
            <a:effectRef idx="2">
              <a:schemeClr val="accent4"/>
            </a:effectRef>
            <a:fontRef idx="minor">
              <a:schemeClr val="tx1"/>
            </a:fontRef>
          </p:style>
        </p:cxnSp>
        <p:sp>
          <p:nvSpPr>
            <p:cNvPr id="46" name="Oval 45"/>
            <p:cNvSpPr/>
            <p:nvPr/>
          </p:nvSpPr>
          <p:spPr bwMode="auto">
            <a:xfrm>
              <a:off x="1081101" y="3517908"/>
              <a:ext cx="339725" cy="339725"/>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1</a:t>
              </a:r>
            </a:p>
          </p:txBody>
        </p:sp>
        <p:sp>
          <p:nvSpPr>
            <p:cNvPr id="57" name="Rounded Rectangle 56"/>
            <p:cNvSpPr/>
            <p:nvPr/>
          </p:nvSpPr>
          <p:spPr bwMode="auto">
            <a:xfrm>
              <a:off x="752475" y="1866900"/>
              <a:ext cx="1543050" cy="1143000"/>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lnSpc>
                  <a:spcPct val="90000"/>
                </a:lnSpc>
                <a:spcBef>
                  <a:spcPct val="0"/>
                </a:spcBef>
                <a:buNone/>
              </a:pPr>
              <a:r>
                <a:rPr lang="en-GB" sz="1000" dirty="0">
                  <a:latin typeface="Arial" charset="0"/>
                </a:rPr>
                <a:t>1. Monitoring detects issue and raises an event into existing event system (e.g. Netcool)</a:t>
              </a:r>
            </a:p>
          </p:txBody>
        </p:sp>
      </p:grpSp>
      <p:grpSp>
        <p:nvGrpSpPr>
          <p:cNvPr id="41" name="Group 40"/>
          <p:cNvGrpSpPr/>
          <p:nvPr/>
        </p:nvGrpSpPr>
        <p:grpSpPr>
          <a:xfrm>
            <a:off x="4240215" y="2877165"/>
            <a:ext cx="3710891" cy="2546240"/>
            <a:chOff x="2716214" y="2877165"/>
            <a:chExt cx="3710891" cy="2546240"/>
          </a:xfrm>
        </p:grpSpPr>
        <p:cxnSp>
          <p:nvCxnSpPr>
            <p:cNvPr id="23" name="Curved Connector 22"/>
            <p:cNvCxnSpPr>
              <a:stCxn id="58" idx="1"/>
            </p:cNvCxnSpPr>
            <p:nvPr/>
          </p:nvCxnSpPr>
          <p:spPr bwMode="auto">
            <a:xfrm rot="10800000" flipV="1">
              <a:off x="2716214" y="3139103"/>
              <a:ext cx="1303339" cy="2284302"/>
            </a:xfrm>
            <a:prstGeom prst="curvedConnector2">
              <a:avLst/>
            </a:prstGeom>
            <a:ln>
              <a:solidFill>
                <a:srgbClr val="00B050"/>
              </a:solidFill>
              <a:tailEnd type="triangle" w="lg" len="lg"/>
            </a:ln>
          </p:spPr>
          <p:style>
            <a:lnRef idx="3">
              <a:schemeClr val="accent4"/>
            </a:lnRef>
            <a:fillRef idx="0">
              <a:schemeClr val="accent4"/>
            </a:fillRef>
            <a:effectRef idx="2">
              <a:schemeClr val="accent4"/>
            </a:effectRef>
            <a:fontRef idx="minor">
              <a:schemeClr val="tx1"/>
            </a:fontRef>
          </p:style>
        </p:cxnSp>
        <p:sp>
          <p:nvSpPr>
            <p:cNvPr id="39" name="Oval 38"/>
            <p:cNvSpPr/>
            <p:nvPr/>
          </p:nvSpPr>
          <p:spPr bwMode="auto">
            <a:xfrm>
              <a:off x="2843842" y="3912195"/>
              <a:ext cx="338138" cy="339725"/>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4a</a:t>
              </a:r>
            </a:p>
          </p:txBody>
        </p:sp>
        <p:grpSp>
          <p:nvGrpSpPr>
            <p:cNvPr id="16" name="Group 15"/>
            <p:cNvGrpSpPr/>
            <p:nvPr/>
          </p:nvGrpSpPr>
          <p:grpSpPr>
            <a:xfrm>
              <a:off x="4019552" y="2877165"/>
              <a:ext cx="2407553" cy="723285"/>
              <a:chOff x="4019552" y="2877165"/>
              <a:chExt cx="2407553" cy="723285"/>
            </a:xfrm>
          </p:grpSpPr>
          <p:cxnSp>
            <p:nvCxnSpPr>
              <p:cNvPr id="42" name="Curved Connector 41"/>
              <p:cNvCxnSpPr/>
              <p:nvPr/>
            </p:nvCxnSpPr>
            <p:spPr bwMode="auto">
              <a:xfrm rot="5400000" flipH="1">
                <a:off x="5817276" y="2593932"/>
                <a:ext cx="6376" cy="1213282"/>
              </a:xfrm>
              <a:prstGeom prst="curvedConnector4">
                <a:avLst>
                  <a:gd name="adj1" fmla="val -3585320"/>
                  <a:gd name="adj2" fmla="val 74880"/>
                </a:avLst>
              </a:prstGeom>
              <a:ln>
                <a:solidFill>
                  <a:srgbClr val="00B050"/>
                </a:solidFill>
                <a:tailEnd type="triangle" w="lg" len="lg"/>
              </a:ln>
            </p:spPr>
            <p:style>
              <a:lnRef idx="3">
                <a:schemeClr val="accent4"/>
              </a:lnRef>
              <a:fillRef idx="0">
                <a:schemeClr val="accent4"/>
              </a:fillRef>
              <a:effectRef idx="2">
                <a:schemeClr val="accent4"/>
              </a:effectRef>
              <a:fontRef idx="minor">
                <a:schemeClr val="tx1"/>
              </a:fontRef>
            </p:style>
          </p:cxnSp>
          <p:sp>
            <p:nvSpPr>
              <p:cNvPr id="44" name="Oval 43"/>
              <p:cNvSpPr/>
              <p:nvPr/>
            </p:nvSpPr>
            <p:spPr bwMode="auto">
              <a:xfrm>
                <a:off x="5737225" y="3260725"/>
                <a:ext cx="338138" cy="339725"/>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4a</a:t>
                </a:r>
              </a:p>
            </p:txBody>
          </p:sp>
          <p:sp>
            <p:nvSpPr>
              <p:cNvPr id="58" name="Rounded Rectangle 57"/>
              <p:cNvSpPr/>
              <p:nvPr/>
            </p:nvSpPr>
            <p:spPr bwMode="auto">
              <a:xfrm>
                <a:off x="4019552" y="2877165"/>
                <a:ext cx="1209675" cy="523875"/>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lnSpc>
                    <a:spcPct val="90000"/>
                  </a:lnSpc>
                  <a:spcBef>
                    <a:spcPct val="0"/>
                  </a:spcBef>
                  <a:buNone/>
                </a:pPr>
                <a:r>
                  <a:rPr lang="en-GB" sz="1000" dirty="0">
                    <a:latin typeface="Arial" charset="0"/>
                  </a:rPr>
                  <a:t>3a. Ticket raised in IPC</a:t>
                </a:r>
              </a:p>
            </p:txBody>
          </p:sp>
        </p:grpSp>
      </p:grpSp>
      <p:grpSp>
        <p:nvGrpSpPr>
          <p:cNvPr id="4" name="Group 3"/>
          <p:cNvGrpSpPr/>
          <p:nvPr/>
        </p:nvGrpSpPr>
        <p:grpSpPr>
          <a:xfrm>
            <a:off x="3109913" y="2305052"/>
            <a:ext cx="3662362" cy="2317765"/>
            <a:chOff x="1585913" y="2305051"/>
            <a:chExt cx="3662362" cy="2317765"/>
          </a:xfrm>
        </p:grpSpPr>
        <p:cxnSp>
          <p:nvCxnSpPr>
            <p:cNvPr id="37" name="Curved Connector 36"/>
            <p:cNvCxnSpPr/>
            <p:nvPr/>
          </p:nvCxnSpPr>
          <p:spPr bwMode="auto">
            <a:xfrm flipV="1">
              <a:off x="1585913" y="2506679"/>
              <a:ext cx="2455862" cy="2116137"/>
            </a:xfrm>
            <a:prstGeom prst="curvedConnector3">
              <a:avLst>
                <a:gd name="adj1" fmla="val 50000"/>
              </a:avLst>
            </a:prstGeom>
            <a:ln>
              <a:solidFill>
                <a:srgbClr val="00B050"/>
              </a:solidFill>
              <a:tailEnd type="triangle" w="lg" len="lg"/>
            </a:ln>
          </p:spPr>
          <p:style>
            <a:lnRef idx="3">
              <a:schemeClr val="accent4"/>
            </a:lnRef>
            <a:fillRef idx="0">
              <a:schemeClr val="accent4"/>
            </a:fillRef>
            <a:effectRef idx="2">
              <a:schemeClr val="accent4"/>
            </a:effectRef>
            <a:fontRef idx="minor">
              <a:schemeClr val="tx1"/>
            </a:fontRef>
          </p:style>
        </p:cxnSp>
        <p:sp>
          <p:nvSpPr>
            <p:cNvPr id="45" name="Oval 44"/>
            <p:cNvSpPr/>
            <p:nvPr/>
          </p:nvSpPr>
          <p:spPr bwMode="auto">
            <a:xfrm>
              <a:off x="2635251" y="3455988"/>
              <a:ext cx="338138" cy="339725"/>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2</a:t>
              </a:r>
            </a:p>
          </p:txBody>
        </p:sp>
        <p:sp>
          <p:nvSpPr>
            <p:cNvPr id="59" name="Rounded Rectangle 58"/>
            <p:cNvSpPr/>
            <p:nvPr/>
          </p:nvSpPr>
          <p:spPr bwMode="auto">
            <a:xfrm>
              <a:off x="4038600" y="2305051"/>
              <a:ext cx="1209675" cy="504824"/>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lnSpc>
                  <a:spcPct val="90000"/>
                </a:lnSpc>
                <a:spcBef>
                  <a:spcPct val="0"/>
                </a:spcBef>
                <a:buNone/>
              </a:pPr>
              <a:r>
                <a:rPr lang="en-GB" sz="1000" dirty="0">
                  <a:latin typeface="Arial" charset="0"/>
                </a:rPr>
                <a:t>2. Events raised into IPcenter</a:t>
              </a:r>
            </a:p>
          </p:txBody>
        </p:sp>
      </p:grpSp>
      <p:grpSp>
        <p:nvGrpSpPr>
          <p:cNvPr id="25" name="Group 24"/>
          <p:cNvGrpSpPr/>
          <p:nvPr/>
        </p:nvGrpSpPr>
        <p:grpSpPr>
          <a:xfrm>
            <a:off x="5543552" y="3222811"/>
            <a:ext cx="4254342" cy="758641"/>
            <a:chOff x="4019552" y="3222810"/>
            <a:chExt cx="4254342" cy="758641"/>
          </a:xfrm>
        </p:grpSpPr>
        <p:cxnSp>
          <p:nvCxnSpPr>
            <p:cNvPr id="29" name="Curved Connector 28"/>
            <p:cNvCxnSpPr/>
            <p:nvPr/>
          </p:nvCxnSpPr>
          <p:spPr bwMode="auto">
            <a:xfrm rot="5400000">
              <a:off x="6480504" y="1975496"/>
              <a:ext cx="546075" cy="3040704"/>
            </a:xfrm>
            <a:prstGeom prst="curvedConnector2">
              <a:avLst/>
            </a:prstGeom>
            <a:ln>
              <a:solidFill>
                <a:srgbClr val="FFFF00"/>
              </a:solidFill>
              <a:tailEnd type="triangle" w="lg" len="lg"/>
            </a:ln>
          </p:spPr>
          <p:style>
            <a:lnRef idx="3">
              <a:schemeClr val="accent4"/>
            </a:lnRef>
            <a:fillRef idx="0">
              <a:schemeClr val="accent4"/>
            </a:fillRef>
            <a:effectRef idx="2">
              <a:schemeClr val="accent4"/>
            </a:effectRef>
            <a:fontRef idx="minor">
              <a:schemeClr val="tx1"/>
            </a:fontRef>
          </p:style>
        </p:cxnSp>
        <p:sp>
          <p:nvSpPr>
            <p:cNvPr id="52" name="Oval 51"/>
            <p:cNvSpPr/>
            <p:nvPr/>
          </p:nvSpPr>
          <p:spPr bwMode="auto">
            <a:xfrm>
              <a:off x="6986607" y="3484563"/>
              <a:ext cx="338137" cy="339725"/>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7</a:t>
              </a:r>
            </a:p>
          </p:txBody>
        </p:sp>
        <p:sp>
          <p:nvSpPr>
            <p:cNvPr id="60" name="Rounded Rectangle 59"/>
            <p:cNvSpPr/>
            <p:nvPr/>
          </p:nvSpPr>
          <p:spPr bwMode="auto">
            <a:xfrm>
              <a:off x="4019552" y="3467100"/>
              <a:ext cx="1209675" cy="514351"/>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lnSpc>
                  <a:spcPct val="90000"/>
                </a:lnSpc>
                <a:spcBef>
                  <a:spcPct val="0"/>
                </a:spcBef>
                <a:buNone/>
              </a:pPr>
              <a:r>
                <a:rPr lang="en-GB" sz="1000" dirty="0">
                  <a:latin typeface="Arial" charset="0"/>
                </a:rPr>
                <a:t>7. Ticket updated in IPC</a:t>
              </a:r>
            </a:p>
          </p:txBody>
        </p:sp>
      </p:grpSp>
      <p:grpSp>
        <p:nvGrpSpPr>
          <p:cNvPr id="5" name="Group 4"/>
          <p:cNvGrpSpPr/>
          <p:nvPr/>
        </p:nvGrpSpPr>
        <p:grpSpPr>
          <a:xfrm>
            <a:off x="6169025" y="1727203"/>
            <a:ext cx="2413032" cy="1463672"/>
            <a:chOff x="4645025" y="1727203"/>
            <a:chExt cx="2413032" cy="1463672"/>
          </a:xfrm>
        </p:grpSpPr>
        <p:cxnSp>
          <p:nvCxnSpPr>
            <p:cNvPr id="22" name="Curved Connector 21"/>
            <p:cNvCxnSpPr/>
            <p:nvPr/>
          </p:nvCxnSpPr>
          <p:spPr bwMode="auto">
            <a:xfrm rot="5400000" flipH="1" flipV="1">
              <a:off x="5429251" y="1284799"/>
              <a:ext cx="214312" cy="1782763"/>
            </a:xfrm>
            <a:prstGeom prst="curvedConnector3">
              <a:avLst>
                <a:gd name="adj1" fmla="val 206893"/>
              </a:avLst>
            </a:prstGeom>
            <a:ln>
              <a:solidFill>
                <a:srgbClr val="00B050"/>
              </a:solidFill>
              <a:tailEnd type="triangle" w="lg" len="lg"/>
            </a:ln>
          </p:spPr>
          <p:style>
            <a:lnRef idx="3">
              <a:schemeClr val="accent4"/>
            </a:lnRef>
            <a:fillRef idx="0">
              <a:schemeClr val="accent4"/>
            </a:fillRef>
            <a:effectRef idx="2">
              <a:schemeClr val="accent4"/>
            </a:effectRef>
            <a:fontRef idx="minor">
              <a:schemeClr val="tx1"/>
            </a:fontRef>
          </p:style>
        </p:cxnSp>
        <p:sp>
          <p:nvSpPr>
            <p:cNvPr id="48" name="Oval 47"/>
            <p:cNvSpPr/>
            <p:nvPr/>
          </p:nvSpPr>
          <p:spPr bwMode="auto">
            <a:xfrm>
              <a:off x="5107020" y="1727203"/>
              <a:ext cx="339725" cy="341313"/>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3</a:t>
              </a:r>
            </a:p>
          </p:txBody>
        </p:sp>
        <p:sp>
          <p:nvSpPr>
            <p:cNvPr id="61" name="Rounded Rectangle 60"/>
            <p:cNvSpPr/>
            <p:nvPr/>
          </p:nvSpPr>
          <p:spPr bwMode="auto">
            <a:xfrm>
              <a:off x="5848382" y="2076451"/>
              <a:ext cx="1209675" cy="1114424"/>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buNone/>
              </a:pPr>
              <a:r>
                <a:rPr lang="en-US" sz="1000" dirty="0">
                  <a:latin typeface="Arial" charset="0"/>
                </a:rPr>
                <a:t>3. IPCenter determines whether an Automation is applicable and sends ticket data to IPC</a:t>
              </a:r>
            </a:p>
          </p:txBody>
        </p:sp>
      </p:grpSp>
      <p:grpSp>
        <p:nvGrpSpPr>
          <p:cNvPr id="20" name="Group 19"/>
          <p:cNvGrpSpPr/>
          <p:nvPr/>
        </p:nvGrpSpPr>
        <p:grpSpPr>
          <a:xfrm>
            <a:off x="4624548" y="3724276"/>
            <a:ext cx="1633538" cy="2515371"/>
            <a:chOff x="3090864" y="3724275"/>
            <a:chExt cx="1633538" cy="2515371"/>
          </a:xfrm>
        </p:grpSpPr>
        <p:cxnSp>
          <p:nvCxnSpPr>
            <p:cNvPr id="30" name="Curved Connector 29"/>
            <p:cNvCxnSpPr>
              <a:stCxn id="60" idx="1"/>
            </p:cNvCxnSpPr>
            <p:nvPr/>
          </p:nvCxnSpPr>
          <p:spPr bwMode="auto">
            <a:xfrm rot="10800000" flipV="1">
              <a:off x="3090864" y="3724275"/>
              <a:ext cx="928689" cy="2221477"/>
            </a:xfrm>
            <a:prstGeom prst="curvedConnector2">
              <a:avLst/>
            </a:prstGeom>
            <a:ln>
              <a:solidFill>
                <a:srgbClr val="FFFF00"/>
              </a:solidFill>
              <a:tailEnd type="triangle" w="lg" len="lg"/>
            </a:ln>
          </p:spPr>
          <p:style>
            <a:lnRef idx="3">
              <a:schemeClr val="accent4"/>
            </a:lnRef>
            <a:fillRef idx="0">
              <a:schemeClr val="accent4"/>
            </a:fillRef>
            <a:effectRef idx="2">
              <a:schemeClr val="accent4"/>
            </a:effectRef>
            <a:fontRef idx="minor">
              <a:schemeClr val="tx1"/>
            </a:fontRef>
          </p:style>
        </p:cxnSp>
        <p:sp>
          <p:nvSpPr>
            <p:cNvPr id="47" name="Oval 46"/>
            <p:cNvSpPr/>
            <p:nvPr/>
          </p:nvSpPr>
          <p:spPr bwMode="auto">
            <a:xfrm>
              <a:off x="3229435" y="4455887"/>
              <a:ext cx="339725" cy="341313"/>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8</a:t>
              </a:r>
            </a:p>
          </p:txBody>
        </p:sp>
        <p:sp>
          <p:nvSpPr>
            <p:cNvPr id="63" name="Rounded Rectangle 62"/>
            <p:cNvSpPr/>
            <p:nvPr/>
          </p:nvSpPr>
          <p:spPr bwMode="auto">
            <a:xfrm>
              <a:off x="3162302" y="5430021"/>
              <a:ext cx="1562100" cy="809625"/>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buNone/>
              </a:pPr>
              <a:r>
                <a:rPr lang="en-US" sz="1000" dirty="0">
                  <a:latin typeface="Arial" charset="0"/>
                </a:rPr>
                <a:t>8. Tickets updated and/or resolved and placed in original target resolver group</a:t>
              </a:r>
            </a:p>
          </p:txBody>
        </p:sp>
      </p:grpSp>
      <p:grpSp>
        <p:nvGrpSpPr>
          <p:cNvPr id="18" name="Group 17"/>
          <p:cNvGrpSpPr/>
          <p:nvPr/>
        </p:nvGrpSpPr>
        <p:grpSpPr>
          <a:xfrm>
            <a:off x="8174363" y="2315189"/>
            <a:ext cx="2265069" cy="3448049"/>
            <a:chOff x="6650362" y="2315188"/>
            <a:chExt cx="2265069" cy="3448049"/>
          </a:xfrm>
        </p:grpSpPr>
        <p:cxnSp>
          <p:nvCxnSpPr>
            <p:cNvPr id="27" name="Curved Connector 26"/>
            <p:cNvCxnSpPr/>
            <p:nvPr/>
          </p:nvCxnSpPr>
          <p:spPr bwMode="auto">
            <a:xfrm rot="5400000" flipH="1" flipV="1">
              <a:off x="7375055" y="4521995"/>
              <a:ext cx="155575" cy="1604962"/>
            </a:xfrm>
            <a:prstGeom prst="curvedConnector3">
              <a:avLst>
                <a:gd name="adj1" fmla="val -148160"/>
              </a:avLst>
            </a:prstGeom>
            <a:ln>
              <a:solidFill>
                <a:srgbClr val="FF0000"/>
              </a:solidFill>
              <a:tailEnd type="triangle" w="lg" len="lg"/>
            </a:ln>
          </p:spPr>
          <p:style>
            <a:lnRef idx="3">
              <a:schemeClr val="accent4"/>
            </a:lnRef>
            <a:fillRef idx="0">
              <a:schemeClr val="accent4"/>
            </a:fillRef>
            <a:effectRef idx="2">
              <a:schemeClr val="accent4"/>
            </a:effectRef>
            <a:fontRef idx="minor">
              <a:schemeClr val="tx1"/>
            </a:fontRef>
          </p:style>
        </p:cxnSp>
        <p:cxnSp>
          <p:nvCxnSpPr>
            <p:cNvPr id="28" name="Curved Connector 27"/>
            <p:cNvCxnSpPr/>
            <p:nvPr/>
          </p:nvCxnSpPr>
          <p:spPr bwMode="auto">
            <a:xfrm rot="5400000" flipH="1" flipV="1">
              <a:off x="7622073" y="3855752"/>
              <a:ext cx="1284769" cy="18888"/>
            </a:xfrm>
            <a:prstGeom prst="curvedConnector3">
              <a:avLst>
                <a:gd name="adj1" fmla="val 50000"/>
              </a:avLst>
            </a:prstGeom>
            <a:ln>
              <a:solidFill>
                <a:srgbClr val="FF0000"/>
              </a:solidFill>
              <a:tailEnd type="triangle" w="lg" len="lg"/>
            </a:ln>
          </p:spPr>
          <p:style>
            <a:lnRef idx="3">
              <a:schemeClr val="accent4"/>
            </a:lnRef>
            <a:fillRef idx="0">
              <a:schemeClr val="accent4"/>
            </a:fillRef>
            <a:effectRef idx="2">
              <a:schemeClr val="accent4"/>
            </a:effectRef>
            <a:fontRef idx="minor">
              <a:schemeClr val="tx1"/>
            </a:fontRef>
          </p:style>
        </p:cxnSp>
        <p:sp>
          <p:nvSpPr>
            <p:cNvPr id="50" name="Oval 49"/>
            <p:cNvSpPr/>
            <p:nvPr/>
          </p:nvSpPr>
          <p:spPr bwMode="auto">
            <a:xfrm>
              <a:off x="7204076" y="5423512"/>
              <a:ext cx="338138" cy="339725"/>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5</a:t>
              </a:r>
            </a:p>
          </p:txBody>
        </p:sp>
        <p:sp>
          <p:nvSpPr>
            <p:cNvPr id="51" name="Oval 50"/>
            <p:cNvSpPr/>
            <p:nvPr/>
          </p:nvSpPr>
          <p:spPr bwMode="auto">
            <a:xfrm>
              <a:off x="8093075" y="3773496"/>
              <a:ext cx="338138" cy="339725"/>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6</a:t>
              </a:r>
            </a:p>
          </p:txBody>
        </p:sp>
        <p:sp>
          <p:nvSpPr>
            <p:cNvPr id="62" name="Rounded Rectangle 61"/>
            <p:cNvSpPr/>
            <p:nvPr/>
          </p:nvSpPr>
          <p:spPr bwMode="auto">
            <a:xfrm>
              <a:off x="7705756" y="2315188"/>
              <a:ext cx="1209675" cy="923925"/>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buNone/>
              </a:pPr>
              <a:r>
                <a:rPr lang="en-US" sz="1000" dirty="0">
                  <a:latin typeface="Arial" charset="0"/>
                </a:rPr>
                <a:t>6. IPCenter analyses and steps through workflow until complete</a:t>
              </a:r>
            </a:p>
          </p:txBody>
        </p:sp>
        <p:sp>
          <p:nvSpPr>
            <p:cNvPr id="64" name="Rounded Rectangle 63"/>
            <p:cNvSpPr/>
            <p:nvPr/>
          </p:nvSpPr>
          <p:spPr bwMode="auto">
            <a:xfrm>
              <a:off x="7658108" y="4506097"/>
              <a:ext cx="1181099" cy="742951"/>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buNone/>
              </a:pPr>
              <a:r>
                <a:rPr lang="en-US" sz="1000" dirty="0">
                  <a:latin typeface="Arial" charset="0"/>
                </a:rPr>
                <a:t>5. Output sent back to IPcenter</a:t>
              </a:r>
            </a:p>
          </p:txBody>
        </p:sp>
      </p:grpSp>
      <p:grpSp>
        <p:nvGrpSpPr>
          <p:cNvPr id="17" name="Group 16"/>
          <p:cNvGrpSpPr/>
          <p:nvPr/>
        </p:nvGrpSpPr>
        <p:grpSpPr>
          <a:xfrm>
            <a:off x="7400950" y="3203574"/>
            <a:ext cx="1495425" cy="2188348"/>
            <a:chOff x="5876949" y="3203574"/>
            <a:chExt cx="1495425" cy="2188348"/>
          </a:xfrm>
        </p:grpSpPr>
        <p:cxnSp>
          <p:nvCxnSpPr>
            <p:cNvPr id="26" name="Curved Connector 25"/>
            <p:cNvCxnSpPr/>
            <p:nvPr/>
          </p:nvCxnSpPr>
          <p:spPr bwMode="auto">
            <a:xfrm rot="16200000" flipH="1">
              <a:off x="5776443" y="3855244"/>
              <a:ext cx="1303339" cy="0"/>
            </a:xfrm>
            <a:prstGeom prst="curvedConnector3">
              <a:avLst>
                <a:gd name="adj1" fmla="val 50000"/>
              </a:avLst>
            </a:prstGeom>
            <a:ln>
              <a:solidFill>
                <a:srgbClr val="FF0000"/>
              </a:solidFill>
              <a:tailEnd type="triangle" w="lg" len="lg"/>
            </a:ln>
          </p:spPr>
          <p:style>
            <a:lnRef idx="3">
              <a:schemeClr val="accent4"/>
            </a:lnRef>
            <a:fillRef idx="0">
              <a:schemeClr val="accent4"/>
            </a:fillRef>
            <a:effectRef idx="2">
              <a:schemeClr val="accent4"/>
            </a:effectRef>
            <a:fontRef idx="minor">
              <a:schemeClr val="tx1"/>
            </a:fontRef>
          </p:style>
        </p:cxnSp>
        <p:sp>
          <p:nvSpPr>
            <p:cNvPr id="49" name="Oval 48"/>
            <p:cNvSpPr/>
            <p:nvPr/>
          </p:nvSpPr>
          <p:spPr bwMode="auto">
            <a:xfrm>
              <a:off x="6245226" y="3886207"/>
              <a:ext cx="339725" cy="339725"/>
            </a:xfrm>
            <a:prstGeom prst="ellipse">
              <a:avLst/>
            </a:prstGeom>
            <a:solidFill>
              <a:schemeClr val="accent2">
                <a:lumMod val="20000"/>
                <a:lumOff val="80000"/>
              </a:schemeClr>
            </a:solidFill>
            <a:ln w="9525" cap="flat" cmpd="sng" algn="ctr">
              <a:solidFill>
                <a:schemeClr val="tx1"/>
              </a:solidFill>
              <a:prstDash val="solid"/>
              <a:round/>
              <a:headEnd type="none" w="med" len="med"/>
              <a:tailEnd type="none" w="med" len="med"/>
            </a:ln>
            <a:effectLst/>
          </p:spPr>
          <p:txBody>
            <a:bodyPr wrap="none" anchor="ctr"/>
            <a:lstStyle/>
            <a:p>
              <a:pPr algn="ctr">
                <a:lnSpc>
                  <a:spcPct val="90000"/>
                </a:lnSpc>
                <a:buNone/>
                <a:defRPr/>
              </a:pPr>
              <a:r>
                <a:rPr lang="en-GB" sz="1200" dirty="0">
                  <a:ea typeface="ＭＳ Ｐゴシック" pitchFamily="34" charset="-128"/>
                </a:rPr>
                <a:t>4b</a:t>
              </a:r>
            </a:p>
          </p:txBody>
        </p:sp>
        <p:sp>
          <p:nvSpPr>
            <p:cNvPr id="65" name="Rounded Rectangle 64"/>
            <p:cNvSpPr/>
            <p:nvPr/>
          </p:nvSpPr>
          <p:spPr bwMode="auto">
            <a:xfrm>
              <a:off x="5876949" y="4477521"/>
              <a:ext cx="1495425" cy="914401"/>
            </a:xfrm>
            <a:prstGeom prst="roundRect">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a:buNone/>
              </a:pPr>
              <a:r>
                <a:rPr lang="en-US" sz="1000" dirty="0">
                  <a:latin typeface="Arial" charset="0"/>
                </a:rPr>
                <a:t>4. Commands executed using standard mechanisms (e.g. SSH / </a:t>
              </a:r>
              <a:r>
                <a:rPr lang="en-US" sz="1000" dirty="0" err="1">
                  <a:latin typeface="Arial" charset="0"/>
                </a:rPr>
                <a:t>Powershell</a:t>
              </a:r>
              <a:r>
                <a:rPr lang="en-US" sz="1000" dirty="0">
                  <a:latin typeface="Arial" charset="0"/>
                </a:rPr>
                <a:t>)</a:t>
              </a:r>
            </a:p>
          </p:txBody>
        </p:sp>
      </p:grpSp>
      <p:sp>
        <p:nvSpPr>
          <p:cNvPr id="55" name="Date Placeholder 54">
            <a:extLst>
              <a:ext uri="{FF2B5EF4-FFF2-40B4-BE49-F238E27FC236}">
                <a16:creationId xmlns:a16="http://schemas.microsoft.com/office/drawing/2014/main" id="{0E604268-6147-466A-8B9B-3BF4DD993BE2}"/>
              </a:ext>
            </a:extLst>
          </p:cNvPr>
          <p:cNvSpPr>
            <a:spLocks noGrp="1"/>
          </p:cNvSpPr>
          <p:nvPr>
            <p:ph type="dt" sz="half" idx="12"/>
          </p:nvPr>
        </p:nvSpPr>
        <p:spPr/>
        <p:txBody>
          <a:bodyPr/>
          <a:lstStyle/>
          <a:p>
            <a:pPr>
              <a:spcBef>
                <a:spcPct val="0"/>
              </a:spcBef>
              <a:buFontTx/>
              <a:buNone/>
            </a:pPr>
            <a:fld id="{01AC04A7-C9FB-4C3A-8CE8-21F1F4714B33}" type="datetime4">
              <a:rPr lang="en-AU" smtClean="0"/>
              <a:t>26 January 2018</a:t>
            </a:fld>
            <a:endParaRPr lang="en-AU"/>
          </a:p>
        </p:txBody>
      </p:sp>
      <p:sp>
        <p:nvSpPr>
          <p:cNvPr id="56" name="Footer Placeholder 55">
            <a:extLst>
              <a:ext uri="{FF2B5EF4-FFF2-40B4-BE49-F238E27FC236}">
                <a16:creationId xmlns:a16="http://schemas.microsoft.com/office/drawing/2014/main" id="{EBED13FB-E920-49DD-B186-012549F9A789}"/>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1472157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FwB v74 Status</a:t>
            </a:r>
            <a:endParaRPr lang="en-US" dirty="0"/>
          </a:p>
        </p:txBody>
      </p:sp>
      <p:sp>
        <p:nvSpPr>
          <p:cNvPr id="4" name="Slide Number Placeholder 3"/>
          <p:cNvSpPr>
            <a:spLocks noGrp="1"/>
          </p:cNvSpPr>
          <p:nvPr>
            <p:ph type="sldNum" sz="quarter" idx="11"/>
          </p:nvPr>
        </p:nvSpPr>
        <p:spPr/>
        <p:txBody>
          <a:bodyPr/>
          <a:lstStyle/>
          <a:p>
            <a:fld id="{47951514-173D-4CE3-818D-DFBFBF045899}" type="slidenum">
              <a:rPr lang="en-US" altLang="en-US" smtClean="0"/>
              <a:pPr/>
              <a:t>15</a:t>
            </a:fld>
            <a:endParaRPr lang="en-US" altLang="en-US"/>
          </a:p>
        </p:txBody>
      </p:sp>
      <p:graphicFrame>
        <p:nvGraphicFramePr>
          <p:cNvPr id="5" name="Content Placeholder 4"/>
          <p:cNvGraphicFramePr>
            <a:graphicFrameLocks noGrp="1"/>
          </p:cNvGraphicFramePr>
          <p:nvPr>
            <p:ph idx="4294967295"/>
            <p:extLst>
              <p:ext uri="{D42A27DB-BD31-4B8C-83A1-F6EECF244321}">
                <p14:modId xmlns:p14="http://schemas.microsoft.com/office/powerpoint/2010/main" val="3315761060"/>
              </p:ext>
            </p:extLst>
          </p:nvPr>
        </p:nvGraphicFramePr>
        <p:xfrm>
          <a:off x="371212" y="1155928"/>
          <a:ext cx="11557436" cy="4145280"/>
        </p:xfrm>
        <a:graphic>
          <a:graphicData uri="http://schemas.openxmlformats.org/drawingml/2006/table">
            <a:tbl>
              <a:tblPr firstRow="1" bandRow="1">
                <a:tableStyleId>{5C22544A-7EE6-4342-B048-85BDC9FD1C3A}</a:tableStyleId>
              </a:tblPr>
              <a:tblGrid>
                <a:gridCol w="4091710">
                  <a:extLst>
                    <a:ext uri="{9D8B030D-6E8A-4147-A177-3AD203B41FA5}">
                      <a16:colId xmlns:a16="http://schemas.microsoft.com/office/drawing/2014/main" val="1671002976"/>
                    </a:ext>
                  </a:extLst>
                </a:gridCol>
                <a:gridCol w="1397086">
                  <a:extLst>
                    <a:ext uri="{9D8B030D-6E8A-4147-A177-3AD203B41FA5}">
                      <a16:colId xmlns:a16="http://schemas.microsoft.com/office/drawing/2014/main" val="3069815872"/>
                    </a:ext>
                  </a:extLst>
                </a:gridCol>
                <a:gridCol w="1517160">
                  <a:extLst>
                    <a:ext uri="{9D8B030D-6E8A-4147-A177-3AD203B41FA5}">
                      <a16:colId xmlns:a16="http://schemas.microsoft.com/office/drawing/2014/main" val="3112623963"/>
                    </a:ext>
                  </a:extLst>
                </a:gridCol>
                <a:gridCol w="1517160">
                  <a:extLst>
                    <a:ext uri="{9D8B030D-6E8A-4147-A177-3AD203B41FA5}">
                      <a16:colId xmlns:a16="http://schemas.microsoft.com/office/drawing/2014/main" val="2029929638"/>
                    </a:ext>
                  </a:extLst>
                </a:gridCol>
                <a:gridCol w="1517160">
                  <a:extLst>
                    <a:ext uri="{9D8B030D-6E8A-4147-A177-3AD203B41FA5}">
                      <a16:colId xmlns:a16="http://schemas.microsoft.com/office/drawing/2014/main" val="110169051"/>
                    </a:ext>
                  </a:extLst>
                </a:gridCol>
                <a:gridCol w="1517160">
                  <a:extLst>
                    <a:ext uri="{9D8B030D-6E8A-4147-A177-3AD203B41FA5}">
                      <a16:colId xmlns:a16="http://schemas.microsoft.com/office/drawing/2014/main" val="1930616667"/>
                    </a:ext>
                  </a:extLst>
                </a:gridCol>
              </a:tblGrid>
              <a:tr h="262983">
                <a:tc>
                  <a:txBody>
                    <a:bodyPr/>
                    <a:lstStyle/>
                    <a:p>
                      <a:endParaRPr lang="en-US" sz="1400" dirty="0"/>
                    </a:p>
                  </a:txBody>
                  <a:tcPr/>
                </a:tc>
                <a:tc>
                  <a:txBody>
                    <a:bodyPr/>
                    <a:lstStyle/>
                    <a:p>
                      <a:pPr algn="ctr"/>
                      <a:r>
                        <a:rPr lang="en-US" sz="1400" dirty="0"/>
                        <a:t>North America</a:t>
                      </a:r>
                    </a:p>
                  </a:txBody>
                  <a:tcPr/>
                </a:tc>
                <a:tc>
                  <a:txBody>
                    <a:bodyPr/>
                    <a:lstStyle/>
                    <a:p>
                      <a:pPr algn="ctr"/>
                      <a:r>
                        <a:rPr lang="en-US" sz="1400" dirty="0"/>
                        <a:t>Europe</a:t>
                      </a:r>
                    </a:p>
                  </a:txBody>
                  <a:tcPr/>
                </a:tc>
                <a:tc>
                  <a:txBody>
                    <a:bodyPr/>
                    <a:lstStyle/>
                    <a:p>
                      <a:pPr algn="ctr"/>
                      <a:r>
                        <a:rPr lang="en-US" sz="1400" dirty="0"/>
                        <a:t>Asia Pacific</a:t>
                      </a:r>
                    </a:p>
                  </a:txBody>
                  <a:tcPr/>
                </a:tc>
                <a:tc>
                  <a:txBody>
                    <a:bodyPr/>
                    <a:lstStyle/>
                    <a:p>
                      <a:pPr algn="ctr"/>
                      <a:r>
                        <a:rPr lang="en-US" sz="1400" dirty="0"/>
                        <a:t>Latin</a:t>
                      </a:r>
                      <a:r>
                        <a:rPr lang="en-US" sz="1400" baseline="0" dirty="0"/>
                        <a:t> America</a:t>
                      </a:r>
                      <a:endParaRPr lang="en-US" sz="1400" dirty="0"/>
                    </a:p>
                  </a:txBody>
                  <a:tcPr/>
                </a:tc>
                <a:tc>
                  <a:txBody>
                    <a:bodyPr/>
                    <a:lstStyle/>
                    <a:p>
                      <a:pPr algn="ctr"/>
                      <a:r>
                        <a:rPr lang="en-US" sz="1400" dirty="0"/>
                        <a:t>Japan</a:t>
                      </a:r>
                    </a:p>
                  </a:txBody>
                  <a:tcPr/>
                </a:tc>
                <a:extLst>
                  <a:ext uri="{0D108BD9-81ED-4DB2-BD59-A6C34878D82A}">
                    <a16:rowId xmlns:a16="http://schemas.microsoft.com/office/drawing/2014/main" val="1487224679"/>
                  </a:ext>
                </a:extLst>
              </a:tr>
              <a:tr h="188213">
                <a:tc>
                  <a:txBody>
                    <a:bodyPr/>
                    <a:lstStyle/>
                    <a:p>
                      <a:pPr marL="171450" indent="-171450">
                        <a:buFont typeface="Wingdings" panose="05000000000000000000" pitchFamily="2" charset="2"/>
                        <a:buChar char="ü"/>
                      </a:pPr>
                      <a:r>
                        <a:rPr lang="en-US" sz="1200" dirty="0"/>
                        <a:t>Stage 1: Dynamic</a:t>
                      </a:r>
                      <a:r>
                        <a:rPr lang="en-US" sz="1200" baseline="0" dirty="0"/>
                        <a:t> Automation</a:t>
                      </a:r>
                      <a:endParaRPr lang="en-US" sz="1200" dirty="0"/>
                    </a:p>
                  </a:txBody>
                  <a:tcPr/>
                </a:tc>
                <a:tc>
                  <a:txBody>
                    <a:bodyPr/>
                    <a:lstStyle/>
                    <a:p>
                      <a:pPr algn="ctr"/>
                      <a:endParaRPr lang="en-US" sz="1000" dirty="0"/>
                    </a:p>
                  </a:txBody>
                  <a:tcPr/>
                </a:tc>
                <a:tc>
                  <a:txBody>
                    <a:bodyPr/>
                    <a:lstStyle/>
                    <a:p>
                      <a:pPr algn="ctr"/>
                      <a:endParaRPr lang="en-US" sz="1000" dirty="0"/>
                    </a:p>
                  </a:txBody>
                  <a:tcPr/>
                </a:tc>
                <a:tc>
                  <a:txBody>
                    <a:bodyPr/>
                    <a:lstStyle/>
                    <a:p>
                      <a:pPr algn="ctr"/>
                      <a:endParaRPr lang="en-US" sz="1000" dirty="0"/>
                    </a:p>
                  </a:txBody>
                  <a:tcPr/>
                </a:tc>
                <a:tc>
                  <a:txBody>
                    <a:bodyPr/>
                    <a:lstStyle/>
                    <a:p>
                      <a:pPr algn="ctr"/>
                      <a:endParaRPr lang="en-US" sz="1000" dirty="0"/>
                    </a:p>
                  </a:txBody>
                  <a:tcPr/>
                </a:tc>
                <a:tc>
                  <a:txBody>
                    <a:bodyPr/>
                    <a:lstStyle/>
                    <a:p>
                      <a:pPr algn="ctr"/>
                      <a:endParaRPr lang="en-US" sz="1000" dirty="0"/>
                    </a:p>
                  </a:txBody>
                  <a:tcPr/>
                </a:tc>
                <a:extLst>
                  <a:ext uri="{0D108BD9-81ED-4DB2-BD59-A6C34878D82A}">
                    <a16:rowId xmlns:a16="http://schemas.microsoft.com/office/drawing/2014/main" val="1164778673"/>
                  </a:ext>
                </a:extLst>
              </a:tr>
              <a:tr h="188213">
                <a:tc>
                  <a:txBody>
                    <a:bodyPr/>
                    <a:lstStyle/>
                    <a:p>
                      <a:pPr lvl="1"/>
                      <a:r>
                        <a:rPr lang="en-US" sz="1200" dirty="0"/>
                        <a:t>Platform</a:t>
                      </a:r>
                      <a:r>
                        <a:rPr lang="en-US" sz="1200" baseline="0" dirty="0"/>
                        <a:t> Support </a:t>
                      </a:r>
                      <a:endParaRPr lang="en-US" sz="1200" dirty="0"/>
                    </a:p>
                  </a:txBody>
                  <a:tcPr/>
                </a:tc>
                <a:tc>
                  <a:txBody>
                    <a:bodyPr/>
                    <a:lstStyle/>
                    <a:p>
                      <a:pPr algn="ctr"/>
                      <a:r>
                        <a:rPr lang="en-US" sz="1000" dirty="0"/>
                        <a:t>30%</a:t>
                      </a:r>
                    </a:p>
                  </a:txBody>
                  <a:tcPr/>
                </a:tc>
                <a:tc>
                  <a:txBody>
                    <a:bodyPr/>
                    <a:lstStyle/>
                    <a:p>
                      <a:pPr algn="ctr"/>
                      <a:r>
                        <a:rPr lang="en-US" sz="1000" dirty="0"/>
                        <a:t>30%</a:t>
                      </a:r>
                    </a:p>
                  </a:txBody>
                  <a:tcPr/>
                </a:tc>
                <a:tc>
                  <a:txBody>
                    <a:bodyPr/>
                    <a:lstStyle/>
                    <a:p>
                      <a:pPr algn="ctr"/>
                      <a:r>
                        <a:rPr lang="en-US" sz="1000" dirty="0"/>
                        <a:t>20%</a:t>
                      </a:r>
                    </a:p>
                  </a:txBody>
                  <a:tcPr/>
                </a:tc>
                <a:tc>
                  <a:txBody>
                    <a:bodyPr/>
                    <a:lstStyle/>
                    <a:p>
                      <a:pPr algn="ctr"/>
                      <a:r>
                        <a:rPr lang="en-US" sz="1000" dirty="0"/>
                        <a:t>20%</a:t>
                      </a:r>
                    </a:p>
                  </a:txBody>
                  <a:tcPr/>
                </a:tc>
                <a:tc>
                  <a:txBody>
                    <a:bodyPr/>
                    <a:lstStyle/>
                    <a:p>
                      <a:pPr algn="ctr"/>
                      <a:r>
                        <a:rPr lang="en-US" sz="1000" dirty="0"/>
                        <a:t>30%</a:t>
                      </a:r>
                    </a:p>
                  </a:txBody>
                  <a:tcPr/>
                </a:tc>
                <a:extLst>
                  <a:ext uri="{0D108BD9-81ED-4DB2-BD59-A6C34878D82A}">
                    <a16:rowId xmlns:a16="http://schemas.microsoft.com/office/drawing/2014/main" val="1721210959"/>
                  </a:ext>
                </a:extLst>
              </a:tr>
              <a:tr h="188213">
                <a:tc>
                  <a:txBody>
                    <a:bodyPr/>
                    <a:lstStyle/>
                    <a:p>
                      <a:pPr lvl="1"/>
                      <a:r>
                        <a:rPr lang="en-US" sz="1200" dirty="0" err="1"/>
                        <a:t>SysOps</a:t>
                      </a:r>
                      <a:endParaRPr lang="en-US" sz="1200" dirty="0"/>
                    </a:p>
                  </a:txBody>
                  <a:tcPr/>
                </a:tc>
                <a:tc>
                  <a:txBody>
                    <a:bodyPr/>
                    <a:lstStyle/>
                    <a:p>
                      <a:pPr algn="ctr"/>
                      <a:r>
                        <a:rPr lang="en-US" sz="1000" dirty="0"/>
                        <a:t>30%</a:t>
                      </a:r>
                    </a:p>
                  </a:txBody>
                  <a:tcPr/>
                </a:tc>
                <a:tc>
                  <a:txBody>
                    <a:bodyPr/>
                    <a:lstStyle/>
                    <a:p>
                      <a:pPr algn="ctr"/>
                      <a:r>
                        <a:rPr lang="en-US" sz="1000" dirty="0"/>
                        <a:t>30%</a:t>
                      </a:r>
                    </a:p>
                  </a:txBody>
                  <a:tcPr/>
                </a:tc>
                <a:tc>
                  <a:txBody>
                    <a:bodyPr/>
                    <a:lstStyle/>
                    <a:p>
                      <a:pPr algn="ctr"/>
                      <a:r>
                        <a:rPr lang="en-US" sz="1000" dirty="0"/>
                        <a:t>20%</a:t>
                      </a:r>
                    </a:p>
                  </a:txBody>
                  <a:tcPr/>
                </a:tc>
                <a:tc>
                  <a:txBody>
                    <a:bodyPr/>
                    <a:lstStyle/>
                    <a:p>
                      <a:pPr algn="ctr"/>
                      <a:r>
                        <a:rPr lang="en-US" sz="1000" dirty="0"/>
                        <a:t>20%</a:t>
                      </a:r>
                    </a:p>
                  </a:txBody>
                  <a:tcPr/>
                </a:tc>
                <a:tc>
                  <a:txBody>
                    <a:bodyPr/>
                    <a:lstStyle/>
                    <a:p>
                      <a:pPr algn="ctr"/>
                      <a:r>
                        <a:rPr lang="en-US" sz="1000" dirty="0"/>
                        <a:t>30%</a:t>
                      </a:r>
                    </a:p>
                  </a:txBody>
                  <a:tcPr/>
                </a:tc>
                <a:extLst>
                  <a:ext uri="{0D108BD9-81ED-4DB2-BD59-A6C34878D82A}">
                    <a16:rowId xmlns:a16="http://schemas.microsoft.com/office/drawing/2014/main" val="4060619614"/>
                  </a:ext>
                </a:extLst>
              </a:tr>
              <a:tr h="188213">
                <a:tc>
                  <a:txBody>
                    <a:bodyPr/>
                    <a:lstStyle/>
                    <a:p>
                      <a:pPr lvl="1"/>
                      <a:r>
                        <a:rPr lang="en-US" sz="1200" dirty="0"/>
                        <a:t>MW/DB</a:t>
                      </a:r>
                    </a:p>
                  </a:txBody>
                  <a:tcPr/>
                </a:tc>
                <a:tc>
                  <a:txBody>
                    <a:bodyPr/>
                    <a:lstStyle/>
                    <a:p>
                      <a:pPr algn="ctr"/>
                      <a:r>
                        <a:rPr lang="en-US" sz="1000" dirty="0"/>
                        <a:t>30%</a:t>
                      </a:r>
                    </a:p>
                  </a:txBody>
                  <a:tcPr/>
                </a:tc>
                <a:tc>
                  <a:txBody>
                    <a:bodyPr/>
                    <a:lstStyle/>
                    <a:p>
                      <a:pPr algn="ctr"/>
                      <a:r>
                        <a:rPr lang="en-US" sz="1000" dirty="0"/>
                        <a:t>30%</a:t>
                      </a:r>
                    </a:p>
                  </a:txBody>
                  <a:tcPr/>
                </a:tc>
                <a:tc>
                  <a:txBody>
                    <a:bodyPr/>
                    <a:lstStyle/>
                    <a:p>
                      <a:pPr algn="ctr"/>
                      <a:r>
                        <a:rPr lang="en-US" sz="1000" dirty="0"/>
                        <a:t>20%</a:t>
                      </a:r>
                    </a:p>
                  </a:txBody>
                  <a:tcPr/>
                </a:tc>
                <a:tc>
                  <a:txBody>
                    <a:bodyPr/>
                    <a:lstStyle/>
                    <a:p>
                      <a:pPr algn="ctr"/>
                      <a:r>
                        <a:rPr lang="en-US" sz="1000" dirty="0"/>
                        <a:t>20%</a:t>
                      </a:r>
                    </a:p>
                  </a:txBody>
                  <a:tcPr/>
                </a:tc>
                <a:tc>
                  <a:txBody>
                    <a:bodyPr/>
                    <a:lstStyle/>
                    <a:p>
                      <a:pPr algn="ctr"/>
                      <a:r>
                        <a:rPr lang="en-US" sz="1000" dirty="0"/>
                        <a:t>30%</a:t>
                      </a:r>
                    </a:p>
                  </a:txBody>
                  <a:tcPr/>
                </a:tc>
                <a:extLst>
                  <a:ext uri="{0D108BD9-81ED-4DB2-BD59-A6C34878D82A}">
                    <a16:rowId xmlns:a16="http://schemas.microsoft.com/office/drawing/2014/main" val="1627678632"/>
                  </a:ext>
                </a:extLst>
              </a:tr>
              <a:tr h="188213">
                <a:tc>
                  <a:txBody>
                    <a:bodyPr/>
                    <a:lstStyle/>
                    <a:p>
                      <a:pPr marL="171450" indent="-171450">
                        <a:buFont typeface="Wingdings" panose="05000000000000000000" pitchFamily="2" charset="2"/>
                        <a:buChar char="ü"/>
                      </a:pPr>
                      <a:r>
                        <a:rPr lang="en-US" sz="1200" dirty="0"/>
                        <a:t>Stage 2: Server Lifecycle Automation</a:t>
                      </a:r>
                    </a:p>
                  </a:txBody>
                  <a:tcPr/>
                </a:tc>
                <a:tc>
                  <a:txBody>
                    <a:bodyPr/>
                    <a:lstStyle/>
                    <a:p>
                      <a:pPr algn="ctr"/>
                      <a:endParaRPr lang="en-US" sz="1000" dirty="0"/>
                    </a:p>
                  </a:txBody>
                  <a:tcPr/>
                </a:tc>
                <a:tc>
                  <a:txBody>
                    <a:bodyPr/>
                    <a:lstStyle/>
                    <a:p>
                      <a:pPr algn="ctr"/>
                      <a:endParaRPr lang="en-US" sz="1000" dirty="0"/>
                    </a:p>
                  </a:txBody>
                  <a:tcPr/>
                </a:tc>
                <a:tc>
                  <a:txBody>
                    <a:bodyPr/>
                    <a:lstStyle/>
                    <a:p>
                      <a:pPr algn="ctr"/>
                      <a:endParaRPr lang="en-US" sz="1000" dirty="0"/>
                    </a:p>
                  </a:txBody>
                  <a:tcPr/>
                </a:tc>
                <a:tc>
                  <a:txBody>
                    <a:bodyPr/>
                    <a:lstStyle/>
                    <a:p>
                      <a:pPr algn="ctr"/>
                      <a:endParaRPr lang="en-US" sz="1000" dirty="0"/>
                    </a:p>
                  </a:txBody>
                  <a:tcPr/>
                </a:tc>
                <a:tc>
                  <a:txBody>
                    <a:bodyPr/>
                    <a:lstStyle/>
                    <a:p>
                      <a:pPr algn="ctr"/>
                      <a:endParaRPr lang="en-US" sz="1000" dirty="0"/>
                    </a:p>
                  </a:txBody>
                  <a:tcPr/>
                </a:tc>
                <a:extLst>
                  <a:ext uri="{0D108BD9-81ED-4DB2-BD59-A6C34878D82A}">
                    <a16:rowId xmlns:a16="http://schemas.microsoft.com/office/drawing/2014/main" val="668633201"/>
                  </a:ext>
                </a:extLst>
              </a:tr>
              <a:tr h="188213">
                <a:tc>
                  <a:txBody>
                    <a:bodyPr/>
                    <a:lstStyle/>
                    <a:p>
                      <a:pPr lvl="1"/>
                      <a:r>
                        <a:rPr lang="en-US" sz="1200" dirty="0"/>
                        <a:t>Platform Support</a:t>
                      </a:r>
                    </a:p>
                  </a:txBody>
                  <a:tcPr/>
                </a:tc>
                <a:tc>
                  <a:txBody>
                    <a:bodyPr/>
                    <a:lstStyle/>
                    <a:p>
                      <a:pPr algn="ctr"/>
                      <a:r>
                        <a:rPr lang="en-US" sz="1000" dirty="0"/>
                        <a:t>20%</a:t>
                      </a:r>
                    </a:p>
                  </a:txBody>
                  <a:tcPr/>
                </a:tc>
                <a:tc>
                  <a:txBody>
                    <a:bodyPr/>
                    <a:lstStyle/>
                    <a:p>
                      <a:pPr algn="ctr"/>
                      <a:r>
                        <a:rPr lang="en-US" sz="1000" dirty="0"/>
                        <a:t>20%</a:t>
                      </a:r>
                    </a:p>
                  </a:txBody>
                  <a:tcPr/>
                </a:tc>
                <a:tc>
                  <a:txBody>
                    <a:bodyPr/>
                    <a:lstStyle/>
                    <a:p>
                      <a:pPr algn="ctr"/>
                      <a:r>
                        <a:rPr lang="en-US" sz="1000" dirty="0"/>
                        <a:t>20%</a:t>
                      </a:r>
                    </a:p>
                  </a:txBody>
                  <a:tcPr/>
                </a:tc>
                <a:tc>
                  <a:txBody>
                    <a:bodyPr/>
                    <a:lstStyle/>
                    <a:p>
                      <a:pPr algn="ctr"/>
                      <a:r>
                        <a:rPr lang="en-US" sz="1000" dirty="0"/>
                        <a:t>20%</a:t>
                      </a:r>
                    </a:p>
                  </a:txBody>
                  <a:tcPr/>
                </a:tc>
                <a:tc>
                  <a:txBody>
                    <a:bodyPr/>
                    <a:lstStyle/>
                    <a:p>
                      <a:pPr algn="ctr"/>
                      <a:r>
                        <a:rPr lang="en-US" sz="1000" dirty="0"/>
                        <a:t>20%</a:t>
                      </a:r>
                    </a:p>
                  </a:txBody>
                  <a:tcPr/>
                </a:tc>
                <a:extLst>
                  <a:ext uri="{0D108BD9-81ED-4DB2-BD59-A6C34878D82A}">
                    <a16:rowId xmlns:a16="http://schemas.microsoft.com/office/drawing/2014/main" val="4037886794"/>
                  </a:ext>
                </a:extLst>
              </a:tr>
              <a:tr h="188213">
                <a:tc>
                  <a:txBody>
                    <a:bodyPr/>
                    <a:lstStyle/>
                    <a:p>
                      <a:pPr lvl="1"/>
                      <a:r>
                        <a:rPr lang="en-US" sz="1200" dirty="0"/>
                        <a:t>System Sec Checking</a:t>
                      </a:r>
                    </a:p>
                  </a:txBody>
                  <a:tcPr/>
                </a:tc>
                <a:tc>
                  <a:txBody>
                    <a:bodyPr/>
                    <a:lstStyle/>
                    <a:p>
                      <a:pPr algn="ctr"/>
                      <a:r>
                        <a:rPr lang="en-US" sz="1000" dirty="0"/>
                        <a:t>75%</a:t>
                      </a:r>
                    </a:p>
                  </a:txBody>
                  <a:tcPr/>
                </a:tc>
                <a:tc>
                  <a:txBody>
                    <a:bodyPr/>
                    <a:lstStyle/>
                    <a:p>
                      <a:pPr algn="ctr"/>
                      <a:r>
                        <a:rPr lang="en-US" sz="1000" dirty="0"/>
                        <a:t>75%</a:t>
                      </a:r>
                    </a:p>
                  </a:txBody>
                  <a:tcPr/>
                </a:tc>
                <a:tc>
                  <a:txBody>
                    <a:bodyPr/>
                    <a:lstStyle/>
                    <a:p>
                      <a:pPr algn="ctr"/>
                      <a:r>
                        <a:rPr lang="en-US" sz="1000" dirty="0"/>
                        <a:t>75%</a:t>
                      </a:r>
                    </a:p>
                  </a:txBody>
                  <a:tcPr/>
                </a:tc>
                <a:tc>
                  <a:txBody>
                    <a:bodyPr/>
                    <a:lstStyle/>
                    <a:p>
                      <a:pPr algn="ctr"/>
                      <a:r>
                        <a:rPr lang="en-US" sz="1000"/>
                        <a:t>75%</a:t>
                      </a:r>
                      <a:endParaRPr lang="en-US" sz="1000" dirty="0"/>
                    </a:p>
                  </a:txBody>
                  <a:tcPr/>
                </a:tc>
                <a:tc>
                  <a:txBody>
                    <a:bodyPr/>
                    <a:lstStyle/>
                    <a:p>
                      <a:pPr algn="ctr"/>
                      <a:r>
                        <a:rPr lang="en-US" sz="1000" dirty="0"/>
                        <a:t>75%</a:t>
                      </a:r>
                    </a:p>
                  </a:txBody>
                  <a:tcPr/>
                </a:tc>
                <a:extLst>
                  <a:ext uri="{0D108BD9-81ED-4DB2-BD59-A6C34878D82A}">
                    <a16:rowId xmlns:a16="http://schemas.microsoft.com/office/drawing/2014/main" val="3802679804"/>
                  </a:ext>
                </a:extLst>
              </a:tr>
              <a:tr h="188213">
                <a:tc>
                  <a:txBody>
                    <a:bodyPr/>
                    <a:lstStyle/>
                    <a:p>
                      <a:pPr lvl="1"/>
                      <a:r>
                        <a:rPr lang="en-US" sz="1200" dirty="0"/>
                        <a:t>Security Advisory and Integrity</a:t>
                      </a:r>
                    </a:p>
                  </a:txBody>
                  <a:tcPr/>
                </a:tc>
                <a:tc>
                  <a:txBody>
                    <a:bodyPr/>
                    <a:lstStyle/>
                    <a:p>
                      <a:pPr algn="ctr"/>
                      <a:r>
                        <a:rPr lang="en-US" sz="1000" dirty="0"/>
                        <a:t>75%</a:t>
                      </a:r>
                    </a:p>
                  </a:txBody>
                  <a:tcPr/>
                </a:tc>
                <a:tc>
                  <a:txBody>
                    <a:bodyPr/>
                    <a:lstStyle/>
                    <a:p>
                      <a:pPr algn="ctr"/>
                      <a:r>
                        <a:rPr lang="en-US" sz="1000" dirty="0"/>
                        <a:t>75%</a:t>
                      </a:r>
                    </a:p>
                  </a:txBody>
                  <a:tcPr/>
                </a:tc>
                <a:tc>
                  <a:txBody>
                    <a:bodyPr/>
                    <a:lstStyle/>
                    <a:p>
                      <a:pPr algn="ctr"/>
                      <a:r>
                        <a:rPr lang="en-US" sz="1000" dirty="0"/>
                        <a:t>75%</a:t>
                      </a:r>
                    </a:p>
                  </a:txBody>
                  <a:tcPr/>
                </a:tc>
                <a:tc>
                  <a:txBody>
                    <a:bodyPr/>
                    <a:lstStyle/>
                    <a:p>
                      <a:pPr algn="ctr"/>
                      <a:r>
                        <a:rPr lang="en-US" sz="1000" dirty="0"/>
                        <a:t>75%</a:t>
                      </a:r>
                    </a:p>
                  </a:txBody>
                  <a:tcPr/>
                </a:tc>
                <a:tc>
                  <a:txBody>
                    <a:bodyPr/>
                    <a:lstStyle/>
                    <a:p>
                      <a:pPr algn="ctr"/>
                      <a:r>
                        <a:rPr lang="en-US" sz="1000" dirty="0"/>
                        <a:t>75%</a:t>
                      </a:r>
                    </a:p>
                  </a:txBody>
                  <a:tcPr/>
                </a:tc>
                <a:extLst>
                  <a:ext uri="{0D108BD9-81ED-4DB2-BD59-A6C34878D82A}">
                    <a16:rowId xmlns:a16="http://schemas.microsoft.com/office/drawing/2014/main" val="29848444"/>
                  </a:ext>
                </a:extLst>
              </a:tr>
              <a:tr h="188213">
                <a:tc>
                  <a:txBody>
                    <a:bodyPr/>
                    <a:lstStyle/>
                    <a:p>
                      <a:pPr lvl="1"/>
                      <a:r>
                        <a:rPr lang="en-US" sz="1200" dirty="0"/>
                        <a:t>MW/DB</a:t>
                      </a:r>
                    </a:p>
                  </a:txBody>
                  <a:tcPr/>
                </a:tc>
                <a:tc>
                  <a:txBody>
                    <a:bodyPr/>
                    <a:lstStyle/>
                    <a:p>
                      <a:pPr algn="ctr"/>
                      <a:r>
                        <a:rPr lang="en-US" sz="1000" dirty="0"/>
                        <a:t>0%</a:t>
                      </a:r>
                    </a:p>
                  </a:txBody>
                  <a:tcPr/>
                </a:tc>
                <a:tc>
                  <a:txBody>
                    <a:bodyPr/>
                    <a:lstStyle/>
                    <a:p>
                      <a:pPr algn="ctr"/>
                      <a:r>
                        <a:rPr lang="en-US" sz="1000" dirty="0"/>
                        <a:t>0%</a:t>
                      </a:r>
                    </a:p>
                  </a:txBody>
                  <a:tcPr/>
                </a:tc>
                <a:tc>
                  <a:txBody>
                    <a:bodyPr/>
                    <a:lstStyle/>
                    <a:p>
                      <a:pPr algn="ctr"/>
                      <a:r>
                        <a:rPr lang="en-US" sz="1000" dirty="0"/>
                        <a:t>0%</a:t>
                      </a:r>
                    </a:p>
                  </a:txBody>
                  <a:tcPr/>
                </a:tc>
                <a:tc>
                  <a:txBody>
                    <a:bodyPr/>
                    <a:lstStyle/>
                    <a:p>
                      <a:pPr algn="ctr"/>
                      <a:r>
                        <a:rPr lang="en-US" sz="1000" dirty="0"/>
                        <a:t>0%</a:t>
                      </a:r>
                    </a:p>
                  </a:txBody>
                  <a:tcPr/>
                </a:tc>
                <a:tc>
                  <a:txBody>
                    <a:bodyPr/>
                    <a:lstStyle/>
                    <a:p>
                      <a:pPr algn="ctr"/>
                      <a:r>
                        <a:rPr lang="en-US" sz="1000" dirty="0"/>
                        <a:t>0%</a:t>
                      </a:r>
                    </a:p>
                  </a:txBody>
                  <a:tcPr/>
                </a:tc>
                <a:extLst>
                  <a:ext uri="{0D108BD9-81ED-4DB2-BD59-A6C34878D82A}">
                    <a16:rowId xmlns:a16="http://schemas.microsoft.com/office/drawing/2014/main" val="932138637"/>
                  </a:ext>
                </a:extLst>
              </a:tr>
              <a:tr h="188213">
                <a:tc>
                  <a:txBody>
                    <a:bodyPr/>
                    <a:lstStyle/>
                    <a:p>
                      <a:pPr lvl="1"/>
                      <a:r>
                        <a:rPr lang="en-US" sz="1200" dirty="0"/>
                        <a:t>SMO/Batch (SSD Savings)</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0%</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0%</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0%</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0%</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0%</a:t>
                      </a:r>
                    </a:p>
                  </a:txBody>
                  <a:tcPr/>
                </a:tc>
                <a:extLst>
                  <a:ext uri="{0D108BD9-81ED-4DB2-BD59-A6C34878D82A}">
                    <a16:rowId xmlns:a16="http://schemas.microsoft.com/office/drawing/2014/main" val="1633142029"/>
                  </a:ext>
                </a:extLst>
              </a:tr>
              <a:tr h="188213">
                <a:tc>
                  <a:txBody>
                    <a:bodyPr/>
                    <a:lstStyle/>
                    <a:p>
                      <a:pPr lvl="1"/>
                      <a:r>
                        <a:rPr lang="en-US" sz="1200" dirty="0"/>
                        <a:t>Sec Compliance Regulatory</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Next FwB update</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Next FwB update</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Next FwB update</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Next FwB update</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Next FwB update</a:t>
                      </a:r>
                    </a:p>
                  </a:txBody>
                  <a:tcPr/>
                </a:tc>
                <a:extLst>
                  <a:ext uri="{0D108BD9-81ED-4DB2-BD59-A6C34878D82A}">
                    <a16:rowId xmlns:a16="http://schemas.microsoft.com/office/drawing/2014/main" val="4238270921"/>
                  </a:ext>
                </a:extLst>
              </a:tr>
              <a:tr h="201105">
                <a:tc>
                  <a:txBody>
                    <a:bodyPr/>
                    <a:lstStyle/>
                    <a:p>
                      <a:pPr marL="171450" indent="-171450">
                        <a:buFont typeface="Wingdings" panose="05000000000000000000" pitchFamily="2" charset="2"/>
                        <a:buChar char="q"/>
                      </a:pPr>
                      <a:r>
                        <a:rPr lang="en-US" sz="1200" dirty="0"/>
                        <a:t>Stage</a:t>
                      </a:r>
                      <a:r>
                        <a:rPr lang="en-US" sz="1200" baseline="0" dirty="0"/>
                        <a:t> 3: Robotic Process Automation</a:t>
                      </a:r>
                      <a:endParaRPr lang="en-US" sz="1200" dirty="0"/>
                    </a:p>
                  </a:txBody>
                  <a:tcPr/>
                </a:tc>
                <a:tc>
                  <a:txBody>
                    <a:bodyPr/>
                    <a:lstStyle/>
                    <a:p>
                      <a:pPr algn="ctr"/>
                      <a:r>
                        <a:rPr lang="en-US" sz="1000" dirty="0"/>
                        <a:t>Next FwB update</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Next FwB update</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Next FwB update</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Next FwB update</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Next FwB update</a:t>
                      </a:r>
                    </a:p>
                  </a:txBody>
                  <a:tcPr/>
                </a:tc>
                <a:extLst>
                  <a:ext uri="{0D108BD9-81ED-4DB2-BD59-A6C34878D82A}">
                    <a16:rowId xmlns:a16="http://schemas.microsoft.com/office/drawing/2014/main" val="3716831214"/>
                  </a:ext>
                </a:extLst>
              </a:tr>
              <a:tr h="139226">
                <a:tc>
                  <a:txBody>
                    <a:bodyPr/>
                    <a:lstStyle/>
                    <a:p>
                      <a:pPr marL="171450" indent="-171450">
                        <a:buFont typeface="Wingdings" panose="05000000000000000000" pitchFamily="2" charset="2"/>
                        <a:buChar char="ü"/>
                      </a:pPr>
                      <a:r>
                        <a:rPr lang="en-US" sz="1200" dirty="0"/>
                        <a:t>Stage 3:</a:t>
                      </a:r>
                      <a:r>
                        <a:rPr lang="en-US" sz="1200" baseline="0" dirty="0"/>
                        <a:t> </a:t>
                      </a:r>
                      <a:r>
                        <a:rPr lang="en-US" sz="1200" dirty="0"/>
                        <a:t>Software Defined</a:t>
                      </a:r>
                      <a:r>
                        <a:rPr lang="en-US" sz="1200" baseline="0" dirty="0"/>
                        <a:t> Infrastructure Control</a:t>
                      </a:r>
                      <a:endParaRPr lang="en-US" sz="1200" dirty="0"/>
                    </a:p>
                  </a:txBody>
                  <a:tcPr/>
                </a:tc>
                <a:tc>
                  <a:txBody>
                    <a:bodyPr/>
                    <a:lstStyle/>
                    <a:p>
                      <a:pPr algn="ctr"/>
                      <a:r>
                        <a:rPr lang="en-US" sz="1000" dirty="0"/>
                        <a:t>Non Labor Savings</a:t>
                      </a:r>
                      <a:r>
                        <a:rPr lang="en-US" sz="1000" baseline="30000" dirty="0"/>
                        <a:t>1</a:t>
                      </a:r>
                      <a:endParaRPr lang="en-US" sz="1000" dirty="0"/>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Non Labor Savings</a:t>
                      </a:r>
                      <a:r>
                        <a:rPr lang="en-US" sz="1000" baseline="30000" dirty="0"/>
                        <a:t>1</a:t>
                      </a:r>
                      <a:endParaRPr lang="en-US" sz="1000" dirty="0"/>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Non Labor Savings</a:t>
                      </a:r>
                      <a:r>
                        <a:rPr lang="en-US" sz="1000" baseline="30000" dirty="0"/>
                        <a:t>1</a:t>
                      </a:r>
                      <a:endParaRPr lang="en-US" sz="1000" dirty="0"/>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Non Labor Savings</a:t>
                      </a:r>
                      <a:r>
                        <a:rPr lang="en-US" sz="1000" baseline="30000" dirty="0"/>
                        <a:t>1</a:t>
                      </a:r>
                      <a:endParaRPr lang="en-US" sz="1000" dirty="0"/>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Non Labor Savings</a:t>
                      </a:r>
                      <a:r>
                        <a:rPr lang="en-US" sz="1000" baseline="30000" dirty="0"/>
                        <a:t>1</a:t>
                      </a:r>
                      <a:endParaRPr lang="en-US" sz="1000" dirty="0"/>
                    </a:p>
                  </a:txBody>
                  <a:tcPr/>
                </a:tc>
                <a:extLst>
                  <a:ext uri="{0D108BD9-81ED-4DB2-BD59-A6C34878D82A}">
                    <a16:rowId xmlns:a16="http://schemas.microsoft.com/office/drawing/2014/main" val="3722570974"/>
                  </a:ext>
                </a:extLst>
              </a:tr>
              <a:tr h="188213">
                <a:tc>
                  <a:txBody>
                    <a:bodyPr/>
                    <a:lstStyle/>
                    <a:p>
                      <a:pPr marL="171450" indent="-171450">
                        <a:buFont typeface="Wingdings" panose="05000000000000000000" pitchFamily="2" charset="2"/>
                        <a:buChar char="ü"/>
                      </a:pPr>
                      <a:r>
                        <a:rPr lang="en-US" sz="1200" dirty="0"/>
                        <a:t>Stage</a:t>
                      </a:r>
                      <a:r>
                        <a:rPr lang="en-US" sz="1200" baseline="0" dirty="0"/>
                        <a:t> 3: Automated Storage Provisioning</a:t>
                      </a:r>
                      <a:endParaRPr lang="en-US" sz="1200" dirty="0"/>
                    </a:p>
                  </a:txBody>
                  <a:tcPr/>
                </a:tc>
                <a:tc>
                  <a:txBody>
                    <a:bodyPr/>
                    <a:lstStyle/>
                    <a:p>
                      <a:pPr algn="ctr"/>
                      <a:r>
                        <a:rPr lang="en-US" sz="1000" dirty="0"/>
                        <a:t>Embedded standard</a:t>
                      </a:r>
                      <a:r>
                        <a:rPr lang="en-US" sz="1000" baseline="30000" dirty="0"/>
                        <a:t>2</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Embedded standard</a:t>
                      </a:r>
                      <a:r>
                        <a:rPr lang="en-US" sz="1000" baseline="30000" dirty="0"/>
                        <a:t>2</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Embedded standard</a:t>
                      </a:r>
                      <a:r>
                        <a:rPr lang="en-US" sz="1000" baseline="30000" dirty="0"/>
                        <a:t>2</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Embedded standard</a:t>
                      </a:r>
                      <a:r>
                        <a:rPr lang="en-US" sz="1000" baseline="30000" dirty="0"/>
                        <a:t>2</a:t>
                      </a:r>
                    </a:p>
                  </a:txBody>
                  <a:tcPr/>
                </a:tc>
                <a:tc>
                  <a:txBody>
                    <a:bodyPr/>
                    <a:lstStyle/>
                    <a:p>
                      <a:pPr marL="0" marR="0" lvl="0" indent="0" algn="ctr" defTabSz="816371" rtl="0" eaLnBrk="1" fontAlgn="auto" latinLnBrk="0" hangingPunct="1">
                        <a:lnSpc>
                          <a:spcPct val="100000"/>
                        </a:lnSpc>
                        <a:spcBef>
                          <a:spcPts val="0"/>
                        </a:spcBef>
                        <a:spcAft>
                          <a:spcPts val="0"/>
                        </a:spcAft>
                        <a:buClrTx/>
                        <a:buSzTx/>
                        <a:buFontTx/>
                        <a:buNone/>
                        <a:tabLst/>
                        <a:defRPr/>
                      </a:pPr>
                      <a:r>
                        <a:rPr lang="en-US" sz="1000" dirty="0"/>
                        <a:t>Embedded standard</a:t>
                      </a:r>
                      <a:r>
                        <a:rPr lang="en-US" sz="1000" baseline="30000" dirty="0"/>
                        <a:t>2</a:t>
                      </a:r>
                    </a:p>
                  </a:txBody>
                  <a:tcPr/>
                </a:tc>
                <a:extLst>
                  <a:ext uri="{0D108BD9-81ED-4DB2-BD59-A6C34878D82A}">
                    <a16:rowId xmlns:a16="http://schemas.microsoft.com/office/drawing/2014/main" val="1087444625"/>
                  </a:ext>
                </a:extLst>
              </a:tr>
            </a:tbl>
          </a:graphicData>
        </a:graphic>
      </p:graphicFrame>
      <p:sp>
        <p:nvSpPr>
          <p:cNvPr id="6" name="TextBox 5"/>
          <p:cNvSpPr txBox="1"/>
          <p:nvPr/>
        </p:nvSpPr>
        <p:spPr>
          <a:xfrm>
            <a:off x="242892" y="5336897"/>
            <a:ext cx="11502906" cy="1029513"/>
          </a:xfrm>
          <a:prstGeom prst="rect">
            <a:avLst/>
          </a:prstGeom>
          <a:noFill/>
        </p:spPr>
        <p:txBody>
          <a:bodyPr wrap="square" rtlCol="0">
            <a:spAutoFit/>
          </a:bodyPr>
          <a:lstStyle/>
          <a:p>
            <a:pPr>
              <a:buNone/>
            </a:pPr>
            <a:r>
              <a:rPr lang="en-US" sz="1050" dirty="0"/>
              <a:t>Notes</a:t>
            </a:r>
            <a:r>
              <a:rPr lang="en-US" sz="1050" b="0" dirty="0"/>
              <a:t>:</a:t>
            </a:r>
          </a:p>
          <a:p>
            <a:pPr marL="228600" indent="-228600">
              <a:buFont typeface="+mj-lt"/>
              <a:buAutoNum type="arabicPeriod"/>
            </a:pPr>
            <a:r>
              <a:rPr lang="en-US" sz="1050" b="0" dirty="0"/>
              <a:t>SDIC Savings for IBM owned HW – Guidance of 20% savings on Hypervisor;  Alternate upsell offering for client retained HW/SW.  For next FwB, will work with Global SLE for potential efficiency (25%) on DS perf/cap</a:t>
            </a:r>
            <a:br>
              <a:rPr lang="en-US" sz="1050" b="0" dirty="0"/>
            </a:br>
            <a:endParaRPr lang="en-US" sz="1050" b="0" dirty="0"/>
          </a:p>
          <a:p>
            <a:pPr marL="228600" indent="-228600">
              <a:buFont typeface="+mj-lt"/>
              <a:buAutoNum type="arabicPeriod"/>
            </a:pPr>
            <a:r>
              <a:rPr lang="en-US" sz="1050" b="0" dirty="0"/>
              <a:t>Efficiency/Productivity benefits of ~20% are included in standard FwB ratios via assumed automation</a:t>
            </a:r>
          </a:p>
        </p:txBody>
      </p:sp>
      <p:sp>
        <p:nvSpPr>
          <p:cNvPr id="8" name="Date Placeholder 7">
            <a:extLst>
              <a:ext uri="{FF2B5EF4-FFF2-40B4-BE49-F238E27FC236}">
                <a16:creationId xmlns:a16="http://schemas.microsoft.com/office/drawing/2014/main" id="{B344C3DB-2518-4518-B12C-B7AD360850D9}"/>
              </a:ext>
            </a:extLst>
          </p:cNvPr>
          <p:cNvSpPr>
            <a:spLocks noGrp="1"/>
          </p:cNvSpPr>
          <p:nvPr>
            <p:ph type="dt" sz="half" idx="12"/>
          </p:nvPr>
        </p:nvSpPr>
        <p:spPr/>
        <p:txBody>
          <a:bodyPr/>
          <a:lstStyle/>
          <a:p>
            <a:pPr>
              <a:spcBef>
                <a:spcPct val="0"/>
              </a:spcBef>
              <a:buFontTx/>
              <a:buNone/>
            </a:pPr>
            <a:fld id="{E75CCCD1-2EA3-477B-9770-E7CDAC146A08}" type="datetime4">
              <a:rPr lang="en-AU" smtClean="0"/>
              <a:t>26 January 2018</a:t>
            </a:fld>
            <a:endParaRPr lang="en-AU"/>
          </a:p>
        </p:txBody>
      </p:sp>
      <p:sp>
        <p:nvSpPr>
          <p:cNvPr id="9" name="Footer Placeholder 8">
            <a:extLst>
              <a:ext uri="{FF2B5EF4-FFF2-40B4-BE49-F238E27FC236}">
                <a16:creationId xmlns:a16="http://schemas.microsoft.com/office/drawing/2014/main" id="{F09C9469-BFCF-4F51-970E-74696BB0C768}"/>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130948246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lstStyle/>
          <a:p>
            <a:r>
              <a:rPr lang="en-US"/>
              <a:t>Continuous Improvement Approach: Snapshot Client X</a:t>
            </a:r>
            <a:endParaRPr lang="en-US" dirty="0"/>
          </a:p>
        </p:txBody>
      </p:sp>
      <p:sp>
        <p:nvSpPr>
          <p:cNvPr id="2" name="Slide Number Placeholder 1"/>
          <p:cNvSpPr>
            <a:spLocks noGrp="1"/>
          </p:cNvSpPr>
          <p:nvPr>
            <p:ph type="sldNum" sz="quarter" idx="11"/>
          </p:nvPr>
        </p:nvSpPr>
        <p:spPr/>
        <p:txBody>
          <a:bodyPr/>
          <a:lstStyle/>
          <a:p>
            <a:fld id="{29053A7B-F2AD-4291-AC63-316FA8427A58}" type="slidenum">
              <a:rPr lang="en-US" smtClean="0"/>
              <a:pPr/>
              <a:t>16</a:t>
            </a:fld>
            <a:endParaRPr lang="en-US" dirty="0"/>
          </a:p>
        </p:txBody>
      </p:sp>
      <p:sp>
        <p:nvSpPr>
          <p:cNvPr id="6" name="TextBox 5"/>
          <p:cNvSpPr txBox="1"/>
          <p:nvPr/>
        </p:nvSpPr>
        <p:spPr>
          <a:xfrm>
            <a:off x="1752601" y="1219201"/>
            <a:ext cx="2689647" cy="307777"/>
          </a:xfrm>
          <a:prstGeom prst="rect">
            <a:avLst/>
          </a:prstGeom>
          <a:noFill/>
        </p:spPr>
        <p:txBody>
          <a:bodyPr wrap="none" rtlCol="0">
            <a:spAutoFit/>
          </a:bodyPr>
          <a:lstStyle/>
          <a:p>
            <a:r>
              <a:rPr lang="en-US" dirty="0"/>
              <a:t>Client’s Current  Automation</a:t>
            </a:r>
          </a:p>
        </p:txBody>
      </p:sp>
      <p:pic>
        <p:nvPicPr>
          <p:cNvPr id="12290" name="Picture 2"/>
          <p:cNvPicPr>
            <a:picLocks noChangeAspect="1" noChangeArrowheads="1"/>
          </p:cNvPicPr>
          <p:nvPr/>
        </p:nvPicPr>
        <p:blipFill>
          <a:blip r:embed="rId2" cstate="print"/>
          <a:srcRect/>
          <a:stretch>
            <a:fillRect/>
          </a:stretch>
        </p:blipFill>
        <p:spPr bwMode="auto">
          <a:xfrm>
            <a:off x="2305051" y="1666876"/>
            <a:ext cx="6797201" cy="2066925"/>
          </a:xfrm>
          <a:prstGeom prst="rect">
            <a:avLst/>
          </a:prstGeom>
          <a:noFill/>
          <a:ln w="9525">
            <a:noFill/>
            <a:miter lim="800000"/>
            <a:headEnd/>
            <a:tailEnd/>
          </a:ln>
          <a:effectLst/>
        </p:spPr>
      </p:pic>
      <p:sp>
        <p:nvSpPr>
          <p:cNvPr id="9" name="TextBox 8"/>
          <p:cNvSpPr txBox="1"/>
          <p:nvPr/>
        </p:nvSpPr>
        <p:spPr>
          <a:xfrm>
            <a:off x="1752601" y="4004847"/>
            <a:ext cx="3201261" cy="307777"/>
          </a:xfrm>
          <a:prstGeom prst="rect">
            <a:avLst/>
          </a:prstGeom>
          <a:noFill/>
        </p:spPr>
        <p:txBody>
          <a:bodyPr wrap="none" rtlCol="0">
            <a:spAutoFit/>
          </a:bodyPr>
          <a:lstStyle/>
          <a:p>
            <a:r>
              <a:rPr lang="en-US" dirty="0"/>
              <a:t>Planned Automation (next release)</a:t>
            </a:r>
          </a:p>
        </p:txBody>
      </p:sp>
      <p:pic>
        <p:nvPicPr>
          <p:cNvPr id="12291" name="Picture 3"/>
          <p:cNvPicPr>
            <a:picLocks noChangeAspect="1" noChangeArrowheads="1"/>
          </p:cNvPicPr>
          <p:nvPr/>
        </p:nvPicPr>
        <p:blipFill>
          <a:blip r:embed="rId3" cstate="print"/>
          <a:srcRect/>
          <a:stretch>
            <a:fillRect/>
          </a:stretch>
        </p:blipFill>
        <p:spPr bwMode="auto">
          <a:xfrm>
            <a:off x="2305050" y="4419601"/>
            <a:ext cx="5314950" cy="1914525"/>
          </a:xfrm>
          <a:prstGeom prst="rect">
            <a:avLst/>
          </a:prstGeom>
          <a:noFill/>
          <a:ln w="9525">
            <a:noFill/>
            <a:miter lim="800000"/>
            <a:headEnd/>
            <a:tailEnd/>
          </a:ln>
          <a:effectLst/>
        </p:spPr>
      </p:pic>
      <p:pic>
        <p:nvPicPr>
          <p:cNvPr id="5" name="Picture 4"/>
          <p:cNvPicPr>
            <a:picLocks noChangeAspect="1"/>
          </p:cNvPicPr>
          <p:nvPr/>
        </p:nvPicPr>
        <p:blipFill>
          <a:blip r:embed="rId4"/>
          <a:stretch>
            <a:fillRect/>
          </a:stretch>
        </p:blipFill>
        <p:spPr>
          <a:xfrm>
            <a:off x="7391400" y="3525878"/>
            <a:ext cx="697150" cy="207922"/>
          </a:xfrm>
          <a:prstGeom prst="rect">
            <a:avLst/>
          </a:prstGeom>
        </p:spPr>
      </p:pic>
      <p:sp>
        <p:nvSpPr>
          <p:cNvPr id="7" name="Date Placeholder 6">
            <a:extLst>
              <a:ext uri="{FF2B5EF4-FFF2-40B4-BE49-F238E27FC236}">
                <a16:creationId xmlns:a16="http://schemas.microsoft.com/office/drawing/2014/main" id="{34F120F7-3B6B-43FE-B310-B5CC4344CA4B}"/>
              </a:ext>
            </a:extLst>
          </p:cNvPr>
          <p:cNvSpPr>
            <a:spLocks noGrp="1"/>
          </p:cNvSpPr>
          <p:nvPr>
            <p:ph type="dt" sz="half" idx="12"/>
          </p:nvPr>
        </p:nvSpPr>
        <p:spPr/>
        <p:txBody>
          <a:bodyPr/>
          <a:lstStyle/>
          <a:p>
            <a:pPr>
              <a:spcBef>
                <a:spcPct val="0"/>
              </a:spcBef>
              <a:buFontTx/>
              <a:buNone/>
            </a:pPr>
            <a:fld id="{C176660C-A0A2-40FF-AF72-C573362B3831}" type="datetime4">
              <a:rPr lang="en-AU" smtClean="0"/>
              <a:t>26 January 2018</a:t>
            </a:fld>
            <a:endParaRPr lang="en-AU"/>
          </a:p>
        </p:txBody>
      </p:sp>
      <p:sp>
        <p:nvSpPr>
          <p:cNvPr id="8" name="Footer Placeholder 7">
            <a:extLst>
              <a:ext uri="{FF2B5EF4-FFF2-40B4-BE49-F238E27FC236}">
                <a16:creationId xmlns:a16="http://schemas.microsoft.com/office/drawing/2014/main" id="{F534B0FC-E7C8-4455-A5C9-4DB5B273FCEC}"/>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7169863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2"/>
          <p:cNvSpPr>
            <a:spLocks noGrp="1"/>
          </p:cNvSpPr>
          <p:nvPr>
            <p:ph type="title"/>
          </p:nvPr>
        </p:nvSpPr>
        <p:spPr/>
        <p:txBody>
          <a:bodyPr/>
          <a:lstStyle/>
          <a:p>
            <a:r>
              <a:rPr lang="en-US"/>
              <a:t>Stage 1: Best of Breed Dynamic Automation</a:t>
            </a:r>
            <a:endParaRPr lang="en-US" dirty="0"/>
          </a:p>
        </p:txBody>
      </p:sp>
      <p:sp>
        <p:nvSpPr>
          <p:cNvPr id="5" name="Slide Number Placeholder 4"/>
          <p:cNvSpPr>
            <a:spLocks noGrp="1"/>
          </p:cNvSpPr>
          <p:nvPr>
            <p:ph type="sldNum" sz="quarter" idx="11"/>
          </p:nvPr>
        </p:nvSpPr>
        <p:spPr/>
        <p:txBody>
          <a:bodyPr/>
          <a:lstStyle/>
          <a:p>
            <a:fld id="{47951514-173D-4CE3-818D-DFBFBF045899}" type="slidenum">
              <a:rPr lang="en-US" altLang="en-US" smtClean="0"/>
              <a:pPr/>
              <a:t>17</a:t>
            </a:fld>
            <a:endParaRPr lang="en-US" altLang="en-US" dirty="0"/>
          </a:p>
        </p:txBody>
      </p:sp>
      <p:grpSp>
        <p:nvGrpSpPr>
          <p:cNvPr id="15" name="Group 14"/>
          <p:cNvGrpSpPr/>
          <p:nvPr/>
        </p:nvGrpSpPr>
        <p:grpSpPr>
          <a:xfrm>
            <a:off x="394155" y="3511611"/>
            <a:ext cx="5719775" cy="3605749"/>
            <a:chOff x="191729" y="2940855"/>
            <a:chExt cx="4889089" cy="2226446"/>
          </a:xfrm>
        </p:grpSpPr>
        <p:sp>
          <p:nvSpPr>
            <p:cNvPr id="11" name="Rectangle: Rounded Corners 10"/>
            <p:cNvSpPr/>
            <p:nvPr/>
          </p:nvSpPr>
          <p:spPr>
            <a:xfrm>
              <a:off x="191729" y="2940855"/>
              <a:ext cx="4889089" cy="2079407"/>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933" dirty="0"/>
            </a:p>
          </p:txBody>
        </p:sp>
        <p:sp>
          <p:nvSpPr>
            <p:cNvPr id="8" name="TextBox 7"/>
            <p:cNvSpPr txBox="1"/>
            <p:nvPr/>
          </p:nvSpPr>
          <p:spPr>
            <a:xfrm>
              <a:off x="249845" y="3012814"/>
              <a:ext cx="4830973" cy="2154487"/>
            </a:xfrm>
            <a:prstGeom prst="rect">
              <a:avLst/>
            </a:prstGeom>
            <a:noFill/>
            <a:ln>
              <a:noFill/>
            </a:ln>
          </p:spPr>
          <p:txBody>
            <a:bodyPr wrap="square" lIns="91429" tIns="45713" rIns="91429" bIns="45713" rtlCol="0">
              <a:spAutoFit/>
            </a:bodyPr>
            <a:lstStyle/>
            <a:p>
              <a:pPr marL="4679" lvl="1">
                <a:buNone/>
              </a:pPr>
              <a:r>
                <a:rPr lang="en-US" sz="1400" b="1" dirty="0"/>
                <a:t>Getting to Best of Breed Dynamic Automation</a:t>
              </a:r>
            </a:p>
            <a:p>
              <a:pPr marL="233273" lvl="1" indent="-228594">
                <a:lnSpc>
                  <a:spcPct val="150000"/>
                </a:lnSpc>
                <a:buFont typeface="Wingdings" panose="05000000000000000000" pitchFamily="2" charset="2"/>
                <a:buChar char="§"/>
              </a:pPr>
              <a:r>
                <a:rPr lang="en-US" sz="1400" b="0" dirty="0"/>
                <a:t>Get event automation going and focus on automata that resolve  events</a:t>
              </a:r>
            </a:p>
            <a:p>
              <a:pPr marL="233273" lvl="1" indent="-228594">
                <a:lnSpc>
                  <a:spcPct val="150000"/>
                </a:lnSpc>
                <a:buFont typeface="Wingdings" panose="05000000000000000000" pitchFamily="2" charset="2"/>
                <a:buChar char="§"/>
              </a:pPr>
              <a:r>
                <a:rPr lang="en-US" sz="1400" b="0" dirty="0"/>
                <a:t>Get the maximal set of automata deployed to resolve events  based on experience in highest performing accounts</a:t>
              </a:r>
            </a:p>
            <a:p>
              <a:pPr marL="233273" lvl="1" indent="-228594">
                <a:lnSpc>
                  <a:spcPct val="150000"/>
                </a:lnSpc>
                <a:buFont typeface="Wingdings" panose="05000000000000000000" pitchFamily="2" charset="2"/>
                <a:buChar char="§"/>
              </a:pPr>
              <a:r>
                <a:rPr lang="en-US" sz="1400" b="0" dirty="0"/>
                <a:t>Flow all incident ticket generating monitoring events to IPCenter</a:t>
              </a:r>
            </a:p>
            <a:p>
              <a:pPr marL="233273" lvl="1" indent="-228594">
                <a:lnSpc>
                  <a:spcPct val="150000"/>
                </a:lnSpc>
                <a:buFont typeface="Wingdings" panose="05000000000000000000" pitchFamily="2" charset="2"/>
                <a:buChar char="§"/>
              </a:pPr>
              <a:r>
                <a:rPr lang="en-US" sz="1400" b="0" dirty="0"/>
                <a:t>Increase monitoring coverage and auto ticket all of them</a:t>
              </a:r>
            </a:p>
            <a:p>
              <a:pPr marL="233273" lvl="1" indent="-228594">
                <a:lnSpc>
                  <a:spcPct val="150000"/>
                </a:lnSpc>
                <a:buFont typeface="Wingdings" panose="05000000000000000000" pitchFamily="2" charset="2"/>
                <a:buChar char="§"/>
              </a:pPr>
              <a:r>
                <a:rPr lang="en-US" sz="1400" b="0" dirty="0"/>
                <a:t>Expand incident automation to network devices</a:t>
              </a:r>
            </a:p>
            <a:p>
              <a:pPr marL="4679" lvl="1"/>
              <a:endParaRPr lang="en-US" sz="1067" dirty="0">
                <a:solidFill>
                  <a:schemeClr val="tx1"/>
                </a:solidFill>
              </a:endParaRPr>
            </a:p>
            <a:p>
              <a:pPr marL="914282" lvl="1" indent="-285714">
                <a:buFont typeface="Wingdings" panose="05000000000000000000" pitchFamily="2" charset="2"/>
                <a:buChar char="§"/>
              </a:pPr>
              <a:endParaRPr lang="en-US" sz="1200" dirty="0">
                <a:solidFill>
                  <a:schemeClr val="accent1">
                    <a:lumMod val="40000"/>
                    <a:lumOff val="60000"/>
                  </a:schemeClr>
                </a:solidFill>
              </a:endParaRPr>
            </a:p>
          </p:txBody>
        </p:sp>
      </p:grpSp>
      <p:sp>
        <p:nvSpPr>
          <p:cNvPr id="2" name="Arrow: Right 1"/>
          <p:cNvSpPr/>
          <p:nvPr/>
        </p:nvSpPr>
        <p:spPr>
          <a:xfrm>
            <a:off x="5565831" y="2150892"/>
            <a:ext cx="1410651" cy="646176"/>
          </a:xfrm>
          <a:prstGeom prst="rightArrow">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933" dirty="0"/>
          </a:p>
        </p:txBody>
      </p:sp>
      <p:grpSp>
        <p:nvGrpSpPr>
          <p:cNvPr id="2049" name="Group 2048"/>
          <p:cNvGrpSpPr/>
          <p:nvPr/>
        </p:nvGrpSpPr>
        <p:grpSpPr>
          <a:xfrm>
            <a:off x="480607" y="1039928"/>
            <a:ext cx="5031988" cy="2372172"/>
            <a:chOff x="345127" y="928902"/>
            <a:chExt cx="3773991" cy="1779129"/>
          </a:xfrm>
        </p:grpSpPr>
        <p:pic>
          <p:nvPicPr>
            <p:cNvPr id="29" name="Picture 28"/>
            <p:cNvPicPr>
              <a:picLocks noChangeAspect="1"/>
            </p:cNvPicPr>
            <p:nvPr/>
          </p:nvPicPr>
          <p:blipFill rotWithShape="1">
            <a:blip r:embed="rId3"/>
            <a:srcRect l="-88" b="53029"/>
            <a:stretch/>
          </p:blipFill>
          <p:spPr>
            <a:xfrm>
              <a:off x="350589" y="928902"/>
              <a:ext cx="3768529" cy="814270"/>
            </a:xfrm>
            <a:prstGeom prst="rect">
              <a:avLst/>
            </a:prstGeom>
            <a:ln>
              <a:solidFill>
                <a:schemeClr val="tx1"/>
              </a:solidFill>
            </a:ln>
          </p:spPr>
        </p:pic>
        <p:pic>
          <p:nvPicPr>
            <p:cNvPr id="30" name="Picture 29"/>
            <p:cNvPicPr>
              <a:picLocks noChangeAspect="1"/>
            </p:cNvPicPr>
            <p:nvPr/>
          </p:nvPicPr>
          <p:blipFill rotWithShape="1">
            <a:blip r:embed="rId4">
              <a:extLst>
                <a:ext uri="{28A0092B-C50C-407E-A947-70E740481C1C}">
                  <a14:useLocalDpi xmlns:a14="http://schemas.microsoft.com/office/drawing/2010/main" val="0"/>
                </a:ext>
              </a:extLst>
            </a:blip>
            <a:srcRect l="23366" t="49048"/>
            <a:stretch/>
          </p:blipFill>
          <p:spPr>
            <a:xfrm>
              <a:off x="345127" y="1757460"/>
              <a:ext cx="3773991" cy="950571"/>
            </a:xfrm>
            <a:prstGeom prst="rect">
              <a:avLst/>
            </a:prstGeom>
            <a:ln>
              <a:solidFill>
                <a:schemeClr val="tx1"/>
              </a:solidFill>
            </a:ln>
          </p:spPr>
        </p:pic>
      </p:grpSp>
      <p:grpSp>
        <p:nvGrpSpPr>
          <p:cNvPr id="4" name="Group 3"/>
          <p:cNvGrpSpPr/>
          <p:nvPr/>
        </p:nvGrpSpPr>
        <p:grpSpPr>
          <a:xfrm>
            <a:off x="7046559" y="1039929"/>
            <a:ext cx="5038343" cy="2362353"/>
            <a:chOff x="5312215" y="1107935"/>
            <a:chExt cx="3778757" cy="1771765"/>
          </a:xfrm>
        </p:grpSpPr>
        <p:grpSp>
          <p:nvGrpSpPr>
            <p:cNvPr id="2048" name="Group 2047"/>
            <p:cNvGrpSpPr/>
            <p:nvPr/>
          </p:nvGrpSpPr>
          <p:grpSpPr>
            <a:xfrm>
              <a:off x="5312215" y="1125126"/>
              <a:ext cx="3778757" cy="1754574"/>
              <a:chOff x="5296887" y="946093"/>
              <a:chExt cx="3778757" cy="1754574"/>
            </a:xfrm>
          </p:grpSpPr>
          <p:pic>
            <p:nvPicPr>
              <p:cNvPr id="10" name="Picture 9"/>
              <p:cNvPicPr>
                <a:picLocks noChangeAspect="1"/>
              </p:cNvPicPr>
              <p:nvPr/>
            </p:nvPicPr>
            <p:blipFill rotWithShape="1">
              <a:blip r:embed="rId3"/>
              <a:srcRect l="-88" b="53029"/>
              <a:stretch/>
            </p:blipFill>
            <p:spPr>
              <a:xfrm>
                <a:off x="5302834" y="946093"/>
                <a:ext cx="3768529" cy="814270"/>
              </a:xfrm>
              <a:prstGeom prst="rect">
                <a:avLst/>
              </a:prstGeom>
              <a:ln>
                <a:noFill/>
              </a:ln>
            </p:spPr>
          </p:pic>
          <p:pic>
            <p:nvPicPr>
              <p:cNvPr id="27" name="Picture 26"/>
              <p:cNvPicPr>
                <a:picLocks noChangeAspect="1"/>
              </p:cNvPicPr>
              <p:nvPr/>
            </p:nvPicPr>
            <p:blipFill rotWithShape="1">
              <a:blip r:embed="rId5">
                <a:extLst>
                  <a:ext uri="{28A0092B-C50C-407E-A947-70E740481C1C}">
                    <a14:useLocalDpi xmlns:a14="http://schemas.microsoft.com/office/drawing/2010/main" val="0"/>
                  </a:ext>
                </a:extLst>
              </a:blip>
              <a:srcRect l="22019" t="48923"/>
              <a:stretch/>
            </p:blipFill>
            <p:spPr>
              <a:xfrm>
                <a:off x="5296887" y="1764253"/>
                <a:ext cx="3778757" cy="936414"/>
              </a:xfrm>
              <a:prstGeom prst="rect">
                <a:avLst/>
              </a:prstGeom>
              <a:ln>
                <a:noFill/>
              </a:ln>
            </p:spPr>
          </p:pic>
          <p:sp>
            <p:nvSpPr>
              <p:cNvPr id="31" name="TextBox 30"/>
              <p:cNvSpPr txBox="1"/>
              <p:nvPr/>
            </p:nvSpPr>
            <p:spPr>
              <a:xfrm>
                <a:off x="5494614" y="2271351"/>
                <a:ext cx="460463" cy="184666"/>
              </a:xfrm>
              <a:prstGeom prst="rect">
                <a:avLst/>
              </a:prstGeom>
              <a:solidFill>
                <a:schemeClr val="bg1"/>
              </a:solidFill>
              <a:ln>
                <a:noFill/>
              </a:ln>
            </p:spPr>
            <p:txBody>
              <a:bodyPr wrap="none" lIns="0" tIns="0" rIns="0" bIns="0" rtlCol="0">
                <a:spAutoFit/>
              </a:bodyPr>
              <a:lstStyle/>
              <a:p>
                <a:r>
                  <a:rPr lang="en-US" sz="1600" b="1" dirty="0">
                    <a:solidFill>
                      <a:srgbClr val="0070C0"/>
                    </a:solidFill>
                    <a:latin typeface="Arial Black" charset="0"/>
                    <a:ea typeface="Arial Black" charset="0"/>
                    <a:cs typeface="Arial Black" charset="0"/>
                  </a:rPr>
                  <a:t>100%</a:t>
                </a:r>
              </a:p>
            </p:txBody>
          </p:sp>
          <p:sp>
            <p:nvSpPr>
              <p:cNvPr id="33" name="TextBox 32"/>
              <p:cNvSpPr txBox="1"/>
              <p:nvPr/>
            </p:nvSpPr>
            <p:spPr>
              <a:xfrm>
                <a:off x="6260821" y="2271351"/>
                <a:ext cx="358271" cy="184666"/>
              </a:xfrm>
              <a:prstGeom prst="rect">
                <a:avLst/>
              </a:prstGeom>
              <a:solidFill>
                <a:schemeClr val="bg1"/>
              </a:solidFill>
              <a:ln>
                <a:noFill/>
              </a:ln>
            </p:spPr>
            <p:txBody>
              <a:bodyPr wrap="none" lIns="0" tIns="0" rIns="0" bIns="0" rtlCol="0">
                <a:spAutoFit/>
              </a:bodyPr>
              <a:lstStyle/>
              <a:p>
                <a:r>
                  <a:rPr lang="en-US" sz="1600" b="1" dirty="0">
                    <a:solidFill>
                      <a:srgbClr val="0070C0"/>
                    </a:solidFill>
                    <a:latin typeface="Arial Black" charset="0"/>
                    <a:ea typeface="Arial Black" charset="0"/>
                    <a:cs typeface="Arial Black" charset="0"/>
                  </a:rPr>
                  <a:t>80%</a:t>
                </a:r>
              </a:p>
            </p:txBody>
          </p:sp>
          <p:sp>
            <p:nvSpPr>
              <p:cNvPr id="34" name="TextBox 33"/>
              <p:cNvSpPr txBox="1"/>
              <p:nvPr/>
            </p:nvSpPr>
            <p:spPr>
              <a:xfrm>
                <a:off x="7734592" y="2271351"/>
                <a:ext cx="358271" cy="184666"/>
              </a:xfrm>
              <a:prstGeom prst="rect">
                <a:avLst/>
              </a:prstGeom>
              <a:solidFill>
                <a:schemeClr val="bg1"/>
              </a:solidFill>
              <a:ln>
                <a:noFill/>
              </a:ln>
            </p:spPr>
            <p:txBody>
              <a:bodyPr wrap="none" lIns="0" tIns="0" rIns="0" bIns="0" rtlCol="0">
                <a:spAutoFit/>
              </a:bodyPr>
              <a:lstStyle/>
              <a:p>
                <a:r>
                  <a:rPr lang="en-US" sz="1600" b="1" dirty="0">
                    <a:solidFill>
                      <a:srgbClr val="0070C0"/>
                    </a:solidFill>
                    <a:latin typeface="Arial Black" charset="0"/>
                    <a:ea typeface="Arial Black" charset="0"/>
                    <a:cs typeface="Arial Black" charset="0"/>
                  </a:rPr>
                  <a:t>65%</a:t>
                </a:r>
              </a:p>
            </p:txBody>
          </p:sp>
          <p:sp>
            <p:nvSpPr>
              <p:cNvPr id="35" name="TextBox 34"/>
              <p:cNvSpPr txBox="1"/>
              <p:nvPr/>
            </p:nvSpPr>
            <p:spPr>
              <a:xfrm>
                <a:off x="6946410" y="2271351"/>
                <a:ext cx="460463" cy="184666"/>
              </a:xfrm>
              <a:prstGeom prst="rect">
                <a:avLst/>
              </a:prstGeom>
              <a:solidFill>
                <a:schemeClr val="bg1"/>
              </a:solidFill>
              <a:ln>
                <a:noFill/>
              </a:ln>
            </p:spPr>
            <p:txBody>
              <a:bodyPr wrap="none" lIns="0" tIns="0" rIns="0" bIns="0" rtlCol="0">
                <a:spAutoFit/>
              </a:bodyPr>
              <a:lstStyle/>
              <a:p>
                <a:r>
                  <a:rPr lang="en-US" sz="1600" b="1" dirty="0">
                    <a:solidFill>
                      <a:srgbClr val="0070C0"/>
                    </a:solidFill>
                    <a:latin typeface="Arial Black" charset="0"/>
                    <a:ea typeface="Arial Black" charset="0"/>
                    <a:cs typeface="Arial Black" charset="0"/>
                  </a:rPr>
                  <a:t>100%</a:t>
                </a:r>
              </a:p>
            </p:txBody>
          </p:sp>
          <p:sp>
            <p:nvSpPr>
              <p:cNvPr id="36" name="TextBox 35"/>
              <p:cNvSpPr txBox="1"/>
              <p:nvPr/>
            </p:nvSpPr>
            <p:spPr>
              <a:xfrm>
                <a:off x="8420182" y="2107934"/>
                <a:ext cx="460463" cy="184666"/>
              </a:xfrm>
              <a:prstGeom prst="rect">
                <a:avLst/>
              </a:prstGeom>
              <a:solidFill>
                <a:schemeClr val="bg1"/>
              </a:solidFill>
              <a:ln>
                <a:noFill/>
              </a:ln>
            </p:spPr>
            <p:txBody>
              <a:bodyPr wrap="none" lIns="0" tIns="0" rIns="0" bIns="0" rtlCol="0">
                <a:spAutoFit/>
              </a:bodyPr>
              <a:lstStyle/>
              <a:p>
                <a:r>
                  <a:rPr lang="en-US" sz="1600" b="1" dirty="0">
                    <a:solidFill>
                      <a:schemeClr val="bg1">
                        <a:lumMod val="65000"/>
                      </a:schemeClr>
                    </a:solidFill>
                    <a:latin typeface="Arial Black" charset="0"/>
                    <a:ea typeface="Arial Black" charset="0"/>
                    <a:cs typeface="Arial Black" charset="0"/>
                  </a:rPr>
                  <a:t>50%+</a:t>
                </a:r>
              </a:p>
            </p:txBody>
          </p:sp>
        </p:grpSp>
        <p:sp>
          <p:nvSpPr>
            <p:cNvPr id="3" name="Rectangle 2"/>
            <p:cNvSpPr/>
            <p:nvPr/>
          </p:nvSpPr>
          <p:spPr>
            <a:xfrm>
              <a:off x="5312215" y="1107935"/>
              <a:ext cx="3774476" cy="1771765"/>
            </a:xfrm>
            <a:prstGeom prst="rect">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933" dirty="0"/>
            </a:p>
          </p:txBody>
        </p:sp>
      </p:grpSp>
      <p:grpSp>
        <p:nvGrpSpPr>
          <p:cNvPr id="26" name="Group 25"/>
          <p:cNvGrpSpPr/>
          <p:nvPr/>
        </p:nvGrpSpPr>
        <p:grpSpPr>
          <a:xfrm>
            <a:off x="6241403" y="3511613"/>
            <a:ext cx="5837791" cy="3083661"/>
            <a:chOff x="191729" y="2940856"/>
            <a:chExt cx="4889089" cy="2137898"/>
          </a:xfrm>
        </p:grpSpPr>
        <p:sp>
          <p:nvSpPr>
            <p:cNvPr id="28" name="Rectangle: Rounded Corners 27"/>
            <p:cNvSpPr/>
            <p:nvPr/>
          </p:nvSpPr>
          <p:spPr>
            <a:xfrm>
              <a:off x="191729" y="2940856"/>
              <a:ext cx="4889089" cy="2137898"/>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sz="2933" dirty="0"/>
            </a:p>
          </p:txBody>
        </p:sp>
        <p:sp>
          <p:nvSpPr>
            <p:cNvPr id="32" name="TextBox 31"/>
            <p:cNvSpPr txBox="1"/>
            <p:nvPr/>
          </p:nvSpPr>
          <p:spPr>
            <a:xfrm>
              <a:off x="249845" y="3012814"/>
              <a:ext cx="4830973" cy="2020709"/>
            </a:xfrm>
            <a:prstGeom prst="rect">
              <a:avLst/>
            </a:prstGeom>
            <a:noFill/>
            <a:ln>
              <a:noFill/>
            </a:ln>
          </p:spPr>
          <p:txBody>
            <a:bodyPr wrap="square" lIns="91429" tIns="45713" rIns="91429" bIns="45713" rtlCol="0">
              <a:spAutoFit/>
            </a:bodyPr>
            <a:lstStyle/>
            <a:p>
              <a:pPr marL="4679" lvl="1">
                <a:buNone/>
              </a:pPr>
              <a:r>
                <a:rPr lang="en-US" sz="1400" b="1" dirty="0"/>
                <a:t>2017 Targets</a:t>
              </a:r>
            </a:p>
            <a:p>
              <a:pPr marL="290429" lvl="1" indent="-285750">
                <a:lnSpc>
                  <a:spcPct val="150000"/>
                </a:lnSpc>
              </a:pPr>
              <a:r>
                <a:rPr lang="en-US" sz="1400" b="0" dirty="0"/>
                <a:t>Get to 50% of overall incident ticket volume being automatically resolved.   </a:t>
              </a:r>
            </a:p>
            <a:p>
              <a:pPr marL="290429" lvl="1" indent="-285750">
                <a:lnSpc>
                  <a:spcPct val="150000"/>
                </a:lnSpc>
              </a:pPr>
              <a:r>
                <a:rPr lang="en-US" sz="1400" b="0" dirty="0"/>
                <a:t>Auto-ticketing is not as wide-spread as it needs to be and not enough of the auto-ticketed events are routed from event management systems to IPCenter</a:t>
              </a:r>
            </a:p>
            <a:p>
              <a:pPr marL="290429" lvl="1" indent="-285750">
                <a:lnSpc>
                  <a:spcPct val="150000"/>
                </a:lnSpc>
              </a:pPr>
              <a:r>
                <a:rPr lang="en-US" sz="1400" b="0" dirty="0"/>
                <a:t>Only a subset of automata are deployed. </a:t>
              </a:r>
            </a:p>
            <a:p>
              <a:pPr marL="290429" lvl="1" indent="-285750">
                <a:lnSpc>
                  <a:spcPct val="150000"/>
                </a:lnSpc>
              </a:pPr>
              <a:r>
                <a:rPr lang="en-US" sz="1400" b="0" dirty="0"/>
                <a:t>Saving Opportunity: 810 FTEs WW in 2017</a:t>
              </a:r>
            </a:p>
          </p:txBody>
        </p:sp>
      </p:grpSp>
      <p:sp>
        <p:nvSpPr>
          <p:cNvPr id="14" name="Date Placeholder 13">
            <a:extLst>
              <a:ext uri="{FF2B5EF4-FFF2-40B4-BE49-F238E27FC236}">
                <a16:creationId xmlns:a16="http://schemas.microsoft.com/office/drawing/2014/main" id="{B97B7FA3-9561-46DA-B6FC-D9D930DA3CB4}"/>
              </a:ext>
            </a:extLst>
          </p:cNvPr>
          <p:cNvSpPr>
            <a:spLocks noGrp="1"/>
          </p:cNvSpPr>
          <p:nvPr>
            <p:ph type="dt" sz="half" idx="12"/>
          </p:nvPr>
        </p:nvSpPr>
        <p:spPr/>
        <p:txBody>
          <a:bodyPr/>
          <a:lstStyle/>
          <a:p>
            <a:pPr>
              <a:spcBef>
                <a:spcPct val="0"/>
              </a:spcBef>
              <a:buFontTx/>
              <a:buNone/>
            </a:pPr>
            <a:fld id="{45E0B1DA-B033-4804-9558-3C5B07C10E87}" type="datetime4">
              <a:rPr lang="en-AU" smtClean="0"/>
              <a:t>26 January 2018</a:t>
            </a:fld>
            <a:endParaRPr lang="en-AU"/>
          </a:p>
        </p:txBody>
      </p:sp>
      <p:sp>
        <p:nvSpPr>
          <p:cNvPr id="16" name="Footer Placeholder 15">
            <a:extLst>
              <a:ext uri="{FF2B5EF4-FFF2-40B4-BE49-F238E27FC236}">
                <a16:creationId xmlns:a16="http://schemas.microsoft.com/office/drawing/2014/main" id="{6557213A-AED6-4C7B-BDE6-7FD230B4AE29}"/>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296458534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91847-08D2-48DC-84D1-FBB9208DC156}"/>
              </a:ext>
            </a:extLst>
          </p:cNvPr>
          <p:cNvSpPr>
            <a:spLocks noGrp="1"/>
          </p:cNvSpPr>
          <p:nvPr>
            <p:ph type="title"/>
          </p:nvPr>
        </p:nvSpPr>
        <p:spPr/>
        <p:txBody>
          <a:bodyPr/>
          <a:lstStyle/>
          <a:p>
            <a:r>
              <a:rPr lang="en-AU" dirty="0"/>
              <a:t>Solution Guidance</a:t>
            </a:r>
          </a:p>
        </p:txBody>
      </p:sp>
      <p:sp>
        <p:nvSpPr>
          <p:cNvPr id="8" name="Content Placeholder 7">
            <a:extLst>
              <a:ext uri="{FF2B5EF4-FFF2-40B4-BE49-F238E27FC236}">
                <a16:creationId xmlns:a16="http://schemas.microsoft.com/office/drawing/2014/main" id="{F17C1EC2-6D4D-45E0-AFCB-FBE3A7CD07C8}"/>
              </a:ext>
            </a:extLst>
          </p:cNvPr>
          <p:cNvSpPr>
            <a:spLocks noGrp="1"/>
          </p:cNvSpPr>
          <p:nvPr>
            <p:ph idx="1"/>
          </p:nvPr>
        </p:nvSpPr>
        <p:spPr/>
        <p:txBody>
          <a:bodyPr/>
          <a:lstStyle/>
          <a:p>
            <a:r>
              <a:rPr lang="en-US" dirty="0"/>
              <a:t>T&amp;T should include implementation costs for Auto Ticketing and integration of the service management tools</a:t>
            </a:r>
          </a:p>
          <a:p>
            <a:r>
              <a:rPr lang="en-SG" dirty="0"/>
              <a:t>Before considering DA on a specific account, there are some pre-requisites that need to be met :</a:t>
            </a:r>
          </a:p>
          <a:p>
            <a:pPr lvl="1"/>
            <a:r>
              <a:rPr lang="en-SG" dirty="0"/>
              <a:t>Client approval to deploy and provide support using dynamic automation</a:t>
            </a:r>
          </a:p>
          <a:p>
            <a:pPr lvl="1"/>
            <a:r>
              <a:rPr lang="en-GB" dirty="0"/>
              <a:t>Deployment of a </a:t>
            </a:r>
            <a:r>
              <a:rPr lang="en-GB" dirty="0" err="1"/>
              <a:t>Jumphost</a:t>
            </a:r>
            <a:r>
              <a:rPr lang="en-GB" dirty="0"/>
              <a:t> requiring a VPN  Client to be deployed either in the customer's network or a DMZ connecting to the client network for Unix/Linux devices </a:t>
            </a:r>
          </a:p>
          <a:p>
            <a:pPr lvl="1"/>
            <a:r>
              <a:rPr lang="en-GB" dirty="0"/>
              <a:t>Deployment of a Windows </a:t>
            </a:r>
            <a:r>
              <a:rPr lang="en-GB" dirty="0" err="1"/>
              <a:t>Jumphsot</a:t>
            </a:r>
            <a:r>
              <a:rPr lang="en-GB" dirty="0"/>
              <a:t> inside the clients network to support Windows devices</a:t>
            </a:r>
          </a:p>
          <a:p>
            <a:pPr lvl="1"/>
            <a:r>
              <a:rPr lang="en-GB" dirty="0"/>
              <a:t>ID's and keys to enable connectivity to the Linux end points and the </a:t>
            </a:r>
            <a:r>
              <a:rPr lang="en-GB" dirty="0" err="1"/>
              <a:t>Jumphost</a:t>
            </a:r>
            <a:r>
              <a:rPr lang="en-GB" dirty="0"/>
              <a:t> ID and password for the Windows endpoints</a:t>
            </a:r>
            <a:endParaRPr lang="en-SG" dirty="0"/>
          </a:p>
          <a:p>
            <a:pPr lvl="1"/>
            <a:r>
              <a:rPr lang="en-SG" dirty="0"/>
              <a:t>ID's to have privileged access to support SOP's defined to support the automation(s)</a:t>
            </a:r>
          </a:p>
          <a:p>
            <a:pPr lvl="1"/>
            <a:r>
              <a:rPr lang="en-SG" dirty="0"/>
              <a:t>No software or agents are to be deployed for the automation process</a:t>
            </a:r>
          </a:p>
          <a:p>
            <a:pPr lvl="1"/>
            <a:r>
              <a:rPr lang="en-SG" dirty="0"/>
              <a:t>Existing DNS on the client's environment will be used to support automation(s)</a:t>
            </a:r>
          </a:p>
          <a:p>
            <a:pPr lvl="1"/>
            <a:r>
              <a:rPr lang="en-SG" dirty="0"/>
              <a:t>Auto-ticketing should be in place to integrate with the shared DA instance</a:t>
            </a:r>
          </a:p>
          <a:p>
            <a:pPr lvl="1"/>
            <a:r>
              <a:rPr lang="en-US" altLang="en-US" dirty="0"/>
              <a:t>DA’s virtual engineers interface with a client’s IT Service Management tools to automate client-specific use cases. They will not require replacing any investment a client may have made in tooling and automation, and will also not require the deployment of agents on end nodes. They will simply interface with systems remotely, simulating how technicians support these environments. </a:t>
            </a:r>
          </a:p>
        </p:txBody>
      </p:sp>
      <p:sp>
        <p:nvSpPr>
          <p:cNvPr id="3" name="Footer Placeholder 2">
            <a:extLst>
              <a:ext uri="{FF2B5EF4-FFF2-40B4-BE49-F238E27FC236}">
                <a16:creationId xmlns:a16="http://schemas.microsoft.com/office/drawing/2014/main" id="{14FC6D7C-512B-44BC-8C87-E3AD4A71B6C0}"/>
              </a:ext>
            </a:extLst>
          </p:cNvPr>
          <p:cNvSpPr>
            <a:spLocks noGrp="1"/>
          </p:cNvSpPr>
          <p:nvPr>
            <p:ph type="ftr" sz="quarter" idx="10"/>
          </p:nvPr>
        </p:nvSpPr>
        <p:spPr/>
        <p:txBody>
          <a:bodyPr/>
          <a:lstStyle/>
          <a:p>
            <a:r>
              <a:rPr lang="en-US"/>
              <a:t>IBM Services Platform with Watson   |   IBM Confidential </a:t>
            </a:r>
            <a:endParaRPr lang="en-AU"/>
          </a:p>
        </p:txBody>
      </p:sp>
      <p:sp>
        <p:nvSpPr>
          <p:cNvPr id="4" name="Slide Number Placeholder 3">
            <a:extLst>
              <a:ext uri="{FF2B5EF4-FFF2-40B4-BE49-F238E27FC236}">
                <a16:creationId xmlns:a16="http://schemas.microsoft.com/office/drawing/2014/main" id="{1C4CCCEA-25E0-4D79-B488-CEFFB7FA6989}"/>
              </a:ext>
            </a:extLst>
          </p:cNvPr>
          <p:cNvSpPr>
            <a:spLocks noGrp="1"/>
          </p:cNvSpPr>
          <p:nvPr>
            <p:ph type="sldNum" sz="quarter" idx="11"/>
          </p:nvPr>
        </p:nvSpPr>
        <p:spPr/>
        <p:txBody>
          <a:bodyPr/>
          <a:lstStyle/>
          <a:p>
            <a:fld id="{F0FFBA74-A297-476A-9576-5FA25982D35F}" type="slidenum">
              <a:rPr lang="en-AU" smtClean="0"/>
              <a:pPr/>
              <a:t>18</a:t>
            </a:fld>
            <a:endParaRPr lang="en-AU"/>
          </a:p>
        </p:txBody>
      </p:sp>
      <p:sp>
        <p:nvSpPr>
          <p:cNvPr id="5" name="Date Placeholder 4">
            <a:extLst>
              <a:ext uri="{FF2B5EF4-FFF2-40B4-BE49-F238E27FC236}">
                <a16:creationId xmlns:a16="http://schemas.microsoft.com/office/drawing/2014/main" id="{9B15570C-4983-499A-BD8A-F00261E6EF20}"/>
              </a:ext>
            </a:extLst>
          </p:cNvPr>
          <p:cNvSpPr>
            <a:spLocks noGrp="1"/>
          </p:cNvSpPr>
          <p:nvPr>
            <p:ph type="dt" sz="half" idx="12"/>
          </p:nvPr>
        </p:nvSpPr>
        <p:spPr/>
        <p:txBody>
          <a:bodyPr/>
          <a:lstStyle/>
          <a:p>
            <a:pPr>
              <a:spcBef>
                <a:spcPct val="0"/>
              </a:spcBef>
              <a:buFontTx/>
              <a:buNone/>
            </a:pPr>
            <a:fld id="{1334566C-6875-427D-B358-F08F6C161974}" type="datetime4">
              <a:rPr lang="en-AU" smtClean="0"/>
              <a:t>26 January 2018</a:t>
            </a:fld>
            <a:endParaRPr lang="en-AU"/>
          </a:p>
        </p:txBody>
      </p:sp>
    </p:spTree>
    <p:extLst>
      <p:ext uri="{BB962C8B-B14F-4D97-AF65-F5344CB8AC3E}">
        <p14:creationId xmlns:p14="http://schemas.microsoft.com/office/powerpoint/2010/main" val="2252041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8BFFE6-CEF0-4EDD-B71A-BE834888F6FA}"/>
              </a:ext>
            </a:extLst>
          </p:cNvPr>
          <p:cNvSpPr>
            <a:spLocks noGrp="1"/>
          </p:cNvSpPr>
          <p:nvPr>
            <p:ph type="title"/>
          </p:nvPr>
        </p:nvSpPr>
        <p:spPr/>
        <p:txBody>
          <a:bodyPr/>
          <a:lstStyle/>
          <a:p>
            <a:r>
              <a:rPr lang="en-AU" dirty="0"/>
              <a:t>Scoping and Estimating </a:t>
            </a:r>
          </a:p>
        </p:txBody>
      </p:sp>
      <p:sp>
        <p:nvSpPr>
          <p:cNvPr id="6" name="Content Placeholder 5">
            <a:extLst>
              <a:ext uri="{FF2B5EF4-FFF2-40B4-BE49-F238E27FC236}">
                <a16:creationId xmlns:a16="http://schemas.microsoft.com/office/drawing/2014/main" id="{C813CD37-2A6D-4FCE-8324-CE178AC3F6EC}"/>
              </a:ext>
            </a:extLst>
          </p:cNvPr>
          <p:cNvSpPr>
            <a:spLocks noGrp="1"/>
          </p:cNvSpPr>
          <p:nvPr>
            <p:ph idx="1"/>
          </p:nvPr>
        </p:nvSpPr>
        <p:spPr/>
        <p:txBody>
          <a:bodyPr/>
          <a:lstStyle/>
          <a:p>
            <a:pPr marL="0" indent="0">
              <a:buNone/>
            </a:pPr>
            <a:r>
              <a:rPr lang="en-US" b="1" dirty="0"/>
              <a:t>Shared Model :</a:t>
            </a:r>
          </a:p>
          <a:p>
            <a:r>
              <a:rPr lang="en-US" dirty="0"/>
              <a:t>As of July 2017, a cost of $5 per image is already included in the FWB template when DA is ’switched on’. DA is turned ON by default.</a:t>
            </a:r>
          </a:p>
          <a:p>
            <a:r>
              <a:rPr lang="en-US" dirty="0"/>
              <a:t>Include costs for connectivity to the shared DA instance</a:t>
            </a:r>
          </a:p>
          <a:p>
            <a:pPr lvl="1"/>
            <a:r>
              <a:rPr lang="en-US" dirty="0"/>
              <a:t>GSNI link</a:t>
            </a:r>
          </a:p>
          <a:p>
            <a:pPr lvl="1"/>
            <a:r>
              <a:rPr lang="en-US" dirty="0"/>
              <a:t>Gateways and </a:t>
            </a:r>
            <a:r>
              <a:rPr lang="en-US" dirty="0" err="1"/>
              <a:t>Jumphosts</a:t>
            </a:r>
            <a:endParaRPr lang="en-US" dirty="0"/>
          </a:p>
          <a:p>
            <a:pPr lvl="2">
              <a:buFontTx/>
            </a:pPr>
            <a:r>
              <a:rPr lang="en-US" dirty="0"/>
              <a:t>2 </a:t>
            </a:r>
            <a:r>
              <a:rPr lang="en-US" dirty="0" err="1"/>
              <a:t>linux</a:t>
            </a:r>
            <a:r>
              <a:rPr lang="en-US" dirty="0"/>
              <a:t> and 2 windows images</a:t>
            </a:r>
          </a:p>
          <a:p>
            <a:pPr lvl="2">
              <a:buFontTx/>
            </a:pPr>
            <a:endParaRPr lang="en-US" dirty="0"/>
          </a:p>
          <a:p>
            <a:pPr marL="0" indent="0">
              <a:buNone/>
            </a:pPr>
            <a:r>
              <a:rPr lang="en-US" b="1" dirty="0"/>
              <a:t>Dedicated Model :</a:t>
            </a:r>
          </a:p>
          <a:p>
            <a:r>
              <a:rPr lang="en-US" dirty="0">
                <a:solidFill>
                  <a:srgbClr val="474747"/>
                </a:solidFill>
              </a:rPr>
              <a:t>Contact SMEs for guidance</a:t>
            </a:r>
          </a:p>
          <a:p>
            <a:endParaRPr lang="en-US" dirty="0">
              <a:solidFill>
                <a:srgbClr val="474747"/>
              </a:solidFill>
            </a:endParaRPr>
          </a:p>
          <a:p>
            <a:r>
              <a:rPr lang="en-US" dirty="0"/>
              <a:t>Benefits are already embedded in FWB ( For SIH East : one time </a:t>
            </a:r>
            <a:r>
              <a:rPr lang="en-US" dirty="0" err="1"/>
              <a:t>labour</a:t>
            </a:r>
            <a:r>
              <a:rPr lang="en-US" dirty="0"/>
              <a:t> reduction of 20% in Month 13 )</a:t>
            </a:r>
            <a:endParaRPr lang="en-US" dirty="0">
              <a:solidFill>
                <a:srgbClr val="474747"/>
              </a:solidFill>
            </a:endParaRPr>
          </a:p>
          <a:p>
            <a:endParaRPr lang="en-AU" dirty="0"/>
          </a:p>
        </p:txBody>
      </p:sp>
      <p:sp>
        <p:nvSpPr>
          <p:cNvPr id="3" name="Footer Placeholder 2">
            <a:extLst>
              <a:ext uri="{FF2B5EF4-FFF2-40B4-BE49-F238E27FC236}">
                <a16:creationId xmlns:a16="http://schemas.microsoft.com/office/drawing/2014/main" id="{C45EE465-EEA8-455D-8772-4B1101AC133F}"/>
              </a:ext>
            </a:extLst>
          </p:cNvPr>
          <p:cNvSpPr>
            <a:spLocks noGrp="1"/>
          </p:cNvSpPr>
          <p:nvPr>
            <p:ph type="ftr" sz="quarter" idx="10"/>
          </p:nvPr>
        </p:nvSpPr>
        <p:spPr/>
        <p:txBody>
          <a:bodyPr/>
          <a:lstStyle/>
          <a:p>
            <a:r>
              <a:rPr lang="en-US"/>
              <a:t>IBM Services Platform with Watson   |   IBM Confidential </a:t>
            </a:r>
            <a:endParaRPr lang="en-AU"/>
          </a:p>
        </p:txBody>
      </p:sp>
      <p:sp>
        <p:nvSpPr>
          <p:cNvPr id="4" name="Slide Number Placeholder 3">
            <a:extLst>
              <a:ext uri="{FF2B5EF4-FFF2-40B4-BE49-F238E27FC236}">
                <a16:creationId xmlns:a16="http://schemas.microsoft.com/office/drawing/2014/main" id="{6FF18BC2-D967-4E70-A230-129D0A6B9F14}"/>
              </a:ext>
            </a:extLst>
          </p:cNvPr>
          <p:cNvSpPr>
            <a:spLocks noGrp="1"/>
          </p:cNvSpPr>
          <p:nvPr>
            <p:ph type="sldNum" sz="quarter" idx="11"/>
          </p:nvPr>
        </p:nvSpPr>
        <p:spPr/>
        <p:txBody>
          <a:bodyPr/>
          <a:lstStyle/>
          <a:p>
            <a:fld id="{F0FFBA74-A297-476A-9576-5FA25982D35F}" type="slidenum">
              <a:rPr lang="en-AU" smtClean="0"/>
              <a:pPr/>
              <a:t>19</a:t>
            </a:fld>
            <a:endParaRPr lang="en-AU"/>
          </a:p>
        </p:txBody>
      </p:sp>
      <p:sp>
        <p:nvSpPr>
          <p:cNvPr id="5" name="Date Placeholder 4">
            <a:extLst>
              <a:ext uri="{FF2B5EF4-FFF2-40B4-BE49-F238E27FC236}">
                <a16:creationId xmlns:a16="http://schemas.microsoft.com/office/drawing/2014/main" id="{D083F0C8-5CAB-416C-9FB8-E3131D6423C3}"/>
              </a:ext>
            </a:extLst>
          </p:cNvPr>
          <p:cNvSpPr>
            <a:spLocks noGrp="1"/>
          </p:cNvSpPr>
          <p:nvPr>
            <p:ph type="dt" sz="half" idx="12"/>
          </p:nvPr>
        </p:nvSpPr>
        <p:spPr/>
        <p:txBody>
          <a:bodyPr/>
          <a:lstStyle/>
          <a:p>
            <a:pPr>
              <a:spcBef>
                <a:spcPct val="0"/>
              </a:spcBef>
              <a:buFontTx/>
              <a:buNone/>
            </a:pPr>
            <a:fld id="{7CA5F863-D6F1-48EB-A51B-9FB29B3FF27D}" type="datetime4">
              <a:rPr lang="en-AU" smtClean="0"/>
              <a:t>26 January 2018</a:t>
            </a:fld>
            <a:endParaRPr lang="en-AU"/>
          </a:p>
        </p:txBody>
      </p:sp>
    </p:spTree>
    <p:extLst>
      <p:ext uri="{BB962C8B-B14F-4D97-AF65-F5344CB8AC3E}">
        <p14:creationId xmlns:p14="http://schemas.microsoft.com/office/powerpoint/2010/main" val="14564693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Contents</a:t>
            </a:r>
          </a:p>
        </p:txBody>
      </p:sp>
      <p:sp>
        <p:nvSpPr>
          <p:cNvPr id="3" name="Footer Placeholder 2"/>
          <p:cNvSpPr>
            <a:spLocks noGrp="1"/>
          </p:cNvSpPr>
          <p:nvPr>
            <p:ph type="ftr" sz="quarter" idx="10"/>
          </p:nvPr>
        </p:nvSpPr>
        <p:spPr/>
        <p:txBody>
          <a:bodyPr/>
          <a:lstStyle/>
          <a:p>
            <a:r>
              <a:rPr lang="en-US"/>
              <a:t>IBM Services Platform with Watson   |   IBM Confidential </a:t>
            </a:r>
            <a:endParaRPr lang="en-AU"/>
          </a:p>
        </p:txBody>
      </p:sp>
      <p:sp>
        <p:nvSpPr>
          <p:cNvPr id="4" name="Slide Number Placeholder 3"/>
          <p:cNvSpPr>
            <a:spLocks noGrp="1"/>
          </p:cNvSpPr>
          <p:nvPr>
            <p:ph type="sldNum" sz="quarter" idx="11"/>
          </p:nvPr>
        </p:nvSpPr>
        <p:spPr/>
        <p:txBody>
          <a:bodyPr/>
          <a:lstStyle/>
          <a:p>
            <a:fld id="{F0FFBA74-A297-476A-9576-5FA25982D35F}" type="slidenum">
              <a:rPr lang="en-AU" smtClean="0"/>
              <a:pPr/>
              <a:t>2</a:t>
            </a:fld>
            <a:endParaRPr lang="en-AU"/>
          </a:p>
        </p:txBody>
      </p:sp>
      <p:sp>
        <p:nvSpPr>
          <p:cNvPr id="5" name="Date Placeholder 4"/>
          <p:cNvSpPr>
            <a:spLocks noGrp="1"/>
          </p:cNvSpPr>
          <p:nvPr>
            <p:ph type="dt" sz="half" idx="12"/>
          </p:nvPr>
        </p:nvSpPr>
        <p:spPr/>
        <p:txBody>
          <a:bodyPr/>
          <a:lstStyle/>
          <a:p>
            <a:pPr>
              <a:spcBef>
                <a:spcPct val="0"/>
              </a:spcBef>
              <a:buFontTx/>
              <a:buNone/>
            </a:pPr>
            <a:fld id="{9158B72A-67EF-4A5B-BD81-0094B5A66541}" type="datetime4">
              <a:rPr lang="en-AU" smtClean="0"/>
              <a:t>26 January 2018</a:t>
            </a:fld>
            <a:endParaRPr lang="en-AU"/>
          </a:p>
        </p:txBody>
      </p:sp>
      <p:sp>
        <p:nvSpPr>
          <p:cNvPr id="6" name="Line 18"/>
          <p:cNvSpPr>
            <a:spLocks noChangeShapeType="1"/>
          </p:cNvSpPr>
          <p:nvPr/>
        </p:nvSpPr>
        <p:spPr bwMode="auto">
          <a:xfrm flipV="1">
            <a:off x="446102" y="1773239"/>
            <a:ext cx="0" cy="3971925"/>
          </a:xfrm>
          <a:prstGeom prst="line">
            <a:avLst/>
          </a:prstGeom>
          <a:noFill/>
          <a:ln w="635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spcBef>
                <a:spcPts val="1200"/>
              </a:spcBef>
            </a:pPr>
            <a:endParaRPr lang="en-AU"/>
          </a:p>
        </p:txBody>
      </p:sp>
      <p:sp>
        <p:nvSpPr>
          <p:cNvPr id="7" name="Rectangle 20"/>
          <p:cNvSpPr>
            <a:spLocks noChangeArrowheads="1"/>
          </p:cNvSpPr>
          <p:nvPr/>
        </p:nvSpPr>
        <p:spPr bwMode="auto">
          <a:xfrm>
            <a:off x="522302" y="1773239"/>
            <a:ext cx="10974298" cy="39719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tIns="0"/>
          <a:lstStyle>
            <a:lvl1pPr marL="457200" indent="-457200">
              <a:spcBef>
                <a:spcPct val="0"/>
              </a:spcBef>
              <a:defRPr>
                <a:solidFill>
                  <a:schemeClr val="tx1"/>
                </a:solidFill>
                <a:latin typeface="Arial" panose="020B0604020202020204" pitchFamily="34" charset="0"/>
                <a:cs typeface="Arial" panose="020B0604020202020204" pitchFamily="34" charset="0"/>
              </a:defRPr>
            </a:lvl1pPr>
            <a:lvl2pPr marL="1123950" indent="-457200">
              <a:spcBef>
                <a:spcPct val="0"/>
              </a:spcBef>
              <a:defRPr>
                <a:solidFill>
                  <a:schemeClr val="tx1"/>
                </a:solidFill>
                <a:latin typeface="Arial" panose="020B0604020202020204" pitchFamily="34" charset="0"/>
                <a:cs typeface="Arial" panose="020B0604020202020204" pitchFamily="34" charset="0"/>
              </a:defRPr>
            </a:lvl2pPr>
            <a:lvl3pPr marL="1771650" indent="-457200">
              <a:spcBef>
                <a:spcPct val="0"/>
              </a:spcBef>
              <a:defRPr>
                <a:solidFill>
                  <a:schemeClr val="tx1"/>
                </a:solidFill>
                <a:latin typeface="Arial" panose="020B0604020202020204" pitchFamily="34" charset="0"/>
                <a:cs typeface="Arial" panose="020B0604020202020204" pitchFamily="34" charset="0"/>
              </a:defRPr>
            </a:lvl3pPr>
            <a:lvl4pPr marL="2419350" indent="-457200">
              <a:spcBef>
                <a:spcPct val="0"/>
              </a:spcBef>
              <a:defRPr>
                <a:solidFill>
                  <a:schemeClr val="tx1"/>
                </a:solidFill>
                <a:latin typeface="Arial" panose="020B0604020202020204" pitchFamily="34" charset="0"/>
                <a:cs typeface="Arial" panose="020B0604020202020204" pitchFamily="34" charset="0"/>
              </a:defRPr>
            </a:lvl4pPr>
            <a:lvl5pPr marL="3067050" indent="-457200">
              <a:spcBef>
                <a:spcPct val="0"/>
              </a:spcBef>
              <a:defRPr>
                <a:solidFill>
                  <a:schemeClr val="tx1"/>
                </a:solidFill>
                <a:latin typeface="Arial" panose="020B0604020202020204" pitchFamily="34" charset="0"/>
                <a:cs typeface="Arial" panose="020B0604020202020204" pitchFamily="34" charset="0"/>
              </a:defRPr>
            </a:lvl5pPr>
            <a:lvl6pPr marL="3524250" indent="-4572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3981450" indent="-4572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4438650" indent="-4572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4895850" indent="-4572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marL="0" lvl="0" indent="0">
              <a:spcBef>
                <a:spcPts val="1200"/>
              </a:spcBef>
              <a:buClr>
                <a:srgbClr val="00B0D8"/>
              </a:buClr>
              <a:buNone/>
            </a:pPr>
            <a:r>
              <a:rPr lang="en-AU" sz="1800" b="0" dirty="0">
                <a:solidFill>
                  <a:srgbClr val="00649D"/>
                </a:solidFill>
                <a:latin typeface="IBM Plex Sans"/>
                <a:cs typeface="Arial"/>
              </a:rPr>
              <a:t>Overview</a:t>
            </a:r>
            <a:r>
              <a:rPr lang="en-AU" sz="1800" b="0" dirty="0">
                <a:solidFill>
                  <a:srgbClr val="000000"/>
                </a:solidFill>
                <a:latin typeface="IBM Plex Sans"/>
                <a:cs typeface="Arial"/>
              </a:rPr>
              <a:t> – what does it do, what is included and what is not?</a:t>
            </a:r>
          </a:p>
          <a:p>
            <a:pPr marL="0" lvl="0" indent="0">
              <a:spcBef>
                <a:spcPts val="1200"/>
              </a:spcBef>
              <a:buClr>
                <a:srgbClr val="00B0D8"/>
              </a:buClr>
              <a:buNone/>
            </a:pPr>
            <a:r>
              <a:rPr lang="en-AU" sz="1800" b="0" dirty="0">
                <a:solidFill>
                  <a:srgbClr val="00649D"/>
                </a:solidFill>
                <a:latin typeface="IBM Plex Sans"/>
                <a:cs typeface="Arial"/>
              </a:rPr>
              <a:t>Value Proposition </a:t>
            </a:r>
            <a:r>
              <a:rPr lang="en-AU" sz="1800" b="0" dirty="0">
                <a:solidFill>
                  <a:srgbClr val="000000"/>
                </a:solidFill>
                <a:latin typeface="IBM Plex Sans"/>
                <a:cs typeface="Arial"/>
              </a:rPr>
              <a:t>– why should a client want this?</a:t>
            </a:r>
          </a:p>
          <a:p>
            <a:pPr marL="0" lvl="0" indent="0">
              <a:spcBef>
                <a:spcPts val="1200"/>
              </a:spcBef>
              <a:buClr>
                <a:srgbClr val="00B0D8"/>
              </a:buClr>
              <a:buNone/>
            </a:pPr>
            <a:r>
              <a:rPr lang="en-AU" sz="1800" b="0" dirty="0">
                <a:solidFill>
                  <a:srgbClr val="00649D"/>
                </a:solidFill>
                <a:latin typeface="IBM Plex Sans"/>
                <a:cs typeface="Arial"/>
              </a:rPr>
              <a:t>Common Scenarios </a:t>
            </a:r>
            <a:r>
              <a:rPr lang="en-AU" sz="1800" b="0" dirty="0">
                <a:solidFill>
                  <a:srgbClr val="000000"/>
                </a:solidFill>
                <a:latin typeface="IBM Plex Sans"/>
                <a:cs typeface="Arial"/>
              </a:rPr>
              <a:t>– what are the most common use cases and the solution selection criteria for each?</a:t>
            </a:r>
          </a:p>
          <a:p>
            <a:pPr marL="0" lvl="0" indent="0">
              <a:spcBef>
                <a:spcPts val="1200"/>
              </a:spcBef>
              <a:buClr>
                <a:srgbClr val="00B0D8"/>
              </a:buClr>
              <a:buNone/>
            </a:pPr>
            <a:r>
              <a:rPr lang="en-AU" sz="1800" b="0" dirty="0">
                <a:solidFill>
                  <a:srgbClr val="00649D"/>
                </a:solidFill>
                <a:latin typeface="IBM Plex Sans"/>
                <a:cs typeface="Arial"/>
              </a:rPr>
              <a:t>Delivery</a:t>
            </a:r>
            <a:r>
              <a:rPr lang="en-AU" sz="1800" b="0" dirty="0">
                <a:solidFill>
                  <a:srgbClr val="000000"/>
                </a:solidFill>
                <a:latin typeface="IBM Plex Sans"/>
                <a:cs typeface="Arial"/>
              </a:rPr>
              <a:t> – what are the available delivery options and what dependencies exist on tools and infrastructure?</a:t>
            </a:r>
          </a:p>
          <a:p>
            <a:pPr marL="0" lvl="0" indent="0">
              <a:spcBef>
                <a:spcPts val="1200"/>
              </a:spcBef>
              <a:buClr>
                <a:srgbClr val="00B0D8"/>
              </a:buClr>
              <a:buNone/>
            </a:pPr>
            <a:r>
              <a:rPr lang="en-AU" sz="1800" b="0" dirty="0">
                <a:solidFill>
                  <a:srgbClr val="00649D"/>
                </a:solidFill>
                <a:latin typeface="IBM Plex Sans"/>
                <a:cs typeface="Arial"/>
              </a:rPr>
              <a:t>Solution Design </a:t>
            </a:r>
            <a:r>
              <a:rPr lang="en-AU" sz="1800" b="0" dirty="0">
                <a:solidFill>
                  <a:srgbClr val="000000"/>
                </a:solidFill>
                <a:latin typeface="IBM Plex Sans"/>
                <a:cs typeface="Arial"/>
              </a:rPr>
              <a:t>– how do you design and cost the solution and any associated services / service levels? </a:t>
            </a:r>
          </a:p>
          <a:p>
            <a:pPr marL="0" lvl="0" indent="0">
              <a:spcBef>
                <a:spcPts val="1200"/>
              </a:spcBef>
              <a:buClr>
                <a:srgbClr val="00B0D8"/>
              </a:buClr>
              <a:buNone/>
            </a:pPr>
            <a:r>
              <a:rPr lang="en-AU" sz="1800" b="0" dirty="0">
                <a:solidFill>
                  <a:srgbClr val="00649D"/>
                </a:solidFill>
                <a:latin typeface="IBM Plex Sans"/>
                <a:cs typeface="Arial"/>
              </a:rPr>
              <a:t>Solution Guidance </a:t>
            </a:r>
            <a:r>
              <a:rPr lang="en-AU" sz="1800" b="0" dirty="0">
                <a:solidFill>
                  <a:srgbClr val="000000"/>
                </a:solidFill>
                <a:latin typeface="IBM Plex Sans"/>
                <a:cs typeface="Arial"/>
              </a:rPr>
              <a:t>– what tips and lessons learnt do we have from prior work?</a:t>
            </a:r>
          </a:p>
          <a:p>
            <a:pPr marL="0" lvl="0" indent="0">
              <a:spcBef>
                <a:spcPts val="1200"/>
              </a:spcBef>
              <a:buClr>
                <a:srgbClr val="00B0D8"/>
              </a:buClr>
              <a:buNone/>
            </a:pPr>
            <a:r>
              <a:rPr lang="en-AU" sz="1800" b="0" dirty="0">
                <a:solidFill>
                  <a:srgbClr val="00649D"/>
                </a:solidFill>
                <a:latin typeface="IBM Plex Sans"/>
                <a:cs typeface="Arial"/>
              </a:rPr>
              <a:t>Further Help </a:t>
            </a:r>
            <a:r>
              <a:rPr lang="en-AU" sz="1800" b="0" dirty="0">
                <a:solidFill>
                  <a:srgbClr val="000000"/>
                </a:solidFill>
                <a:latin typeface="IBM Plex Sans"/>
                <a:cs typeface="Arial"/>
              </a:rPr>
              <a:t>– who can provide further support and what additional resources are available?</a:t>
            </a:r>
          </a:p>
          <a:p>
            <a:pPr marL="0" lvl="0" indent="0">
              <a:spcBef>
                <a:spcPts val="1200"/>
              </a:spcBef>
              <a:buClr>
                <a:srgbClr val="00B0D8"/>
              </a:buClr>
              <a:buNone/>
            </a:pPr>
            <a:r>
              <a:rPr lang="en-AU" sz="1800" b="0" dirty="0">
                <a:solidFill>
                  <a:srgbClr val="00649D"/>
                </a:solidFill>
                <a:latin typeface="IBM Plex Sans"/>
                <a:cs typeface="Arial"/>
              </a:rPr>
              <a:t>Supporting Information </a:t>
            </a:r>
            <a:r>
              <a:rPr lang="en-AU" sz="1800" b="0" dirty="0">
                <a:solidFill>
                  <a:srgbClr val="000000"/>
                </a:solidFill>
                <a:latin typeface="IBM Plex Sans"/>
                <a:cs typeface="Arial"/>
              </a:rPr>
              <a:t>– appendices with detailed supporting information</a:t>
            </a:r>
          </a:p>
          <a:p>
            <a:pPr>
              <a:spcBef>
                <a:spcPts val="1200"/>
              </a:spcBef>
              <a:spcAft>
                <a:spcPct val="40000"/>
              </a:spcAft>
              <a:buNone/>
            </a:pPr>
            <a:endParaRPr lang="en-AU" sz="1800" b="0" dirty="0">
              <a:latin typeface="+mn-lt"/>
            </a:endParaRPr>
          </a:p>
        </p:txBody>
      </p:sp>
    </p:spTree>
    <p:extLst>
      <p:ext uri="{BB962C8B-B14F-4D97-AF65-F5344CB8AC3E}">
        <p14:creationId xmlns:p14="http://schemas.microsoft.com/office/powerpoint/2010/main" val="36001757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42235-5311-4358-A461-661217C8EDE7}"/>
              </a:ext>
            </a:extLst>
          </p:cNvPr>
          <p:cNvSpPr>
            <a:spLocks noGrp="1"/>
          </p:cNvSpPr>
          <p:nvPr>
            <p:ph type="title"/>
          </p:nvPr>
        </p:nvSpPr>
        <p:spPr/>
        <p:txBody>
          <a:bodyPr/>
          <a:lstStyle/>
          <a:p>
            <a:r>
              <a:rPr lang="en-AU" dirty="0"/>
              <a:t>Implementation Guidance</a:t>
            </a:r>
          </a:p>
        </p:txBody>
      </p:sp>
      <p:sp>
        <p:nvSpPr>
          <p:cNvPr id="6" name="Content Placeholder 5">
            <a:extLst>
              <a:ext uri="{FF2B5EF4-FFF2-40B4-BE49-F238E27FC236}">
                <a16:creationId xmlns:a16="http://schemas.microsoft.com/office/drawing/2014/main" id="{1077D82E-837F-40AD-9517-966CA80CCCB9}"/>
              </a:ext>
            </a:extLst>
          </p:cNvPr>
          <p:cNvSpPr>
            <a:spLocks noGrp="1"/>
          </p:cNvSpPr>
          <p:nvPr>
            <p:ph idx="1"/>
          </p:nvPr>
        </p:nvSpPr>
        <p:spPr/>
        <p:txBody>
          <a:bodyPr/>
          <a:lstStyle/>
          <a:p>
            <a:pPr marL="0" indent="0">
              <a:buNone/>
            </a:pPr>
            <a:r>
              <a:rPr lang="en-US" b="1" dirty="0"/>
              <a:t>DA Service Levels and Maintenance Windows</a:t>
            </a:r>
          </a:p>
          <a:p>
            <a:r>
              <a:rPr lang="en-US" b="1" dirty="0"/>
              <a:t>Internal SLO</a:t>
            </a:r>
            <a:r>
              <a:rPr lang="en-US" dirty="0"/>
              <a:t> are for internal use and should not be shared with clients.</a:t>
            </a:r>
          </a:p>
          <a:p>
            <a:pPr lvl="1"/>
            <a:r>
              <a:rPr lang="en-US" dirty="0"/>
              <a:t>Priority 1 with failover -- 4 hours</a:t>
            </a:r>
          </a:p>
          <a:p>
            <a:pPr lvl="1"/>
            <a:r>
              <a:rPr lang="en-US" dirty="0"/>
              <a:t>Priority 2 -- 3 Calendar Days</a:t>
            </a:r>
          </a:p>
          <a:p>
            <a:pPr lvl="1"/>
            <a:r>
              <a:rPr lang="en-US" dirty="0"/>
              <a:t>Priority 3 -- 14 Calendar Days</a:t>
            </a:r>
          </a:p>
          <a:p>
            <a:pPr lvl="1"/>
            <a:r>
              <a:rPr lang="en-US" dirty="0"/>
              <a:t>Priority 4 -- 60  Calendar Days</a:t>
            </a:r>
          </a:p>
          <a:p>
            <a:pPr lvl="1"/>
            <a:r>
              <a:rPr lang="en-US" dirty="0"/>
              <a:t>Other - NO SLO</a:t>
            </a:r>
          </a:p>
          <a:p>
            <a:r>
              <a:rPr lang="en-US" dirty="0"/>
              <a:t>"Outage" means </a:t>
            </a:r>
            <a:r>
              <a:rPr lang="en-US" dirty="0" err="1"/>
              <a:t>IPcenter</a:t>
            </a:r>
            <a:r>
              <a:rPr lang="en-US" dirty="0"/>
              <a:t> is unavailable.   Automation is not running for ALL accounts boarded on the instance.</a:t>
            </a:r>
          </a:p>
          <a:p>
            <a:r>
              <a:rPr lang="en-US" dirty="0"/>
              <a:t>"Service Degradation" means </a:t>
            </a:r>
            <a:r>
              <a:rPr lang="en-US" dirty="0" err="1"/>
              <a:t>IPcenter</a:t>
            </a:r>
            <a:r>
              <a:rPr lang="en-US" dirty="0"/>
              <a:t> is available but some impact is being experienced.   For example, automation may be executing on some but not all accounts or automation may be running but delayed for all accounts.</a:t>
            </a:r>
          </a:p>
          <a:p>
            <a:r>
              <a:rPr lang="en-US" dirty="0"/>
              <a:t>"Planned Outage or Planned Downtime" means that </a:t>
            </a:r>
            <a:r>
              <a:rPr lang="en-US" dirty="0" err="1"/>
              <a:t>IPcenter</a:t>
            </a:r>
            <a:r>
              <a:rPr lang="en-US" dirty="0"/>
              <a:t> is unavailable due to some maintenance with supporting pre-approved change records.</a:t>
            </a:r>
          </a:p>
        </p:txBody>
      </p:sp>
      <p:sp>
        <p:nvSpPr>
          <p:cNvPr id="3" name="Footer Placeholder 2">
            <a:extLst>
              <a:ext uri="{FF2B5EF4-FFF2-40B4-BE49-F238E27FC236}">
                <a16:creationId xmlns:a16="http://schemas.microsoft.com/office/drawing/2014/main" id="{3A8495B5-FFBD-4E49-9F82-5FD37C544DB0}"/>
              </a:ext>
            </a:extLst>
          </p:cNvPr>
          <p:cNvSpPr>
            <a:spLocks noGrp="1"/>
          </p:cNvSpPr>
          <p:nvPr>
            <p:ph type="ftr" sz="quarter" idx="10"/>
          </p:nvPr>
        </p:nvSpPr>
        <p:spPr/>
        <p:txBody>
          <a:bodyPr/>
          <a:lstStyle/>
          <a:p>
            <a:r>
              <a:rPr lang="en-US"/>
              <a:t>IBM Services Platform with Watson   |   IBM Confidential </a:t>
            </a:r>
            <a:endParaRPr lang="en-AU"/>
          </a:p>
        </p:txBody>
      </p:sp>
      <p:sp>
        <p:nvSpPr>
          <p:cNvPr id="4" name="Slide Number Placeholder 3">
            <a:extLst>
              <a:ext uri="{FF2B5EF4-FFF2-40B4-BE49-F238E27FC236}">
                <a16:creationId xmlns:a16="http://schemas.microsoft.com/office/drawing/2014/main" id="{99BE3BFA-156D-49E9-84AD-39B88AB17713}"/>
              </a:ext>
            </a:extLst>
          </p:cNvPr>
          <p:cNvSpPr>
            <a:spLocks noGrp="1"/>
          </p:cNvSpPr>
          <p:nvPr>
            <p:ph type="sldNum" sz="quarter" idx="11"/>
          </p:nvPr>
        </p:nvSpPr>
        <p:spPr/>
        <p:txBody>
          <a:bodyPr/>
          <a:lstStyle/>
          <a:p>
            <a:fld id="{F0FFBA74-A297-476A-9576-5FA25982D35F}" type="slidenum">
              <a:rPr lang="en-AU" smtClean="0"/>
              <a:pPr/>
              <a:t>20</a:t>
            </a:fld>
            <a:endParaRPr lang="en-AU"/>
          </a:p>
        </p:txBody>
      </p:sp>
      <p:sp>
        <p:nvSpPr>
          <p:cNvPr id="5" name="Date Placeholder 4">
            <a:extLst>
              <a:ext uri="{FF2B5EF4-FFF2-40B4-BE49-F238E27FC236}">
                <a16:creationId xmlns:a16="http://schemas.microsoft.com/office/drawing/2014/main" id="{33156C41-A42C-4BAF-9F9B-A9D7A9B36DBA}"/>
              </a:ext>
            </a:extLst>
          </p:cNvPr>
          <p:cNvSpPr>
            <a:spLocks noGrp="1"/>
          </p:cNvSpPr>
          <p:nvPr>
            <p:ph type="dt" sz="half" idx="12"/>
          </p:nvPr>
        </p:nvSpPr>
        <p:spPr/>
        <p:txBody>
          <a:bodyPr/>
          <a:lstStyle/>
          <a:p>
            <a:pPr>
              <a:spcBef>
                <a:spcPct val="0"/>
              </a:spcBef>
              <a:buFontTx/>
              <a:buNone/>
            </a:pPr>
            <a:fld id="{4E6CDA3B-2843-46DA-8B41-31C0B37FC497}" type="datetime4">
              <a:rPr lang="en-AU" smtClean="0"/>
              <a:t>26 January 2018</a:t>
            </a:fld>
            <a:endParaRPr lang="en-AU"/>
          </a:p>
        </p:txBody>
      </p:sp>
    </p:spTree>
    <p:extLst>
      <p:ext uri="{BB962C8B-B14F-4D97-AF65-F5344CB8AC3E}">
        <p14:creationId xmlns:p14="http://schemas.microsoft.com/office/powerpoint/2010/main" val="16929349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472154" y="597569"/>
            <a:ext cx="1339901" cy="527175"/>
          </a:xfrm>
          <a:prstGeom prst="rect">
            <a:avLst/>
          </a:prstGeom>
          <a:noFill/>
        </p:spPr>
      </p:pic>
      <p:pic>
        <p:nvPicPr>
          <p:cNvPr id="16" name="Picture 15"/>
          <p:cNvPicPr>
            <a:picLocks noChangeAspect="1"/>
          </p:cNvPicPr>
          <p:nvPr/>
        </p:nvPicPr>
        <p:blipFill rotWithShape="1">
          <a:blip r:embed="rId4" cstate="email">
            <a:extLst>
              <a:ext uri="{BEBA8EAE-BF5A-486C-A8C5-ECC9F3942E4B}">
                <a14:imgProps xmlns:a14="http://schemas.microsoft.com/office/drawing/2010/main">
                  <a14:imgLayer r:embed="rId5">
                    <a14:imgEffect>
                      <a14:brightnessContrast bright="29000" contrast="-46000"/>
                    </a14:imgEffect>
                  </a14:imgLayer>
                </a14:imgProps>
              </a:ext>
              <a:ext uri="{28A0092B-C50C-407E-A947-70E740481C1C}">
                <a14:useLocalDpi xmlns:a14="http://schemas.microsoft.com/office/drawing/2010/main"/>
              </a:ext>
            </a:extLst>
          </a:blip>
          <a:srcRect/>
          <a:stretch/>
        </p:blipFill>
        <p:spPr>
          <a:xfrm>
            <a:off x="1" y="0"/>
            <a:ext cx="6108235" cy="6858000"/>
          </a:xfrm>
          <a:prstGeom prst="rect">
            <a:avLst/>
          </a:prstGeom>
        </p:spPr>
      </p:pic>
      <p:sp>
        <p:nvSpPr>
          <p:cNvPr id="17" name="Rectangle 16"/>
          <p:cNvSpPr/>
          <p:nvPr/>
        </p:nvSpPr>
        <p:spPr>
          <a:xfrm>
            <a:off x="1" y="0"/>
            <a:ext cx="6116927" cy="6858000"/>
          </a:xfrm>
          <a:prstGeom prst="rect">
            <a:avLst/>
          </a:prstGeom>
          <a:solidFill>
            <a:schemeClr val="tx1">
              <a:alpha val="3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defTabSz="1219170" fontAlgn="auto">
              <a:spcBef>
                <a:spcPts val="0"/>
              </a:spcBef>
              <a:spcAft>
                <a:spcPts val="0"/>
              </a:spcAft>
              <a:buNone/>
              <a:defRPr/>
            </a:pPr>
            <a:endParaRPr lang="en-US" sz="2400" b="0" kern="0" dirty="0">
              <a:solidFill>
                <a:prstClr val="white"/>
              </a:solidFill>
            </a:endParaRPr>
          </a:p>
        </p:txBody>
      </p:sp>
      <p:sp>
        <p:nvSpPr>
          <p:cNvPr id="2" name="Rectangle 1"/>
          <p:cNvSpPr/>
          <p:nvPr/>
        </p:nvSpPr>
        <p:spPr>
          <a:xfrm>
            <a:off x="1" y="0"/>
            <a:ext cx="6108236" cy="369332"/>
          </a:xfrm>
          <a:prstGeom prst="rect">
            <a:avLst/>
          </a:prstGeom>
          <a:solidFill>
            <a:srgbClr val="0070C0">
              <a:alpha val="61000"/>
            </a:srgb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defTabSz="609585" fontAlgn="auto" hangingPunct="0">
              <a:spcBef>
                <a:spcPts val="0"/>
              </a:spcBef>
              <a:spcAft>
                <a:spcPts val="0"/>
              </a:spcAft>
              <a:buNone/>
              <a:defRPr/>
            </a:pPr>
            <a:endParaRPr lang="en-US" sz="2400" b="0" kern="0">
              <a:solidFill>
                <a:srgbClr val="5A5A5A"/>
              </a:solidFill>
              <a:latin typeface="Arial"/>
              <a:ea typeface="Arial"/>
              <a:cs typeface="Arial"/>
              <a:sym typeface="Arial"/>
            </a:endParaRPr>
          </a:p>
        </p:txBody>
      </p:sp>
      <p:sp>
        <p:nvSpPr>
          <p:cNvPr id="18" name="Title 1"/>
          <p:cNvSpPr txBox="1">
            <a:spLocks/>
          </p:cNvSpPr>
          <p:nvPr/>
        </p:nvSpPr>
        <p:spPr>
          <a:xfrm>
            <a:off x="266697" y="1685681"/>
            <a:ext cx="5023576" cy="434706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180970" indent="-180970" defTabSz="1219170" fontAlgn="auto">
              <a:spcAft>
                <a:spcPts val="2000"/>
              </a:spcAft>
              <a:defRPr/>
            </a:pPr>
            <a:r>
              <a:rPr lang="en-US" sz="2667" b="0" dirty="0">
                <a:solidFill>
                  <a:prstClr val="white"/>
                </a:solidFill>
                <a:latin typeface="Arial" charset="0"/>
                <a:ea typeface="Arial" charset="0"/>
                <a:cs typeface="Arial" charset="0"/>
              </a:rPr>
              <a:t>“	We need our trucks to leave </a:t>
            </a:r>
            <a:br>
              <a:rPr lang="en-US" sz="2667" b="0" dirty="0">
                <a:solidFill>
                  <a:prstClr val="white"/>
                </a:solidFill>
                <a:latin typeface="Arial" charset="0"/>
                <a:ea typeface="Arial" charset="0"/>
                <a:cs typeface="Arial" charset="0"/>
              </a:rPr>
            </a:br>
            <a:r>
              <a:rPr lang="en-US" sz="2667" b="0" dirty="0">
                <a:solidFill>
                  <a:prstClr val="white"/>
                </a:solidFill>
                <a:latin typeface="Arial" charset="0"/>
                <a:ea typeface="Arial" charset="0"/>
                <a:cs typeface="Arial" charset="0"/>
              </a:rPr>
              <a:t>on time</a:t>
            </a:r>
            <a:r>
              <a:rPr lang="is-IS" sz="2667" b="0" dirty="0">
                <a:solidFill>
                  <a:prstClr val="white"/>
                </a:solidFill>
                <a:latin typeface="Arial" charset="0"/>
                <a:ea typeface="Arial" charset="0"/>
                <a:cs typeface="Arial" charset="0"/>
              </a:rPr>
              <a:t>… through automation </a:t>
            </a:r>
            <a:br>
              <a:rPr lang="is-IS" sz="2667" b="0" dirty="0">
                <a:solidFill>
                  <a:prstClr val="white"/>
                </a:solidFill>
                <a:latin typeface="Arial" charset="0"/>
                <a:ea typeface="Arial" charset="0"/>
                <a:cs typeface="Arial" charset="0"/>
              </a:rPr>
            </a:br>
            <a:r>
              <a:rPr lang="is-IS" sz="2667" b="0" dirty="0">
                <a:solidFill>
                  <a:prstClr val="white"/>
                </a:solidFill>
                <a:latin typeface="Arial" charset="0"/>
                <a:ea typeface="Arial" charset="0"/>
                <a:cs typeface="Arial" charset="0"/>
              </a:rPr>
              <a:t>we were able to reduce critical issues by more than 89%... </a:t>
            </a:r>
            <a:br>
              <a:rPr lang="is-IS" sz="2667" b="0" dirty="0">
                <a:solidFill>
                  <a:prstClr val="white"/>
                </a:solidFill>
                <a:latin typeface="Arial" charset="0"/>
                <a:ea typeface="Arial" charset="0"/>
                <a:cs typeface="Arial" charset="0"/>
              </a:rPr>
            </a:br>
            <a:r>
              <a:rPr lang="is-IS" sz="2667" b="0" dirty="0">
                <a:solidFill>
                  <a:prstClr val="white"/>
                </a:solidFill>
                <a:latin typeface="Arial" charset="0"/>
                <a:ea typeface="Arial" charset="0"/>
                <a:cs typeface="Arial" charset="0"/>
              </a:rPr>
              <a:t>we’ve [decreased our server downtime] by over 50%.</a:t>
            </a:r>
            <a:r>
              <a:rPr lang="en-US" sz="2667" b="0" dirty="0">
                <a:solidFill>
                  <a:prstClr val="white"/>
                </a:solidFill>
                <a:latin typeface="Arial" charset="0"/>
                <a:ea typeface="Arial" charset="0"/>
                <a:cs typeface="Arial" charset="0"/>
              </a:rPr>
              <a:t>” </a:t>
            </a:r>
          </a:p>
          <a:p>
            <a:pPr marL="180970" indent="-180970" defTabSz="1219170" fontAlgn="auto">
              <a:lnSpc>
                <a:spcPct val="110000"/>
              </a:lnSpc>
              <a:spcAft>
                <a:spcPts val="1200"/>
              </a:spcAft>
              <a:defRPr/>
            </a:pPr>
            <a:r>
              <a:rPr lang="en-US" sz="1467" dirty="0">
                <a:solidFill>
                  <a:prstClr val="white"/>
                </a:solidFill>
                <a:latin typeface="Arial" charset="0"/>
                <a:ea typeface="Arial" charset="0"/>
                <a:cs typeface="Arial" charset="0"/>
              </a:rPr>
              <a:t>  	Frank Merli, </a:t>
            </a:r>
            <a:br>
              <a:rPr lang="en-US" sz="1467" b="0" dirty="0">
                <a:solidFill>
                  <a:prstClr val="white"/>
                </a:solidFill>
                <a:latin typeface="Arial" charset="0"/>
                <a:ea typeface="Arial" charset="0"/>
                <a:cs typeface="Arial" charset="0"/>
              </a:rPr>
            </a:br>
            <a:r>
              <a:rPr lang="en-US" sz="1467" b="0" dirty="0">
                <a:solidFill>
                  <a:prstClr val="white"/>
                </a:solidFill>
                <a:latin typeface="Arial" charset="0"/>
                <a:ea typeface="Arial" charset="0"/>
                <a:cs typeface="Arial" charset="0"/>
              </a:rPr>
              <a:t>VP of Infrastructure and Cyber Security, Sysco</a:t>
            </a:r>
          </a:p>
        </p:txBody>
      </p:sp>
      <p:sp>
        <p:nvSpPr>
          <p:cNvPr id="21" name="Title 1"/>
          <p:cNvSpPr txBox="1">
            <a:spLocks/>
          </p:cNvSpPr>
          <p:nvPr/>
        </p:nvSpPr>
        <p:spPr>
          <a:xfrm>
            <a:off x="262481" y="1205164"/>
            <a:ext cx="4559105" cy="425257"/>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1219170" fontAlgn="auto">
              <a:spcAft>
                <a:spcPts val="0"/>
              </a:spcAft>
              <a:defRPr/>
            </a:pPr>
            <a:r>
              <a:rPr lang="en-AU" sz="1467" b="0" dirty="0">
                <a:solidFill>
                  <a:prstClr val="white"/>
                </a:solidFill>
                <a:latin typeface="Arial" charset="0"/>
                <a:ea typeface="Arial" charset="0"/>
                <a:cs typeface="Arial" charset="0"/>
              </a:rPr>
              <a:t>What we achieved</a:t>
            </a:r>
            <a:endParaRPr lang="en-US" sz="1467" b="0" dirty="0">
              <a:solidFill>
                <a:prstClr val="white"/>
              </a:solidFill>
              <a:latin typeface="Arial" charset="0"/>
              <a:ea typeface="Arial" charset="0"/>
              <a:cs typeface="Arial" charset="0"/>
            </a:endParaRPr>
          </a:p>
        </p:txBody>
      </p:sp>
      <p:cxnSp>
        <p:nvCxnSpPr>
          <p:cNvPr id="25" name="Straight Connector 24"/>
          <p:cNvCxnSpPr/>
          <p:nvPr/>
        </p:nvCxnSpPr>
        <p:spPr>
          <a:xfrm>
            <a:off x="327947" y="1505243"/>
            <a:ext cx="5476076"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6" name="Title 1"/>
          <p:cNvSpPr txBox="1">
            <a:spLocks/>
          </p:cNvSpPr>
          <p:nvPr/>
        </p:nvSpPr>
        <p:spPr>
          <a:xfrm>
            <a:off x="6336373" y="1205164"/>
            <a:ext cx="4559105" cy="425257"/>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1219170" fontAlgn="auto">
              <a:spcAft>
                <a:spcPts val="0"/>
              </a:spcAft>
              <a:defRPr/>
            </a:pPr>
            <a:r>
              <a:rPr lang="en-AU" sz="1467" b="0" dirty="0">
                <a:solidFill>
                  <a:schemeClr val="accent1">
                    <a:lumMod val="75000"/>
                  </a:schemeClr>
                </a:solidFill>
                <a:latin typeface="Arial" charset="0"/>
                <a:ea typeface="Arial" charset="0"/>
                <a:cs typeface="Arial" charset="0"/>
              </a:rPr>
              <a:t>How we got there</a:t>
            </a:r>
            <a:endParaRPr lang="en-US" sz="1467" b="0" dirty="0">
              <a:solidFill>
                <a:schemeClr val="accent1">
                  <a:lumMod val="75000"/>
                </a:schemeClr>
              </a:solidFill>
              <a:latin typeface="Arial" charset="0"/>
              <a:ea typeface="Arial" charset="0"/>
              <a:cs typeface="Arial" charset="0"/>
            </a:endParaRPr>
          </a:p>
        </p:txBody>
      </p:sp>
      <p:sp>
        <p:nvSpPr>
          <p:cNvPr id="28" name="Title 1"/>
          <p:cNvSpPr txBox="1">
            <a:spLocks/>
          </p:cNvSpPr>
          <p:nvPr/>
        </p:nvSpPr>
        <p:spPr>
          <a:xfrm>
            <a:off x="6402161" y="1685682"/>
            <a:ext cx="5410153" cy="4670669"/>
          </a:xfrm>
          <a:prstGeom prst="rect">
            <a:avLst/>
          </a:prstGeom>
          <a:noFill/>
          <a:ln w="12700">
            <a:noFill/>
          </a:ln>
        </p:spPr>
        <p:txBody>
          <a:bodyPr vert="horz" lIns="0" tIns="0" rIns="0" bIns="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228594" indent="-215895" algn="l" defTabSz="1219170" fontAlgn="auto">
              <a:spcBef>
                <a:spcPts val="1200"/>
              </a:spcBef>
              <a:spcAft>
                <a:spcPts val="300"/>
              </a:spcAft>
              <a:defRPr/>
            </a:pPr>
            <a:r>
              <a:rPr lang="en-AU" sz="1467" dirty="0">
                <a:solidFill>
                  <a:srgbClr val="5A5A5A"/>
                </a:solidFill>
                <a:latin typeface="Arial" charset="0"/>
                <a:ea typeface="Arial" charset="0"/>
                <a:cs typeface="Arial" charset="0"/>
              </a:rPr>
              <a:t>1	Your key customer engagement / </a:t>
            </a:r>
            <a:br>
              <a:rPr lang="en-AU" sz="1467" dirty="0">
                <a:solidFill>
                  <a:srgbClr val="5A5A5A"/>
                </a:solidFill>
                <a:latin typeface="Arial" charset="0"/>
                <a:ea typeface="Arial" charset="0"/>
                <a:cs typeface="Arial" charset="0"/>
              </a:rPr>
            </a:br>
            <a:r>
              <a:rPr lang="en-AU" sz="1467" dirty="0">
                <a:solidFill>
                  <a:srgbClr val="5A5A5A"/>
                </a:solidFill>
                <a:latin typeface="Arial" charset="0"/>
                <a:ea typeface="Arial" charset="0"/>
                <a:cs typeface="Arial" charset="0"/>
              </a:rPr>
              <a:t>digital business needs are…</a:t>
            </a:r>
            <a:endParaRPr lang="en-US" sz="1467" b="0" dirty="0">
              <a:solidFill>
                <a:srgbClr val="5A5A5A"/>
              </a:solidFill>
              <a:latin typeface="Arial" charset="0"/>
              <a:ea typeface="Arial" charset="0"/>
              <a:cs typeface="Arial" charset="0"/>
            </a:endParaRPr>
          </a:p>
          <a:p>
            <a:pPr marL="241294" indent="-228594" algn="l" defTabSz="1219170" fontAlgn="auto">
              <a:spcAft>
                <a:spcPts val="0"/>
              </a:spcAft>
              <a:buFont typeface=".AppleSystemUIFont" charset="-120"/>
              <a:buChar char="–"/>
              <a:defRPr/>
            </a:pPr>
            <a:r>
              <a:rPr lang="en-US" sz="1467" b="0" dirty="0">
                <a:solidFill>
                  <a:srgbClr val="5A5A5A"/>
                </a:solidFill>
                <a:latin typeface="Arial" charset="0"/>
                <a:ea typeface="Arial" charset="0"/>
                <a:cs typeface="Arial" charset="0"/>
              </a:rPr>
              <a:t>Globally, 8,000 trucks must perform 150,000 timely </a:t>
            </a:r>
            <a:br>
              <a:rPr lang="en-US" sz="1467" b="0" dirty="0">
                <a:solidFill>
                  <a:srgbClr val="5A5A5A"/>
                </a:solidFill>
                <a:latin typeface="Arial" charset="0"/>
                <a:ea typeface="Arial" charset="0"/>
                <a:cs typeface="Arial" charset="0"/>
              </a:rPr>
            </a:br>
            <a:r>
              <a:rPr lang="en-US" sz="1467" b="0" dirty="0">
                <a:solidFill>
                  <a:srgbClr val="5A5A5A"/>
                </a:solidFill>
                <a:latin typeface="Arial" charset="0"/>
                <a:ea typeface="Arial" charset="0"/>
                <a:cs typeface="Arial" charset="0"/>
              </a:rPr>
              <a:t>deliveries, every day</a:t>
            </a:r>
          </a:p>
          <a:p>
            <a:pPr marL="241294" indent="-228594" algn="l" defTabSz="1219170" fontAlgn="auto">
              <a:spcAft>
                <a:spcPts val="0"/>
              </a:spcAft>
              <a:buFont typeface=".AppleSystemUIFont" charset="-120"/>
              <a:buChar char="–"/>
              <a:defRPr/>
            </a:pPr>
            <a:r>
              <a:rPr lang="en-US" sz="1467" b="0" dirty="0">
                <a:solidFill>
                  <a:srgbClr val="5A5A5A"/>
                </a:solidFill>
                <a:latin typeface="Arial" charset="0"/>
                <a:ea typeface="Arial" charset="0"/>
                <a:cs typeface="Arial" charset="0"/>
              </a:rPr>
              <a:t>Consistently deliver 1.8 billion cases of food a year, on time</a:t>
            </a:r>
          </a:p>
          <a:p>
            <a:pPr marL="228594" indent="-215895" algn="l" defTabSz="1219170" fontAlgn="auto">
              <a:spcBef>
                <a:spcPts val="1200"/>
              </a:spcBef>
              <a:spcAft>
                <a:spcPts val="300"/>
              </a:spcAft>
              <a:defRPr/>
            </a:pPr>
            <a:r>
              <a:rPr lang="en-AU" sz="1467" dirty="0">
                <a:solidFill>
                  <a:srgbClr val="5A5A5A"/>
                </a:solidFill>
                <a:latin typeface="Arial" charset="0"/>
                <a:ea typeface="Arial" charset="0"/>
                <a:cs typeface="Arial" charset="0"/>
              </a:rPr>
              <a:t>2	To deliver on those needs, what matters most from IT is…</a:t>
            </a:r>
            <a:endParaRPr lang="en-US" sz="1467" b="0" dirty="0">
              <a:solidFill>
                <a:srgbClr val="5A5A5A"/>
              </a:solidFill>
              <a:latin typeface="Arial" charset="0"/>
              <a:ea typeface="Arial" charset="0"/>
              <a:cs typeface="Arial" charset="0"/>
            </a:endParaRPr>
          </a:p>
          <a:p>
            <a:pPr marL="241294" indent="-228594" algn="l" defTabSz="1219170" fontAlgn="auto">
              <a:spcAft>
                <a:spcPts val="0"/>
              </a:spcAft>
              <a:buFont typeface=".AppleSystemUIFont" charset="-120"/>
              <a:buChar char="–"/>
              <a:defRPr/>
            </a:pPr>
            <a:r>
              <a:rPr lang="en-US" sz="1467" b="0" dirty="0">
                <a:solidFill>
                  <a:srgbClr val="5A5A5A"/>
                </a:solidFill>
                <a:latin typeface="Arial" charset="0"/>
                <a:ea typeface="Arial" charset="0"/>
                <a:cs typeface="Arial" charset="0"/>
              </a:rPr>
              <a:t>Consistent on-time delivery totally depends on IT uptime—</a:t>
            </a:r>
            <a:br>
              <a:rPr lang="en-US" sz="1467" b="0" dirty="0">
                <a:solidFill>
                  <a:srgbClr val="5A5A5A"/>
                </a:solidFill>
                <a:latin typeface="Arial" charset="0"/>
                <a:ea typeface="Arial" charset="0"/>
                <a:cs typeface="Arial" charset="0"/>
              </a:rPr>
            </a:br>
            <a:r>
              <a:rPr lang="en-US" sz="1467" b="0" dirty="0">
                <a:solidFill>
                  <a:srgbClr val="5A5A5A"/>
                </a:solidFill>
                <a:latin typeface="Arial" charset="0"/>
                <a:ea typeface="Arial" charset="0"/>
                <a:cs typeface="Arial" charset="0"/>
              </a:rPr>
              <a:t>there’s no room for error</a:t>
            </a:r>
          </a:p>
          <a:p>
            <a:pPr marL="228594" indent="-215895" algn="l" defTabSz="1219170" fontAlgn="auto">
              <a:spcBef>
                <a:spcPts val="1200"/>
              </a:spcBef>
              <a:spcAft>
                <a:spcPts val="300"/>
              </a:spcAft>
              <a:defRPr/>
            </a:pPr>
            <a:r>
              <a:rPr lang="en-AU" sz="1467" dirty="0">
                <a:solidFill>
                  <a:srgbClr val="5A5A5A"/>
                </a:solidFill>
                <a:latin typeface="Arial" charset="0"/>
                <a:ea typeface="Arial" charset="0"/>
                <a:cs typeface="Arial" charset="0"/>
              </a:rPr>
              <a:t>3	The key offerings, cognitive and automation capabilities deployed are…</a:t>
            </a:r>
            <a:endParaRPr lang="en-US" sz="1467" b="0" dirty="0">
              <a:solidFill>
                <a:srgbClr val="5A5A5A"/>
              </a:solidFill>
              <a:latin typeface="Arial" charset="0"/>
              <a:ea typeface="Arial" charset="0"/>
              <a:cs typeface="Arial" charset="0"/>
            </a:endParaRPr>
          </a:p>
          <a:p>
            <a:pPr marL="241294" indent="-228594" algn="l" defTabSz="1219170" fontAlgn="auto">
              <a:spcAft>
                <a:spcPts val="0"/>
              </a:spcAft>
              <a:buFont typeface=".AppleSystemUIFont" charset="-120"/>
              <a:buChar char="–"/>
              <a:defRPr/>
            </a:pPr>
            <a:r>
              <a:rPr lang="en-US" sz="1467" dirty="0">
                <a:solidFill>
                  <a:srgbClr val="5A5A5A"/>
                </a:solidFill>
                <a:latin typeface="Arial" charset="0"/>
                <a:ea typeface="Arial" charset="0"/>
                <a:cs typeface="Arial" charset="0"/>
              </a:rPr>
              <a:t>Dynamic Automation applied to ~4000 servers </a:t>
            </a:r>
            <a:br>
              <a:rPr lang="en-US" sz="1467" dirty="0">
                <a:solidFill>
                  <a:srgbClr val="5A5A5A"/>
                </a:solidFill>
                <a:latin typeface="Arial" charset="0"/>
                <a:ea typeface="Arial" charset="0"/>
                <a:cs typeface="Arial" charset="0"/>
              </a:rPr>
            </a:br>
            <a:r>
              <a:rPr lang="en-US" sz="1467" b="0" dirty="0">
                <a:solidFill>
                  <a:srgbClr val="5A5A5A"/>
                </a:solidFill>
                <a:latin typeface="Arial" charset="0"/>
                <a:ea typeface="Arial" charset="0"/>
                <a:cs typeface="Arial" charset="0"/>
              </a:rPr>
              <a:t>to rapidly process huge amounts of data, as well as </a:t>
            </a:r>
            <a:br>
              <a:rPr lang="en-US" sz="1467" b="0" dirty="0">
                <a:solidFill>
                  <a:srgbClr val="5A5A5A"/>
                </a:solidFill>
                <a:latin typeface="Arial" charset="0"/>
                <a:ea typeface="Arial" charset="0"/>
                <a:cs typeface="Arial" charset="0"/>
              </a:rPr>
            </a:br>
            <a:r>
              <a:rPr lang="en-US" sz="1467" b="0" dirty="0">
                <a:solidFill>
                  <a:srgbClr val="5A5A5A"/>
                </a:solidFill>
                <a:latin typeface="Arial" charset="0"/>
                <a:ea typeface="Arial" charset="0"/>
                <a:cs typeface="Arial" charset="0"/>
              </a:rPr>
              <a:t>to identify and fix problems instantaneously</a:t>
            </a:r>
          </a:p>
          <a:p>
            <a:pPr marL="228594" indent="-215895" algn="l" defTabSz="1219170" fontAlgn="auto">
              <a:spcBef>
                <a:spcPts val="1200"/>
              </a:spcBef>
              <a:spcAft>
                <a:spcPts val="300"/>
              </a:spcAft>
              <a:defRPr/>
            </a:pPr>
            <a:r>
              <a:rPr lang="en-AU" sz="1467" dirty="0">
                <a:solidFill>
                  <a:srgbClr val="5A5A5A"/>
                </a:solidFill>
                <a:latin typeface="Arial" charset="0"/>
                <a:ea typeface="Arial" charset="0"/>
                <a:cs typeface="Arial" charset="0"/>
              </a:rPr>
              <a:t>5	The IT and business outcomes we achieved </a:t>
            </a:r>
            <a:br>
              <a:rPr lang="en-AU" sz="1467" dirty="0">
                <a:solidFill>
                  <a:srgbClr val="5A5A5A"/>
                </a:solidFill>
                <a:latin typeface="Arial" charset="0"/>
                <a:ea typeface="Arial" charset="0"/>
                <a:cs typeface="Arial" charset="0"/>
              </a:rPr>
            </a:br>
            <a:r>
              <a:rPr lang="en-AU" sz="1467" dirty="0">
                <a:solidFill>
                  <a:srgbClr val="5A5A5A"/>
                </a:solidFill>
                <a:latin typeface="Arial" charset="0"/>
                <a:ea typeface="Arial" charset="0"/>
                <a:cs typeface="Arial" charset="0"/>
              </a:rPr>
              <a:t>together are…</a:t>
            </a:r>
            <a:endParaRPr lang="en-US" sz="1467" b="0" dirty="0">
              <a:solidFill>
                <a:srgbClr val="5A5A5A"/>
              </a:solidFill>
              <a:latin typeface="Arial" charset="0"/>
              <a:ea typeface="Arial" charset="0"/>
              <a:cs typeface="Arial" charset="0"/>
            </a:endParaRPr>
          </a:p>
          <a:p>
            <a:pPr marL="241294" indent="-228594" algn="l" defTabSz="1219170" fontAlgn="auto">
              <a:spcAft>
                <a:spcPts val="0"/>
              </a:spcAft>
              <a:buSzPct val="100000"/>
              <a:buFont typeface=".AppleSystemUIFont" charset="-120"/>
              <a:buChar char="–"/>
              <a:defRPr/>
            </a:pPr>
            <a:r>
              <a:rPr lang="en-US" sz="1467" b="0" dirty="0">
                <a:solidFill>
                  <a:srgbClr val="5A5A5A"/>
                </a:solidFill>
                <a:latin typeface="Arial" charset="0"/>
                <a:ea typeface="Arial" charset="0"/>
                <a:cs typeface="Arial" charset="0"/>
              </a:rPr>
              <a:t>Reduce critical issues by more than 89%</a:t>
            </a:r>
          </a:p>
          <a:p>
            <a:pPr marL="241294" indent="-228594" algn="l" defTabSz="1219170" fontAlgn="auto">
              <a:spcAft>
                <a:spcPts val="0"/>
              </a:spcAft>
              <a:buSzPct val="100000"/>
              <a:buFont typeface=".AppleSystemUIFont" charset="-120"/>
              <a:buChar char="–"/>
              <a:defRPr/>
            </a:pPr>
            <a:r>
              <a:rPr lang="en-US" sz="1467" b="0" dirty="0">
                <a:solidFill>
                  <a:srgbClr val="5A5A5A"/>
                </a:solidFill>
                <a:latin typeface="Arial" charset="0"/>
                <a:ea typeface="Arial" charset="0"/>
                <a:cs typeface="Arial" charset="0"/>
              </a:rPr>
              <a:t>Reduce average time to solve issues from 19 hours to 28 minute</a:t>
            </a:r>
          </a:p>
        </p:txBody>
      </p:sp>
      <p:cxnSp>
        <p:nvCxnSpPr>
          <p:cNvPr id="30" name="Straight Connector 29"/>
          <p:cNvCxnSpPr/>
          <p:nvPr/>
        </p:nvCxnSpPr>
        <p:spPr>
          <a:xfrm>
            <a:off x="6418321" y="1505243"/>
            <a:ext cx="5393993" cy="0"/>
          </a:xfrm>
          <a:prstGeom prst="line">
            <a:avLst/>
          </a:prstGeom>
          <a:ln>
            <a:solidFill>
              <a:srgbClr val="6F6F6F"/>
            </a:solidFill>
          </a:ln>
        </p:spPr>
        <p:style>
          <a:lnRef idx="1">
            <a:schemeClr val="accent1"/>
          </a:lnRef>
          <a:fillRef idx="0">
            <a:schemeClr val="accent1"/>
          </a:fillRef>
          <a:effectRef idx="0">
            <a:schemeClr val="accent1"/>
          </a:effectRef>
          <a:fontRef idx="minor">
            <a:schemeClr val="tx1"/>
          </a:fontRef>
        </p:style>
      </p:cxnSp>
      <p:sp>
        <p:nvSpPr>
          <p:cNvPr id="20" name="Shape 1171"/>
          <p:cNvSpPr txBox="1">
            <a:spLocks/>
          </p:cNvSpPr>
          <p:nvPr/>
        </p:nvSpPr>
        <p:spPr>
          <a:xfrm>
            <a:off x="304800" y="437288"/>
            <a:ext cx="5334001" cy="687456"/>
          </a:xfrm>
          <a:prstGeom prst="rect">
            <a:avLst/>
          </a:prstGeom>
          <a:ln w="12700">
            <a:miter lim="400000"/>
          </a:ln>
          <a:extLst>
            <a:ext uri="{C572A759-6A51-4108-AA02-DFA0A04FC94B}">
              <ma14:wrappingTextBoxFlag xmlns:ma14="http://schemas.microsoft.com/office/mac/drawingml/2011/main" xmlns="" val="1"/>
            </a:ext>
          </a:extLst>
        </p:spPr>
        <p:txBody>
          <a:bodyPr lIns="0" tIns="0" rIns="0" bIns="0">
            <a:normAutofit/>
          </a:bodyPr>
          <a:lstStyle>
            <a:lvl1pPr marL="0" marR="0" indent="0" algn="l" defTabSz="457200" rtl="0" latinLnBrk="0">
              <a:lnSpc>
                <a:spcPct val="100000"/>
              </a:lnSpc>
              <a:spcBef>
                <a:spcPts val="0"/>
              </a:spcBef>
              <a:spcAft>
                <a:spcPts val="0"/>
              </a:spcAft>
              <a:buClrTx/>
              <a:buSzTx/>
              <a:buFontTx/>
              <a:buNone/>
              <a:tabLst/>
              <a:defRPr sz="2000" b="0" i="0" u="none" strike="noStrike" cap="none" spc="0" baseline="0">
                <a:ln>
                  <a:noFill/>
                </a:ln>
                <a:solidFill>
                  <a:srgbClr val="5A5A5A"/>
                </a:solidFill>
                <a:uFillTx/>
                <a:latin typeface="+mj-lt"/>
                <a:ea typeface="+mj-ea"/>
                <a:cs typeface="+mj-cs"/>
                <a:sym typeface="Helvetica Neue"/>
              </a:defRPr>
            </a:lvl1pPr>
            <a:lvl2pPr marL="0" marR="0" indent="0" algn="l" defTabSz="457200" rtl="0" latinLnBrk="0">
              <a:lnSpc>
                <a:spcPct val="90000"/>
              </a:lnSpc>
              <a:spcBef>
                <a:spcPts val="0"/>
              </a:spcBef>
              <a:spcAft>
                <a:spcPts val="0"/>
              </a:spcAft>
              <a:buClrTx/>
              <a:buSzTx/>
              <a:buFontTx/>
              <a:buNone/>
              <a:tabLst/>
              <a:defRPr sz="4800" b="0" i="0" u="none" strike="noStrike" cap="none" spc="0" baseline="0">
                <a:ln>
                  <a:noFill/>
                </a:ln>
                <a:solidFill>
                  <a:srgbClr val="E0E0E0"/>
                </a:solidFill>
                <a:uFillTx/>
                <a:latin typeface="+mj-lt"/>
                <a:ea typeface="+mj-ea"/>
                <a:cs typeface="+mj-cs"/>
                <a:sym typeface="Helvetica Neue"/>
              </a:defRPr>
            </a:lvl2pPr>
            <a:lvl3pPr marL="0" marR="0" indent="0" algn="l" defTabSz="457200" rtl="0" latinLnBrk="0">
              <a:lnSpc>
                <a:spcPct val="90000"/>
              </a:lnSpc>
              <a:spcBef>
                <a:spcPts val="0"/>
              </a:spcBef>
              <a:spcAft>
                <a:spcPts val="0"/>
              </a:spcAft>
              <a:buClrTx/>
              <a:buSzTx/>
              <a:buFontTx/>
              <a:buNone/>
              <a:tabLst/>
              <a:defRPr sz="4800" b="0" i="0" u="none" strike="noStrike" cap="none" spc="0" baseline="0">
                <a:ln>
                  <a:noFill/>
                </a:ln>
                <a:solidFill>
                  <a:srgbClr val="E0E0E0"/>
                </a:solidFill>
                <a:uFillTx/>
                <a:latin typeface="+mj-lt"/>
                <a:ea typeface="+mj-ea"/>
                <a:cs typeface="+mj-cs"/>
                <a:sym typeface="Helvetica Neue"/>
              </a:defRPr>
            </a:lvl3pPr>
            <a:lvl4pPr marL="0" marR="0" indent="0" algn="l" defTabSz="457200" rtl="0" latinLnBrk="0">
              <a:lnSpc>
                <a:spcPct val="90000"/>
              </a:lnSpc>
              <a:spcBef>
                <a:spcPts val="0"/>
              </a:spcBef>
              <a:spcAft>
                <a:spcPts val="0"/>
              </a:spcAft>
              <a:buClrTx/>
              <a:buSzTx/>
              <a:buFontTx/>
              <a:buNone/>
              <a:tabLst/>
              <a:defRPr sz="4800" b="0" i="0" u="none" strike="noStrike" cap="none" spc="0" baseline="0">
                <a:ln>
                  <a:noFill/>
                </a:ln>
                <a:solidFill>
                  <a:srgbClr val="E0E0E0"/>
                </a:solidFill>
                <a:uFillTx/>
                <a:latin typeface="+mj-lt"/>
                <a:ea typeface="+mj-ea"/>
                <a:cs typeface="+mj-cs"/>
                <a:sym typeface="Helvetica Neue"/>
              </a:defRPr>
            </a:lvl4pPr>
            <a:lvl5pPr marL="0" marR="0" indent="0" algn="l" defTabSz="457200" rtl="0" latinLnBrk="0">
              <a:lnSpc>
                <a:spcPct val="90000"/>
              </a:lnSpc>
              <a:spcBef>
                <a:spcPts val="0"/>
              </a:spcBef>
              <a:spcAft>
                <a:spcPts val="0"/>
              </a:spcAft>
              <a:buClrTx/>
              <a:buSzTx/>
              <a:buFontTx/>
              <a:buNone/>
              <a:tabLst/>
              <a:defRPr sz="4800" b="0" i="0" u="none" strike="noStrike" cap="none" spc="0" baseline="0">
                <a:ln>
                  <a:noFill/>
                </a:ln>
                <a:solidFill>
                  <a:srgbClr val="E0E0E0"/>
                </a:solidFill>
                <a:uFillTx/>
                <a:latin typeface="+mj-lt"/>
                <a:ea typeface="+mj-ea"/>
                <a:cs typeface="+mj-cs"/>
                <a:sym typeface="Helvetica Neue"/>
              </a:defRPr>
            </a:lvl5pPr>
            <a:lvl6pPr marL="0" marR="0" indent="0" algn="l" defTabSz="457200" rtl="0" latinLnBrk="0">
              <a:lnSpc>
                <a:spcPct val="90000"/>
              </a:lnSpc>
              <a:spcBef>
                <a:spcPts val="0"/>
              </a:spcBef>
              <a:spcAft>
                <a:spcPts val="0"/>
              </a:spcAft>
              <a:buClrTx/>
              <a:buSzTx/>
              <a:buFontTx/>
              <a:buNone/>
              <a:tabLst/>
              <a:defRPr sz="4800" b="0" i="0" u="none" strike="noStrike" cap="none" spc="0" baseline="0">
                <a:ln>
                  <a:noFill/>
                </a:ln>
                <a:solidFill>
                  <a:srgbClr val="E0E0E0"/>
                </a:solidFill>
                <a:uFillTx/>
                <a:latin typeface="+mj-lt"/>
                <a:ea typeface="+mj-ea"/>
                <a:cs typeface="+mj-cs"/>
                <a:sym typeface="Helvetica Neue"/>
              </a:defRPr>
            </a:lvl6pPr>
            <a:lvl7pPr marL="0" marR="0" indent="0" algn="l" defTabSz="457200" rtl="0" latinLnBrk="0">
              <a:lnSpc>
                <a:spcPct val="90000"/>
              </a:lnSpc>
              <a:spcBef>
                <a:spcPts val="0"/>
              </a:spcBef>
              <a:spcAft>
                <a:spcPts val="0"/>
              </a:spcAft>
              <a:buClrTx/>
              <a:buSzTx/>
              <a:buFontTx/>
              <a:buNone/>
              <a:tabLst/>
              <a:defRPr sz="4800" b="0" i="0" u="none" strike="noStrike" cap="none" spc="0" baseline="0">
                <a:ln>
                  <a:noFill/>
                </a:ln>
                <a:solidFill>
                  <a:srgbClr val="E0E0E0"/>
                </a:solidFill>
                <a:uFillTx/>
                <a:latin typeface="+mj-lt"/>
                <a:ea typeface="+mj-ea"/>
                <a:cs typeface="+mj-cs"/>
                <a:sym typeface="Helvetica Neue"/>
              </a:defRPr>
            </a:lvl7pPr>
            <a:lvl8pPr marL="0" marR="0" indent="0" algn="l" defTabSz="457200" rtl="0" latinLnBrk="0">
              <a:lnSpc>
                <a:spcPct val="90000"/>
              </a:lnSpc>
              <a:spcBef>
                <a:spcPts val="0"/>
              </a:spcBef>
              <a:spcAft>
                <a:spcPts val="0"/>
              </a:spcAft>
              <a:buClrTx/>
              <a:buSzTx/>
              <a:buFontTx/>
              <a:buNone/>
              <a:tabLst/>
              <a:defRPr sz="4800" b="0" i="0" u="none" strike="noStrike" cap="none" spc="0" baseline="0">
                <a:ln>
                  <a:noFill/>
                </a:ln>
                <a:solidFill>
                  <a:srgbClr val="E0E0E0"/>
                </a:solidFill>
                <a:uFillTx/>
                <a:latin typeface="+mj-lt"/>
                <a:ea typeface="+mj-ea"/>
                <a:cs typeface="+mj-cs"/>
                <a:sym typeface="Helvetica Neue"/>
              </a:defRPr>
            </a:lvl8pPr>
            <a:lvl9pPr marL="0" marR="0" indent="0" algn="l" defTabSz="457200" rtl="0" latinLnBrk="0">
              <a:lnSpc>
                <a:spcPct val="90000"/>
              </a:lnSpc>
              <a:spcBef>
                <a:spcPts val="0"/>
              </a:spcBef>
              <a:spcAft>
                <a:spcPts val="0"/>
              </a:spcAft>
              <a:buClrTx/>
              <a:buSzTx/>
              <a:buFontTx/>
              <a:buNone/>
              <a:tabLst/>
              <a:defRPr sz="4800" b="0" i="0" u="none" strike="noStrike" cap="none" spc="0" baseline="0">
                <a:ln>
                  <a:noFill/>
                </a:ln>
                <a:solidFill>
                  <a:srgbClr val="E0E0E0"/>
                </a:solidFill>
                <a:uFillTx/>
                <a:latin typeface="+mj-lt"/>
                <a:ea typeface="+mj-ea"/>
                <a:cs typeface="+mj-cs"/>
                <a:sym typeface="Helvetica Neue"/>
              </a:defRPr>
            </a:lvl9pPr>
          </a:lstStyle>
          <a:p>
            <a:pPr defTabSz="609585" fontAlgn="auto">
              <a:defRPr/>
            </a:pPr>
            <a:r>
              <a:rPr lang="en-US" sz="2667" kern="0" dirty="0">
                <a:solidFill>
                  <a:srgbClr val="FFFFFF"/>
                </a:solidFill>
                <a:latin typeface="Arial" charset="0"/>
                <a:ea typeface="Arial" charset="0"/>
                <a:cs typeface="Arial" charset="0"/>
              </a:rPr>
              <a:t>Case Study</a:t>
            </a:r>
          </a:p>
        </p:txBody>
      </p:sp>
      <p:sp>
        <p:nvSpPr>
          <p:cNvPr id="3" name="Date Placeholder 2">
            <a:extLst>
              <a:ext uri="{FF2B5EF4-FFF2-40B4-BE49-F238E27FC236}">
                <a16:creationId xmlns:a16="http://schemas.microsoft.com/office/drawing/2014/main" id="{AB96EDD8-4DB7-4E54-86B8-2202898B647A}"/>
              </a:ext>
            </a:extLst>
          </p:cNvPr>
          <p:cNvSpPr>
            <a:spLocks noGrp="1"/>
          </p:cNvSpPr>
          <p:nvPr>
            <p:ph type="dt" sz="half" idx="12"/>
          </p:nvPr>
        </p:nvSpPr>
        <p:spPr/>
        <p:txBody>
          <a:bodyPr/>
          <a:lstStyle/>
          <a:p>
            <a:pPr>
              <a:spcBef>
                <a:spcPct val="0"/>
              </a:spcBef>
              <a:buFontTx/>
              <a:buNone/>
            </a:pPr>
            <a:fld id="{0545EF50-8902-4371-AF51-88868D5A67F9}" type="datetime4">
              <a:rPr lang="en-AU" smtClean="0"/>
              <a:t>26 January 2018</a:t>
            </a:fld>
            <a:endParaRPr lang="en-AU"/>
          </a:p>
        </p:txBody>
      </p:sp>
      <p:sp>
        <p:nvSpPr>
          <p:cNvPr id="4" name="Footer Placeholder 3">
            <a:extLst>
              <a:ext uri="{FF2B5EF4-FFF2-40B4-BE49-F238E27FC236}">
                <a16:creationId xmlns:a16="http://schemas.microsoft.com/office/drawing/2014/main" id="{A3C915FB-78C5-4ED3-89A2-464918F59988}"/>
              </a:ext>
            </a:extLst>
          </p:cNvPr>
          <p:cNvSpPr>
            <a:spLocks noGrp="1"/>
          </p:cNvSpPr>
          <p:nvPr>
            <p:ph type="ftr" sz="quarter" idx="10"/>
          </p:nvPr>
        </p:nvSpPr>
        <p:spPr/>
        <p:txBody>
          <a:bodyPr/>
          <a:lstStyle/>
          <a:p>
            <a:r>
              <a:rPr lang="en-US"/>
              <a:t>IBM Services Platform with Watson   |   IBM Confidential </a:t>
            </a:r>
            <a:endParaRPr lang="en-AU"/>
          </a:p>
        </p:txBody>
      </p:sp>
      <p:sp>
        <p:nvSpPr>
          <p:cNvPr id="5" name="Slide Number Placeholder 4">
            <a:extLst>
              <a:ext uri="{FF2B5EF4-FFF2-40B4-BE49-F238E27FC236}">
                <a16:creationId xmlns:a16="http://schemas.microsoft.com/office/drawing/2014/main" id="{0BEEEA0B-98F3-46B1-ABCF-CC754C3FC86F}"/>
              </a:ext>
            </a:extLst>
          </p:cNvPr>
          <p:cNvSpPr>
            <a:spLocks noGrp="1"/>
          </p:cNvSpPr>
          <p:nvPr>
            <p:ph type="sldNum" sz="quarter" idx="11"/>
          </p:nvPr>
        </p:nvSpPr>
        <p:spPr/>
        <p:txBody>
          <a:bodyPr/>
          <a:lstStyle/>
          <a:p>
            <a:fld id="{4C4A9466-A77D-41D3-AAA1-27D358BB5A9E}" type="slidenum">
              <a:rPr lang="en-AU" smtClean="0"/>
              <a:pPr/>
              <a:t>21</a:t>
            </a:fld>
            <a:endParaRPr lang="en-AU"/>
          </a:p>
        </p:txBody>
      </p:sp>
    </p:spTree>
    <p:extLst>
      <p:ext uri="{BB962C8B-B14F-4D97-AF65-F5344CB8AC3E}">
        <p14:creationId xmlns:p14="http://schemas.microsoft.com/office/powerpoint/2010/main" val="375381131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altLang="en-US"/>
              <a:t>Global Deployment Successes</a:t>
            </a:r>
            <a:endParaRPr lang="en-US" dirty="0"/>
          </a:p>
        </p:txBody>
      </p:sp>
      <p:sp>
        <p:nvSpPr>
          <p:cNvPr id="17" name="Slide Number Placeholder 16"/>
          <p:cNvSpPr>
            <a:spLocks noGrp="1"/>
          </p:cNvSpPr>
          <p:nvPr>
            <p:ph type="sldNum" sz="quarter" idx="11"/>
          </p:nvPr>
        </p:nvSpPr>
        <p:spPr/>
        <p:txBody>
          <a:bodyPr/>
          <a:lstStyle/>
          <a:p>
            <a:fld id="{3922C6F2-B8C0-4680-8EDC-9A2F2593CFCB}" type="slidenum">
              <a:rPr lang="en-US" altLang="en-US" smtClean="0"/>
              <a:pPr/>
              <a:t>22</a:t>
            </a:fld>
            <a:endParaRPr lang="en-US" altLang="en-US"/>
          </a:p>
        </p:txBody>
      </p:sp>
      <p:grpSp>
        <p:nvGrpSpPr>
          <p:cNvPr id="9" name="Group 8"/>
          <p:cNvGrpSpPr/>
          <p:nvPr/>
        </p:nvGrpSpPr>
        <p:grpSpPr>
          <a:xfrm>
            <a:off x="2277208" y="1727689"/>
            <a:ext cx="7605346" cy="2145323"/>
            <a:chOff x="741485" y="1488831"/>
            <a:chExt cx="6720253" cy="2145323"/>
          </a:xfrm>
          <a:solidFill>
            <a:schemeClr val="bg1">
              <a:lumMod val="95000"/>
            </a:schemeClr>
          </a:solidFill>
        </p:grpSpPr>
        <p:sp>
          <p:nvSpPr>
            <p:cNvPr id="6" name="Rectangle 5"/>
            <p:cNvSpPr/>
            <p:nvPr/>
          </p:nvSpPr>
          <p:spPr>
            <a:xfrm>
              <a:off x="741485" y="1488831"/>
              <a:ext cx="2145323" cy="21453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7" name="Rectangle 6"/>
            <p:cNvSpPr/>
            <p:nvPr/>
          </p:nvSpPr>
          <p:spPr>
            <a:xfrm>
              <a:off x="3028950" y="1488831"/>
              <a:ext cx="2145323" cy="21453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Rectangle 7"/>
            <p:cNvSpPr/>
            <p:nvPr/>
          </p:nvSpPr>
          <p:spPr>
            <a:xfrm>
              <a:off x="5316415" y="1488831"/>
              <a:ext cx="2145323" cy="21453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grpSp>
        <p:nvGrpSpPr>
          <p:cNvPr id="10" name="Group 9"/>
          <p:cNvGrpSpPr/>
          <p:nvPr/>
        </p:nvGrpSpPr>
        <p:grpSpPr>
          <a:xfrm>
            <a:off x="2277208" y="4028343"/>
            <a:ext cx="7605346" cy="2145323"/>
            <a:chOff x="741485" y="1488831"/>
            <a:chExt cx="6720253" cy="2145323"/>
          </a:xfrm>
          <a:solidFill>
            <a:schemeClr val="bg1">
              <a:lumMod val="95000"/>
            </a:schemeClr>
          </a:solidFill>
        </p:grpSpPr>
        <p:sp>
          <p:nvSpPr>
            <p:cNvPr id="11" name="Rectangle 10"/>
            <p:cNvSpPr/>
            <p:nvPr/>
          </p:nvSpPr>
          <p:spPr>
            <a:xfrm>
              <a:off x="741485" y="1488831"/>
              <a:ext cx="2145323" cy="21453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2" name="Rectangle 11"/>
            <p:cNvSpPr/>
            <p:nvPr/>
          </p:nvSpPr>
          <p:spPr>
            <a:xfrm>
              <a:off x="3028950" y="1488831"/>
              <a:ext cx="2145323" cy="21453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3" name="Rectangle 12"/>
            <p:cNvSpPr/>
            <p:nvPr/>
          </p:nvSpPr>
          <p:spPr>
            <a:xfrm>
              <a:off x="5316415" y="1488831"/>
              <a:ext cx="2145323" cy="21453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36871" name="Rectangle 13"/>
          <p:cNvSpPr>
            <a:spLocks noChangeArrowheads="1"/>
          </p:cNvSpPr>
          <p:nvPr/>
        </p:nvSpPr>
        <p:spPr bwMode="auto">
          <a:xfrm>
            <a:off x="5151438" y="1289050"/>
            <a:ext cx="19415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1800">
                <a:latin typeface="Arial" panose="020B0604020202020204" pitchFamily="34" charset="0"/>
              </a:rPr>
              <a:t>Client examples</a:t>
            </a:r>
          </a:p>
        </p:txBody>
      </p:sp>
      <p:sp>
        <p:nvSpPr>
          <p:cNvPr id="36872" name="Rectangle 14"/>
          <p:cNvSpPr>
            <a:spLocks noChangeArrowheads="1"/>
          </p:cNvSpPr>
          <p:nvPr/>
        </p:nvSpPr>
        <p:spPr bwMode="auto">
          <a:xfrm>
            <a:off x="1949451" y="1744664"/>
            <a:ext cx="2671763"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lvl="1">
              <a:lnSpc>
                <a:spcPct val="150000"/>
              </a:lnSpc>
              <a:spcBef>
                <a:spcPct val="0"/>
              </a:spcBef>
              <a:buFontTx/>
              <a:buNone/>
            </a:pPr>
            <a:r>
              <a:rPr lang="en-US" altLang="en-US" sz="1400" dirty="0">
                <a:latin typeface="Arial" panose="020B0604020202020204" pitchFamily="34" charset="0"/>
              </a:rPr>
              <a:t>The IBM Account: </a:t>
            </a:r>
            <a:r>
              <a:rPr lang="en-US" altLang="en-US" sz="1400" dirty="0">
                <a:solidFill>
                  <a:schemeClr val="accent1"/>
                </a:solidFill>
                <a:latin typeface="Arial" panose="020B0604020202020204" pitchFamily="34" charset="0"/>
              </a:rPr>
              <a:t>7.8 </a:t>
            </a:r>
            <a:r>
              <a:rPr lang="en-US" altLang="en-US" sz="1400" dirty="0">
                <a:latin typeface="Arial" panose="020B0604020202020204" pitchFamily="34" charset="0"/>
              </a:rPr>
              <a:t>minutes Mean Time To Resolve &amp; </a:t>
            </a:r>
            <a:r>
              <a:rPr lang="en-US" altLang="en-US" sz="1400" dirty="0">
                <a:solidFill>
                  <a:schemeClr val="accent1"/>
                </a:solidFill>
                <a:latin typeface="Arial" panose="020B0604020202020204" pitchFamily="34" charset="0"/>
              </a:rPr>
              <a:t>48</a:t>
            </a:r>
            <a:r>
              <a:rPr lang="en-US" altLang="en-US" sz="1400" dirty="0">
                <a:latin typeface="Arial" panose="020B0604020202020204" pitchFamily="34" charset="0"/>
              </a:rPr>
              <a:t> seconds Mean Time to Respond (MMTR)</a:t>
            </a:r>
          </a:p>
        </p:txBody>
      </p:sp>
      <p:sp>
        <p:nvSpPr>
          <p:cNvPr id="36873" name="Rectangle 15"/>
          <p:cNvSpPr>
            <a:spLocks noChangeArrowheads="1"/>
          </p:cNvSpPr>
          <p:nvPr/>
        </p:nvSpPr>
        <p:spPr bwMode="auto">
          <a:xfrm>
            <a:off x="4552951" y="1739900"/>
            <a:ext cx="2670175"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lvl="1">
              <a:lnSpc>
                <a:spcPct val="150000"/>
              </a:lnSpc>
              <a:spcBef>
                <a:spcPct val="0"/>
              </a:spcBef>
              <a:buFontTx/>
              <a:buNone/>
            </a:pPr>
            <a:r>
              <a:rPr lang="en-US" altLang="en-US" sz="1400" dirty="0">
                <a:latin typeface="Arial" panose="020B0604020202020204" pitchFamily="34" charset="0"/>
              </a:rPr>
              <a:t>Healthcare Provider:</a:t>
            </a:r>
          </a:p>
          <a:p>
            <a:pPr lvl="1">
              <a:lnSpc>
                <a:spcPct val="150000"/>
              </a:lnSpc>
              <a:spcBef>
                <a:spcPct val="0"/>
              </a:spcBef>
              <a:buFontTx/>
              <a:buNone/>
            </a:pPr>
            <a:r>
              <a:rPr lang="en-US" altLang="en-US" sz="1400" dirty="0">
                <a:latin typeface="Arial" panose="020B0604020202020204" pitchFamily="34" charset="0"/>
              </a:rPr>
              <a:t>In </a:t>
            </a:r>
            <a:r>
              <a:rPr lang="en-US" altLang="en-US" sz="1400" dirty="0">
                <a:solidFill>
                  <a:schemeClr val="accent1"/>
                </a:solidFill>
                <a:latin typeface="Arial" panose="020B0604020202020204" pitchFamily="34" charset="0"/>
              </a:rPr>
              <a:t>6</a:t>
            </a:r>
            <a:r>
              <a:rPr lang="en-US" altLang="en-US" sz="1400" dirty="0">
                <a:latin typeface="Arial" panose="020B0604020202020204" pitchFamily="34" charset="0"/>
              </a:rPr>
              <a:t> months, </a:t>
            </a:r>
            <a:r>
              <a:rPr lang="en-US" altLang="en-US" sz="1400" dirty="0">
                <a:solidFill>
                  <a:schemeClr val="accent1"/>
                </a:solidFill>
                <a:latin typeface="Arial" panose="020B0604020202020204" pitchFamily="34" charset="0"/>
              </a:rPr>
              <a:t>50%</a:t>
            </a:r>
            <a:r>
              <a:rPr lang="en-US" altLang="en-US" sz="1400" dirty="0">
                <a:latin typeface="Arial" panose="020B0604020202020204" pitchFamily="34" charset="0"/>
              </a:rPr>
              <a:t> of all tickets were automated, reducing MTTR from </a:t>
            </a:r>
            <a:r>
              <a:rPr lang="en-US" altLang="en-US" sz="1400" dirty="0">
                <a:solidFill>
                  <a:schemeClr val="accent1"/>
                </a:solidFill>
                <a:latin typeface="Arial" panose="020B0604020202020204" pitchFamily="34" charset="0"/>
              </a:rPr>
              <a:t>41</a:t>
            </a:r>
            <a:r>
              <a:rPr lang="en-US" altLang="en-US" sz="1400" dirty="0">
                <a:latin typeface="Arial" panose="020B0604020202020204" pitchFamily="34" charset="0"/>
              </a:rPr>
              <a:t> hours to </a:t>
            </a:r>
            <a:r>
              <a:rPr lang="en-US" altLang="en-US" sz="1400" dirty="0">
                <a:solidFill>
                  <a:schemeClr val="accent1"/>
                </a:solidFill>
                <a:latin typeface="Arial" panose="020B0604020202020204" pitchFamily="34" charset="0"/>
              </a:rPr>
              <a:t>14</a:t>
            </a:r>
            <a:r>
              <a:rPr lang="en-US" altLang="en-US" sz="1400" dirty="0">
                <a:latin typeface="Arial" panose="020B0604020202020204" pitchFamily="34" charset="0"/>
              </a:rPr>
              <a:t> minutes</a:t>
            </a:r>
          </a:p>
        </p:txBody>
      </p:sp>
      <p:sp>
        <p:nvSpPr>
          <p:cNvPr id="36874" name="Rectangle 16"/>
          <p:cNvSpPr>
            <a:spLocks noChangeArrowheads="1"/>
          </p:cNvSpPr>
          <p:nvPr/>
        </p:nvSpPr>
        <p:spPr bwMode="auto">
          <a:xfrm>
            <a:off x="6992938" y="1606551"/>
            <a:ext cx="2944812"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lvl="1">
              <a:lnSpc>
                <a:spcPct val="150000"/>
              </a:lnSpc>
              <a:spcBef>
                <a:spcPct val="0"/>
              </a:spcBef>
              <a:buFontTx/>
              <a:buNone/>
            </a:pPr>
            <a:r>
              <a:rPr lang="en-US" altLang="en-US" sz="1400" dirty="0">
                <a:latin typeface="Arial" panose="020B0604020202020204" pitchFamily="34" charset="0"/>
              </a:rPr>
              <a:t>Public Sector Client: </a:t>
            </a:r>
            <a:r>
              <a:rPr lang="en-US" altLang="en-US" sz="1400" dirty="0">
                <a:solidFill>
                  <a:schemeClr val="accent1"/>
                </a:solidFill>
                <a:latin typeface="Arial" panose="020B0604020202020204" pitchFamily="34" charset="0"/>
              </a:rPr>
              <a:t>70%</a:t>
            </a:r>
          </a:p>
          <a:p>
            <a:pPr lvl="1">
              <a:lnSpc>
                <a:spcPct val="150000"/>
              </a:lnSpc>
              <a:spcBef>
                <a:spcPct val="0"/>
              </a:spcBef>
              <a:buFontTx/>
              <a:buNone/>
            </a:pPr>
            <a:r>
              <a:rPr lang="en-US" altLang="en-US" sz="1400" dirty="0">
                <a:latin typeface="Arial" panose="020B0604020202020204" pitchFamily="34" charset="0"/>
              </a:rPr>
              <a:t>of all incidents and </a:t>
            </a:r>
            <a:r>
              <a:rPr lang="en-US" altLang="en-US" sz="1400" dirty="0">
                <a:solidFill>
                  <a:srgbClr val="34B340"/>
                </a:solidFill>
                <a:latin typeface="Arial" panose="020B0604020202020204" pitchFamily="34" charset="0"/>
              </a:rPr>
              <a:t>90%</a:t>
            </a:r>
            <a:r>
              <a:rPr lang="en-US" altLang="en-US" sz="1400" dirty="0">
                <a:latin typeface="Arial" panose="020B0604020202020204" pitchFamily="34" charset="0"/>
              </a:rPr>
              <a:t> of </a:t>
            </a:r>
            <a:r>
              <a:rPr lang="en-US" altLang="en-US" sz="1400" dirty="0" err="1">
                <a:latin typeface="Arial" panose="020B0604020202020204" pitchFamily="34" charset="0"/>
              </a:rPr>
              <a:t>Sev</a:t>
            </a:r>
            <a:r>
              <a:rPr lang="en-US" altLang="en-US" sz="1400" dirty="0">
                <a:latin typeface="Arial" panose="020B0604020202020204" pitchFamily="34" charset="0"/>
              </a:rPr>
              <a:t> 1 incidents are now managed by DA, reducing average handling time by </a:t>
            </a:r>
            <a:r>
              <a:rPr lang="en-US" altLang="en-US" sz="1400" dirty="0">
                <a:solidFill>
                  <a:schemeClr val="accent1"/>
                </a:solidFill>
                <a:latin typeface="Arial" panose="020B0604020202020204" pitchFamily="34" charset="0"/>
              </a:rPr>
              <a:t>50%</a:t>
            </a:r>
          </a:p>
        </p:txBody>
      </p:sp>
      <p:sp>
        <p:nvSpPr>
          <p:cNvPr id="36875" name="Rectangle 17"/>
          <p:cNvSpPr>
            <a:spLocks noChangeArrowheads="1"/>
          </p:cNvSpPr>
          <p:nvPr/>
        </p:nvSpPr>
        <p:spPr bwMode="auto">
          <a:xfrm>
            <a:off x="2051051" y="4124325"/>
            <a:ext cx="2474913"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lvl="1">
              <a:lnSpc>
                <a:spcPct val="150000"/>
              </a:lnSpc>
              <a:spcBef>
                <a:spcPct val="0"/>
              </a:spcBef>
              <a:buFontTx/>
              <a:buNone/>
            </a:pPr>
            <a:r>
              <a:rPr lang="en-US" altLang="en-US" sz="1400" dirty="0">
                <a:latin typeface="Arial" panose="020B0604020202020204" pitchFamily="34" charset="0"/>
              </a:rPr>
              <a:t>Distribution Client: </a:t>
            </a:r>
            <a:r>
              <a:rPr lang="en-US" altLang="en-US" sz="1400" dirty="0">
                <a:solidFill>
                  <a:schemeClr val="accent1"/>
                </a:solidFill>
                <a:latin typeface="Arial" panose="020B0604020202020204" pitchFamily="34" charset="0"/>
              </a:rPr>
              <a:t>53%</a:t>
            </a:r>
            <a:r>
              <a:rPr lang="en-US" altLang="en-US" sz="1400" dirty="0">
                <a:latin typeface="Arial" panose="020B0604020202020204" pitchFamily="34" charset="0"/>
              </a:rPr>
              <a:t> of total incidents were auto-resolved, saving </a:t>
            </a:r>
            <a:r>
              <a:rPr lang="en-US" altLang="en-US" sz="1400" dirty="0">
                <a:solidFill>
                  <a:schemeClr val="accent1"/>
                </a:solidFill>
                <a:latin typeface="Arial" panose="020B0604020202020204" pitchFamily="34" charset="0"/>
              </a:rPr>
              <a:t>32,380</a:t>
            </a:r>
            <a:r>
              <a:rPr lang="en-US" altLang="en-US" sz="1400" dirty="0">
                <a:latin typeface="Arial" panose="020B0604020202020204" pitchFamily="34" charset="0"/>
              </a:rPr>
              <a:t> minutes (</a:t>
            </a:r>
            <a:r>
              <a:rPr lang="en-US" altLang="en-US" sz="1400" dirty="0">
                <a:solidFill>
                  <a:schemeClr val="accent1"/>
                </a:solidFill>
                <a:latin typeface="Arial" panose="020B0604020202020204" pitchFamily="34" charset="0"/>
              </a:rPr>
              <a:t>~540</a:t>
            </a:r>
            <a:r>
              <a:rPr lang="en-US" altLang="en-US" sz="1400" dirty="0">
                <a:latin typeface="Arial" panose="020B0604020202020204" pitchFamily="34" charset="0"/>
              </a:rPr>
              <a:t> hours)</a:t>
            </a:r>
          </a:p>
        </p:txBody>
      </p:sp>
      <p:sp>
        <p:nvSpPr>
          <p:cNvPr id="36876" name="Rectangle 18"/>
          <p:cNvSpPr>
            <a:spLocks noChangeArrowheads="1"/>
          </p:cNvSpPr>
          <p:nvPr/>
        </p:nvSpPr>
        <p:spPr bwMode="auto">
          <a:xfrm>
            <a:off x="5097464" y="4341814"/>
            <a:ext cx="1997075"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50000"/>
              </a:lnSpc>
              <a:spcBef>
                <a:spcPct val="0"/>
              </a:spcBef>
              <a:buFontTx/>
              <a:buNone/>
            </a:pPr>
            <a:r>
              <a:rPr lang="en-US" altLang="en-US" sz="1400" dirty="0">
                <a:latin typeface="Arial" panose="020B0604020202020204" pitchFamily="34" charset="0"/>
              </a:rPr>
              <a:t>Average of </a:t>
            </a:r>
            <a:r>
              <a:rPr lang="en-US" altLang="en-US" sz="1400" dirty="0">
                <a:solidFill>
                  <a:schemeClr val="accent1"/>
                </a:solidFill>
                <a:latin typeface="Arial" panose="020B0604020202020204" pitchFamily="34" charset="0"/>
              </a:rPr>
              <a:t>50-100</a:t>
            </a:r>
            <a:r>
              <a:rPr lang="en-US" altLang="en-US" sz="1400" dirty="0">
                <a:latin typeface="Arial" panose="020B0604020202020204" pitchFamily="34" charset="0"/>
              </a:rPr>
              <a:t> minutes of saved labor per autonomous resolution/fulfillment</a:t>
            </a:r>
          </a:p>
        </p:txBody>
      </p:sp>
      <p:sp>
        <p:nvSpPr>
          <p:cNvPr id="36877" name="Rectangle 19"/>
          <p:cNvSpPr>
            <a:spLocks noChangeArrowheads="1"/>
          </p:cNvSpPr>
          <p:nvPr/>
        </p:nvSpPr>
        <p:spPr bwMode="auto">
          <a:xfrm>
            <a:off x="7727950" y="4381500"/>
            <a:ext cx="1881188"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50000"/>
              </a:lnSpc>
              <a:spcBef>
                <a:spcPct val="0"/>
              </a:spcBef>
              <a:buFontTx/>
              <a:buNone/>
            </a:pPr>
            <a:r>
              <a:rPr lang="en-US" altLang="en-US" sz="1400" dirty="0">
                <a:latin typeface="Arial" panose="020B0604020202020204" pitchFamily="34" charset="0"/>
              </a:rPr>
              <a:t>Up to </a:t>
            </a:r>
            <a:r>
              <a:rPr lang="en-US" altLang="en-US" sz="1400" dirty="0">
                <a:solidFill>
                  <a:schemeClr val="accent1"/>
                </a:solidFill>
                <a:latin typeface="Arial" panose="020B0604020202020204" pitchFamily="34" charset="0"/>
              </a:rPr>
              <a:t>40</a:t>
            </a:r>
            <a:r>
              <a:rPr lang="en-US" altLang="en-US" sz="1400" dirty="0">
                <a:latin typeface="Arial" panose="020B0604020202020204" pitchFamily="34" charset="0"/>
              </a:rPr>
              <a:t> minutes of saved labor per automated assistance</a:t>
            </a:r>
          </a:p>
        </p:txBody>
      </p:sp>
      <p:sp>
        <p:nvSpPr>
          <p:cNvPr id="4" name="Date Placeholder 3">
            <a:extLst>
              <a:ext uri="{FF2B5EF4-FFF2-40B4-BE49-F238E27FC236}">
                <a16:creationId xmlns:a16="http://schemas.microsoft.com/office/drawing/2014/main" id="{9ECBBD09-B3D2-4A3E-8DA1-FA345EAAAE0B}"/>
              </a:ext>
            </a:extLst>
          </p:cNvPr>
          <p:cNvSpPr>
            <a:spLocks noGrp="1"/>
          </p:cNvSpPr>
          <p:nvPr>
            <p:ph type="dt" sz="half" idx="12"/>
          </p:nvPr>
        </p:nvSpPr>
        <p:spPr/>
        <p:txBody>
          <a:bodyPr/>
          <a:lstStyle/>
          <a:p>
            <a:pPr>
              <a:spcBef>
                <a:spcPct val="0"/>
              </a:spcBef>
              <a:buFontTx/>
              <a:buNone/>
            </a:pPr>
            <a:fld id="{6BC8213D-7B59-44D1-84D6-69E65BF7F8CE}" type="datetime4">
              <a:rPr lang="en-AU" smtClean="0"/>
              <a:t>26 January 2018</a:t>
            </a:fld>
            <a:endParaRPr lang="en-AU"/>
          </a:p>
        </p:txBody>
      </p:sp>
      <p:sp>
        <p:nvSpPr>
          <p:cNvPr id="5" name="Footer Placeholder 4">
            <a:extLst>
              <a:ext uri="{FF2B5EF4-FFF2-40B4-BE49-F238E27FC236}">
                <a16:creationId xmlns:a16="http://schemas.microsoft.com/office/drawing/2014/main" id="{8BBF4625-5B2B-404C-8E7B-F8C4F79981D2}"/>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17163185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A4D1B-8A36-4226-9D8C-480BFDFA6CB6}"/>
              </a:ext>
            </a:extLst>
          </p:cNvPr>
          <p:cNvSpPr>
            <a:spLocks noGrp="1"/>
          </p:cNvSpPr>
          <p:nvPr>
            <p:ph type="title"/>
          </p:nvPr>
        </p:nvSpPr>
        <p:spPr/>
        <p:txBody>
          <a:bodyPr/>
          <a:lstStyle/>
          <a:p>
            <a:r>
              <a:rPr lang="en-AU"/>
              <a:t>Additional Resources – Supporting Materials</a:t>
            </a:r>
            <a:endParaRPr lang="en-AU" dirty="0"/>
          </a:p>
        </p:txBody>
      </p:sp>
      <p:sp>
        <p:nvSpPr>
          <p:cNvPr id="6" name="Content Placeholder 5">
            <a:extLst>
              <a:ext uri="{FF2B5EF4-FFF2-40B4-BE49-F238E27FC236}">
                <a16:creationId xmlns:a16="http://schemas.microsoft.com/office/drawing/2014/main" id="{3A3B16CE-0838-4097-8117-A5A58A087CEF}"/>
              </a:ext>
            </a:extLst>
          </p:cNvPr>
          <p:cNvSpPr>
            <a:spLocks noGrp="1"/>
          </p:cNvSpPr>
          <p:nvPr>
            <p:ph idx="1"/>
          </p:nvPr>
        </p:nvSpPr>
        <p:spPr/>
        <p:txBody>
          <a:bodyPr>
            <a:normAutofit/>
          </a:bodyPr>
          <a:lstStyle/>
          <a:p>
            <a:r>
              <a:rPr lang="en-AU" sz="1400" dirty="0"/>
              <a:t>Dynamic Automation organization roles and contacts by geography</a:t>
            </a:r>
          </a:p>
          <a:p>
            <a:pPr lvl="1"/>
            <a:r>
              <a:rPr lang="en-US" sz="1200" dirty="0"/>
              <a:t>https://w3-connections.ibm.com/wikis/home?lang=en-us#!/wiki/IPGS%20Wiki/page/Organization%20%20Roles%20and%20Contacts</a:t>
            </a:r>
          </a:p>
          <a:p>
            <a:r>
              <a:rPr lang="en-AU" sz="1400" dirty="0"/>
              <a:t>Resources in the global automation community here: </a:t>
            </a:r>
            <a:r>
              <a:rPr lang="en-AU" sz="1400" dirty="0">
                <a:hlinkClick r:id="rId2"/>
              </a:rPr>
              <a:t>Global Automation: DA Info Repos</a:t>
            </a:r>
            <a:r>
              <a:rPr lang="en-AU" sz="1400" dirty="0"/>
              <a:t> </a:t>
            </a:r>
          </a:p>
          <a:p>
            <a:r>
              <a:rPr lang="en-AU" sz="1400" dirty="0"/>
              <a:t>Separate Dynamic Automation Wiki here: </a:t>
            </a:r>
            <a:r>
              <a:rPr lang="en-AU" sz="1400" dirty="0">
                <a:hlinkClick r:id="rId3"/>
              </a:rPr>
              <a:t>Dynamic Automation - Dynamic Automation Wiki</a:t>
            </a:r>
            <a:r>
              <a:rPr lang="en-AU" sz="1400" dirty="0"/>
              <a:t>  </a:t>
            </a:r>
            <a:endParaRPr lang="en-US" sz="1400" dirty="0"/>
          </a:p>
          <a:p>
            <a:r>
              <a:rPr lang="en-US" sz="1400" dirty="0"/>
              <a:t>AP Dynamic Automation </a:t>
            </a:r>
            <a:r>
              <a:rPr lang="en-US" sz="1400" dirty="0">
                <a:hlinkClick r:id="rId4"/>
              </a:rPr>
              <a:t>Community</a:t>
            </a:r>
            <a:endParaRPr lang="en-US" sz="1400" dirty="0"/>
          </a:p>
          <a:p>
            <a:r>
              <a:rPr lang="en-US" sz="1400" dirty="0">
                <a:hlinkClick r:id="rId5"/>
              </a:rPr>
              <a:t>Education Material</a:t>
            </a:r>
            <a:endParaRPr lang="en-US" sz="1400" dirty="0"/>
          </a:p>
          <a:p>
            <a:r>
              <a:rPr lang="en-US" sz="1400" dirty="0">
                <a:hlinkClick r:id="rId6"/>
              </a:rPr>
              <a:t>Support Organization</a:t>
            </a:r>
            <a:endParaRPr lang="en-US" sz="1400" dirty="0"/>
          </a:p>
          <a:p>
            <a:r>
              <a:rPr lang="en-US" sz="1400" dirty="0">
                <a:hlinkClick r:id="rId7"/>
              </a:rPr>
              <a:t>SLO and Operational Support Contact Information</a:t>
            </a:r>
            <a:endParaRPr lang="en-US" sz="1400" dirty="0"/>
          </a:p>
          <a:p>
            <a:r>
              <a:rPr lang="en-US" sz="1400" dirty="0">
                <a:hlinkClick r:id="rId8"/>
              </a:rPr>
              <a:t>Account Onboarding</a:t>
            </a:r>
            <a:endParaRPr lang="en-US" sz="1400" dirty="0"/>
          </a:p>
          <a:p>
            <a:r>
              <a:rPr lang="en-US" sz="1400" dirty="0"/>
              <a:t>(for Japan) </a:t>
            </a:r>
            <a:r>
              <a:rPr lang="en-US" sz="1400" dirty="0">
                <a:hlinkClick r:id="rId9"/>
              </a:rPr>
              <a:t>Dynamic Automation - Japan Community</a:t>
            </a:r>
            <a:endParaRPr lang="en-US" sz="1400" dirty="0"/>
          </a:p>
          <a:p>
            <a:r>
              <a:rPr lang="en-AU" sz="1400" dirty="0">
                <a:hlinkClick r:id="rId10"/>
              </a:rPr>
              <a:t>End to End Overview of the GTS Automation Solution Portfolio</a:t>
            </a:r>
            <a:r>
              <a:rPr lang="en-AU" sz="1400" dirty="0"/>
              <a:t> - This presentation by John Davis (DE) delivered on the 6th November 2015 provides a tour through the GTS Automation approach and the solutions within the architecture that aggregate toward the target of automating everything GTS does. </a:t>
            </a:r>
          </a:p>
          <a:p>
            <a:r>
              <a:rPr lang="en-AU" sz="1400" dirty="0">
                <a:hlinkClick r:id="rId11"/>
              </a:rPr>
              <a:t>IBM </a:t>
            </a:r>
            <a:r>
              <a:rPr lang="en-AU" sz="1400" dirty="0" err="1">
                <a:hlinkClick r:id="rId11"/>
              </a:rPr>
              <a:t>Redguide</a:t>
            </a:r>
            <a:r>
              <a:rPr lang="en-AU" sz="1400" dirty="0">
                <a:hlinkClick r:id="rId11"/>
              </a:rPr>
              <a:t>: IBM Enterprise IT Automation Services: Dynamic Automation in the Age of Cognitive, Dynamic Learning and Self-healing Systems</a:t>
            </a:r>
            <a:r>
              <a:rPr lang="en-AU" sz="1400" dirty="0"/>
              <a:t> - (published June 2016) </a:t>
            </a:r>
          </a:p>
          <a:p>
            <a:r>
              <a:rPr lang="en-AU" sz="1400" dirty="0">
                <a:hlinkClick r:id="rId12"/>
              </a:rPr>
              <a:t>GTS Automation Community</a:t>
            </a:r>
            <a:r>
              <a:rPr lang="en-AU" sz="1400" dirty="0"/>
              <a:t> </a:t>
            </a:r>
            <a:endParaRPr lang="en-US" sz="1400" dirty="0"/>
          </a:p>
        </p:txBody>
      </p:sp>
      <p:sp>
        <p:nvSpPr>
          <p:cNvPr id="13" name="Date Placeholder 12">
            <a:extLst>
              <a:ext uri="{FF2B5EF4-FFF2-40B4-BE49-F238E27FC236}">
                <a16:creationId xmlns:a16="http://schemas.microsoft.com/office/drawing/2014/main" id="{3EEF1BE2-CEEA-41D1-BBC2-E4B174DD19FB}"/>
              </a:ext>
            </a:extLst>
          </p:cNvPr>
          <p:cNvSpPr>
            <a:spLocks noGrp="1"/>
          </p:cNvSpPr>
          <p:nvPr>
            <p:ph type="dt" sz="half" idx="12"/>
          </p:nvPr>
        </p:nvSpPr>
        <p:spPr/>
        <p:txBody>
          <a:bodyPr/>
          <a:lstStyle/>
          <a:p>
            <a:pPr>
              <a:spcBef>
                <a:spcPct val="0"/>
              </a:spcBef>
              <a:buFontTx/>
              <a:buNone/>
            </a:pPr>
            <a:fld id="{89061F45-3EBF-4CC1-BC9C-8AC6B0DACF8D}" type="datetime4">
              <a:rPr lang="en-AU" smtClean="0"/>
              <a:t>26 January 2018</a:t>
            </a:fld>
            <a:endParaRPr lang="en-AU"/>
          </a:p>
        </p:txBody>
      </p:sp>
      <p:sp>
        <p:nvSpPr>
          <p:cNvPr id="14" name="Footer Placeholder 13">
            <a:extLst>
              <a:ext uri="{FF2B5EF4-FFF2-40B4-BE49-F238E27FC236}">
                <a16:creationId xmlns:a16="http://schemas.microsoft.com/office/drawing/2014/main" id="{537F0D68-CDA1-441A-8FA4-FF1C5D791585}"/>
              </a:ext>
            </a:extLst>
          </p:cNvPr>
          <p:cNvSpPr>
            <a:spLocks noGrp="1"/>
          </p:cNvSpPr>
          <p:nvPr>
            <p:ph type="ftr" sz="quarter" idx="10"/>
          </p:nvPr>
        </p:nvSpPr>
        <p:spPr/>
        <p:txBody>
          <a:bodyPr/>
          <a:lstStyle/>
          <a:p>
            <a:r>
              <a:rPr lang="en-US"/>
              <a:t>IBM Services Platform with Watson   |   IBM Confidential </a:t>
            </a:r>
            <a:endParaRPr lang="en-AU"/>
          </a:p>
        </p:txBody>
      </p:sp>
      <p:sp>
        <p:nvSpPr>
          <p:cNvPr id="15" name="Slide Number Placeholder 14">
            <a:extLst>
              <a:ext uri="{FF2B5EF4-FFF2-40B4-BE49-F238E27FC236}">
                <a16:creationId xmlns:a16="http://schemas.microsoft.com/office/drawing/2014/main" id="{CE719494-F94C-4C39-9D8F-9048BF553F3C}"/>
              </a:ext>
            </a:extLst>
          </p:cNvPr>
          <p:cNvSpPr>
            <a:spLocks noGrp="1"/>
          </p:cNvSpPr>
          <p:nvPr>
            <p:ph type="sldNum" sz="quarter" idx="11"/>
          </p:nvPr>
        </p:nvSpPr>
        <p:spPr/>
        <p:txBody>
          <a:bodyPr/>
          <a:lstStyle/>
          <a:p>
            <a:fld id="{0C426F34-4EC7-4C3E-BCC5-CCD747DD43EB}" type="slidenum">
              <a:rPr lang="en-AU" smtClean="0"/>
              <a:pPr/>
              <a:t>23</a:t>
            </a:fld>
            <a:endParaRPr lang="en-AU"/>
          </a:p>
        </p:txBody>
      </p:sp>
    </p:spTree>
    <p:extLst>
      <p:ext uri="{BB962C8B-B14F-4D97-AF65-F5344CB8AC3E}">
        <p14:creationId xmlns:p14="http://schemas.microsoft.com/office/powerpoint/2010/main" val="9182205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Title 1"/>
          <p:cNvSpPr>
            <a:spLocks noGrp="1"/>
          </p:cNvSpPr>
          <p:nvPr>
            <p:ph type="title"/>
          </p:nvPr>
        </p:nvSpPr>
        <p:spPr/>
        <p:txBody>
          <a:bodyPr/>
          <a:lstStyle/>
          <a:p>
            <a:r>
              <a:rPr lang="en-AU"/>
              <a:t>Dynamic Automation – Support Organization (As of 15 January 2018)</a:t>
            </a:r>
            <a:endParaRPr lang="en-US" dirty="0"/>
          </a:p>
        </p:txBody>
      </p:sp>
      <p:sp>
        <p:nvSpPr>
          <p:cNvPr id="2" name="Slide Number Placeholder 1"/>
          <p:cNvSpPr>
            <a:spLocks noGrp="1"/>
          </p:cNvSpPr>
          <p:nvPr>
            <p:ph type="sldNum" sz="quarter" idx="11"/>
          </p:nvPr>
        </p:nvSpPr>
        <p:spPr/>
        <p:txBody>
          <a:bodyPr/>
          <a:lstStyle/>
          <a:p>
            <a:fld id="{29053A7B-F2AD-4291-AC63-316FA8427A58}" type="slidenum">
              <a:rPr lang="en-US" smtClean="0"/>
              <a:pPr/>
              <a:t>24</a:t>
            </a:fld>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9616" y="1052736"/>
            <a:ext cx="7030368" cy="5315463"/>
          </a:xfrm>
          <a:prstGeom prst="rect">
            <a:avLst/>
          </a:prstGeom>
        </p:spPr>
      </p:pic>
      <p:sp>
        <p:nvSpPr>
          <p:cNvPr id="6" name="Date Placeholder 5">
            <a:extLst>
              <a:ext uri="{FF2B5EF4-FFF2-40B4-BE49-F238E27FC236}">
                <a16:creationId xmlns:a16="http://schemas.microsoft.com/office/drawing/2014/main" id="{0D30F6E1-F544-4BC2-A046-300DBFC43810}"/>
              </a:ext>
            </a:extLst>
          </p:cNvPr>
          <p:cNvSpPr>
            <a:spLocks noGrp="1"/>
          </p:cNvSpPr>
          <p:nvPr>
            <p:ph type="dt" sz="half" idx="12"/>
          </p:nvPr>
        </p:nvSpPr>
        <p:spPr/>
        <p:txBody>
          <a:bodyPr/>
          <a:lstStyle/>
          <a:p>
            <a:pPr>
              <a:spcBef>
                <a:spcPct val="0"/>
              </a:spcBef>
              <a:buFontTx/>
              <a:buNone/>
            </a:pPr>
            <a:fld id="{8CBE2BD1-8FE4-4BBE-912A-2BF2514EDF50}" type="datetime4">
              <a:rPr lang="en-AU" smtClean="0"/>
              <a:t>26 January 2018</a:t>
            </a:fld>
            <a:endParaRPr lang="en-AU"/>
          </a:p>
        </p:txBody>
      </p:sp>
      <p:sp>
        <p:nvSpPr>
          <p:cNvPr id="7" name="Footer Placeholder 6">
            <a:extLst>
              <a:ext uri="{FF2B5EF4-FFF2-40B4-BE49-F238E27FC236}">
                <a16:creationId xmlns:a16="http://schemas.microsoft.com/office/drawing/2014/main" id="{E8812F32-7C6B-4B89-AF1B-16C8B1CAF19A}"/>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880379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18"/>
          <p:cNvSpPr/>
          <p:nvPr/>
        </p:nvSpPr>
        <p:spPr>
          <a:xfrm>
            <a:off x="5373688" y="2892425"/>
            <a:ext cx="1422400" cy="1422400"/>
          </a:xfrm>
          <a:prstGeom prst="ellipse">
            <a:avLst/>
          </a:prstGeom>
          <a:noFill/>
          <a:ln w="127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18" name="Oval 17"/>
          <p:cNvSpPr/>
          <p:nvPr/>
        </p:nvSpPr>
        <p:spPr>
          <a:xfrm>
            <a:off x="5584826" y="3095625"/>
            <a:ext cx="1046163" cy="104775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7" name="Oval 26"/>
          <p:cNvSpPr/>
          <p:nvPr/>
        </p:nvSpPr>
        <p:spPr>
          <a:xfrm flipH="1">
            <a:off x="7021514" y="3694114"/>
            <a:ext cx="1241425" cy="124142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8" name="Right Arrow 27"/>
          <p:cNvSpPr/>
          <p:nvPr/>
        </p:nvSpPr>
        <p:spPr>
          <a:xfrm rot="12231555" flipH="1">
            <a:off x="6270625" y="3608389"/>
            <a:ext cx="977900" cy="485775"/>
          </a:xfrm>
          <a:prstGeom prst="rightArrow">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7653" name="Rectangle 25"/>
          <p:cNvSpPr>
            <a:spLocks noChangeArrowheads="1"/>
          </p:cNvSpPr>
          <p:nvPr/>
        </p:nvSpPr>
        <p:spPr bwMode="auto">
          <a:xfrm>
            <a:off x="5176839" y="4611688"/>
            <a:ext cx="1982787" cy="1338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900">
                <a:latin typeface="Arial" panose="020B0604020202020204" pitchFamily="34" charset="0"/>
              </a:rPr>
              <a:t>Distributed Server Management *</a:t>
            </a:r>
          </a:p>
          <a:p>
            <a:pPr>
              <a:lnSpc>
                <a:spcPct val="100000"/>
              </a:lnSpc>
              <a:spcBef>
                <a:spcPct val="0"/>
              </a:spcBef>
              <a:buFontTx/>
              <a:buNone/>
            </a:pPr>
            <a:r>
              <a:rPr lang="en-US" altLang="en-US" sz="900">
                <a:latin typeface="Arial" panose="020B0604020202020204" pitchFamily="34" charset="0"/>
              </a:rPr>
              <a:t>Application Hosting</a:t>
            </a:r>
          </a:p>
          <a:p>
            <a:pPr>
              <a:lnSpc>
                <a:spcPct val="100000"/>
              </a:lnSpc>
              <a:spcBef>
                <a:spcPct val="0"/>
              </a:spcBef>
              <a:buFontTx/>
              <a:buNone/>
            </a:pPr>
            <a:r>
              <a:rPr lang="en-US" altLang="en-US" sz="900">
                <a:latin typeface="Arial" panose="020B0604020202020204" pitchFamily="34" charset="0"/>
              </a:rPr>
              <a:t>DB * </a:t>
            </a:r>
          </a:p>
          <a:p>
            <a:pPr>
              <a:lnSpc>
                <a:spcPct val="100000"/>
              </a:lnSpc>
              <a:spcBef>
                <a:spcPct val="0"/>
              </a:spcBef>
              <a:buFontTx/>
              <a:buNone/>
            </a:pPr>
            <a:r>
              <a:rPr lang="en-US" altLang="en-US" sz="900">
                <a:latin typeface="Arial" panose="020B0604020202020204" pitchFamily="34" charset="0"/>
              </a:rPr>
              <a:t>Operations</a:t>
            </a:r>
          </a:p>
          <a:p>
            <a:pPr>
              <a:lnSpc>
                <a:spcPct val="100000"/>
              </a:lnSpc>
              <a:spcBef>
                <a:spcPct val="0"/>
              </a:spcBef>
              <a:buFontTx/>
              <a:buNone/>
            </a:pPr>
            <a:r>
              <a:rPr lang="en-US" altLang="en-US" sz="900">
                <a:latin typeface="Arial" panose="020B0604020202020204" pitchFamily="34" charset="0"/>
              </a:rPr>
              <a:t>Storage *</a:t>
            </a:r>
          </a:p>
          <a:p>
            <a:pPr>
              <a:lnSpc>
                <a:spcPct val="100000"/>
              </a:lnSpc>
              <a:spcBef>
                <a:spcPct val="0"/>
              </a:spcBef>
              <a:buFontTx/>
              <a:buNone/>
            </a:pPr>
            <a:r>
              <a:rPr lang="en-US" altLang="en-US" sz="900">
                <a:latin typeface="Arial" panose="020B0604020202020204" pitchFamily="34" charset="0"/>
              </a:rPr>
              <a:t>Network *</a:t>
            </a:r>
          </a:p>
          <a:p>
            <a:pPr>
              <a:lnSpc>
                <a:spcPct val="100000"/>
              </a:lnSpc>
              <a:spcBef>
                <a:spcPct val="0"/>
              </a:spcBef>
              <a:buFontTx/>
              <a:buNone/>
            </a:pPr>
            <a:r>
              <a:rPr lang="en-US" altLang="en-US" sz="900">
                <a:latin typeface="Arial" panose="020B0604020202020204" pitchFamily="34" charset="0"/>
              </a:rPr>
              <a:t>ID and Access Management *</a:t>
            </a:r>
          </a:p>
          <a:p>
            <a:pPr>
              <a:lnSpc>
                <a:spcPct val="100000"/>
              </a:lnSpc>
              <a:spcBef>
                <a:spcPct val="0"/>
              </a:spcBef>
              <a:buFontTx/>
              <a:buNone/>
            </a:pPr>
            <a:r>
              <a:rPr lang="en-US" altLang="en-US" sz="900">
                <a:latin typeface="Arial" panose="020B0604020202020204" pitchFamily="34" charset="0"/>
              </a:rPr>
              <a:t>Middleware Management</a:t>
            </a:r>
          </a:p>
          <a:p>
            <a:pPr>
              <a:lnSpc>
                <a:spcPct val="100000"/>
              </a:lnSpc>
              <a:spcBef>
                <a:spcPct val="0"/>
              </a:spcBef>
              <a:buFontTx/>
              <a:buNone/>
            </a:pPr>
            <a:r>
              <a:rPr lang="en-US" altLang="en-US" sz="900">
                <a:latin typeface="Arial" panose="020B0604020202020204" pitchFamily="34" charset="0"/>
              </a:rPr>
              <a:t>Application Management</a:t>
            </a:r>
          </a:p>
        </p:txBody>
      </p:sp>
      <p:sp>
        <p:nvSpPr>
          <p:cNvPr id="12" name="Oval 11"/>
          <p:cNvSpPr/>
          <p:nvPr/>
        </p:nvSpPr>
        <p:spPr>
          <a:xfrm>
            <a:off x="5478464" y="1373189"/>
            <a:ext cx="1239837" cy="123983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13" name="Oval 12"/>
          <p:cNvSpPr/>
          <p:nvPr/>
        </p:nvSpPr>
        <p:spPr>
          <a:xfrm>
            <a:off x="3973514" y="3694114"/>
            <a:ext cx="1241425" cy="124142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7" name="Right Arrow 6"/>
          <p:cNvSpPr/>
          <p:nvPr/>
        </p:nvSpPr>
        <p:spPr>
          <a:xfrm rot="16200000">
            <a:off x="5606257" y="2758282"/>
            <a:ext cx="979488" cy="485775"/>
          </a:xfrm>
          <a:prstGeom prst="rightArrow">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8" name="Right Arrow 7"/>
          <p:cNvSpPr/>
          <p:nvPr/>
        </p:nvSpPr>
        <p:spPr>
          <a:xfrm rot="9368445">
            <a:off x="4987925" y="3608389"/>
            <a:ext cx="977900" cy="485775"/>
          </a:xfrm>
          <a:prstGeom prst="rightArrow">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7658" name="Rectangle 14"/>
          <p:cNvSpPr>
            <a:spLocks noChangeArrowheads="1"/>
          </p:cNvSpPr>
          <p:nvPr/>
        </p:nvSpPr>
        <p:spPr bwMode="auto">
          <a:xfrm>
            <a:off x="5473701" y="1535113"/>
            <a:ext cx="1241425" cy="938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0"/>
              </a:spcBef>
              <a:buFontTx/>
              <a:buNone/>
            </a:pPr>
            <a:r>
              <a:rPr lang="en-US" altLang="en-US" sz="1100">
                <a:solidFill>
                  <a:schemeClr val="bg1"/>
                </a:solidFill>
                <a:latin typeface="Arial" panose="020B0604020202020204" pitchFamily="34" charset="0"/>
              </a:rPr>
              <a:t>Increased automation opportunity via increased activities</a:t>
            </a:r>
          </a:p>
        </p:txBody>
      </p:sp>
      <p:sp>
        <p:nvSpPr>
          <p:cNvPr id="30" name="Title 29"/>
          <p:cNvSpPr>
            <a:spLocks noGrp="1"/>
          </p:cNvSpPr>
          <p:nvPr>
            <p:ph type="title"/>
          </p:nvPr>
        </p:nvSpPr>
        <p:spPr/>
        <p:txBody>
          <a:bodyPr/>
          <a:lstStyle/>
          <a:p>
            <a:r>
              <a:rPr lang="en-US" altLang="en-US"/>
              <a:t>Dynamic Automation expansion roadmap</a:t>
            </a:r>
            <a:endParaRPr lang="en-US" dirty="0"/>
          </a:p>
        </p:txBody>
      </p:sp>
      <p:sp>
        <p:nvSpPr>
          <p:cNvPr id="16" name="Slide Number Placeholder 15"/>
          <p:cNvSpPr>
            <a:spLocks noGrp="1"/>
          </p:cNvSpPr>
          <p:nvPr>
            <p:ph type="sldNum" sz="quarter" idx="11"/>
          </p:nvPr>
        </p:nvSpPr>
        <p:spPr/>
        <p:txBody>
          <a:bodyPr/>
          <a:lstStyle/>
          <a:p>
            <a:fld id="{3922C6F2-B8C0-4680-8EDC-9A2F2593CFCB}" type="slidenum">
              <a:rPr lang="en-US" altLang="en-US" smtClean="0"/>
              <a:pPr/>
              <a:t>25</a:t>
            </a:fld>
            <a:endParaRPr lang="en-US" altLang="en-US"/>
          </a:p>
        </p:txBody>
      </p:sp>
      <p:sp>
        <p:nvSpPr>
          <p:cNvPr id="6" name="Oval 5"/>
          <p:cNvSpPr/>
          <p:nvPr/>
        </p:nvSpPr>
        <p:spPr>
          <a:xfrm>
            <a:off x="5805489" y="3336925"/>
            <a:ext cx="581025" cy="5794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11" name="Oval 10"/>
          <p:cNvSpPr/>
          <p:nvPr/>
        </p:nvSpPr>
        <p:spPr>
          <a:xfrm>
            <a:off x="5934075" y="3476626"/>
            <a:ext cx="323850" cy="3222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7665" name="Rectangle 15"/>
          <p:cNvSpPr>
            <a:spLocks noChangeArrowheads="1"/>
          </p:cNvSpPr>
          <p:nvPr/>
        </p:nvSpPr>
        <p:spPr bwMode="auto">
          <a:xfrm>
            <a:off x="7140576" y="3884614"/>
            <a:ext cx="1247775"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19063" indent="-119063">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pPr>
            <a:r>
              <a:rPr lang="en-US" altLang="en-US" sz="900">
                <a:solidFill>
                  <a:schemeClr val="bg1"/>
                </a:solidFill>
                <a:latin typeface="Arial" panose="020B0604020202020204" pitchFamily="34" charset="0"/>
              </a:rPr>
              <a:t>Greater variety</a:t>
            </a:r>
          </a:p>
          <a:p>
            <a:pPr>
              <a:lnSpc>
                <a:spcPct val="100000"/>
              </a:lnSpc>
              <a:spcBef>
                <a:spcPct val="0"/>
              </a:spcBef>
            </a:pPr>
            <a:r>
              <a:rPr lang="en-US" altLang="en-US" sz="900">
                <a:solidFill>
                  <a:schemeClr val="bg1"/>
                </a:solidFill>
                <a:latin typeface="Arial" panose="020B0604020202020204" pitchFamily="34" charset="0"/>
              </a:rPr>
              <a:t>Automation opportunity decreases with increasing complexity</a:t>
            </a:r>
          </a:p>
        </p:txBody>
      </p:sp>
      <p:sp>
        <p:nvSpPr>
          <p:cNvPr id="27666" name="Rectangle 16"/>
          <p:cNvSpPr>
            <a:spLocks noChangeArrowheads="1"/>
          </p:cNvSpPr>
          <p:nvPr/>
        </p:nvSpPr>
        <p:spPr bwMode="auto">
          <a:xfrm>
            <a:off x="3998914" y="3846513"/>
            <a:ext cx="1171575" cy="1107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0"/>
              </a:spcBef>
              <a:buFontTx/>
              <a:buNone/>
            </a:pPr>
            <a:r>
              <a:rPr lang="en-US" altLang="en-US" sz="1100">
                <a:solidFill>
                  <a:schemeClr val="bg1"/>
                </a:solidFill>
                <a:latin typeface="Arial" panose="020B0604020202020204" pitchFamily="34" charset="0"/>
              </a:rPr>
              <a:t>Learn automation opportunities across multiple platforms</a:t>
            </a:r>
          </a:p>
        </p:txBody>
      </p:sp>
      <p:sp>
        <p:nvSpPr>
          <p:cNvPr id="20" name="Rounded Rectangle 19"/>
          <p:cNvSpPr/>
          <p:nvPr/>
        </p:nvSpPr>
        <p:spPr>
          <a:xfrm>
            <a:off x="3813176" y="2630488"/>
            <a:ext cx="1211263" cy="496080"/>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7668" name="Rectangle 20"/>
          <p:cNvSpPr>
            <a:spLocks noChangeArrowheads="1"/>
          </p:cNvSpPr>
          <p:nvPr/>
        </p:nvSpPr>
        <p:spPr bwMode="auto">
          <a:xfrm>
            <a:off x="3719514" y="2671764"/>
            <a:ext cx="139382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0"/>
              </a:spcBef>
              <a:buFontTx/>
              <a:buNone/>
            </a:pPr>
            <a:r>
              <a:rPr lang="en-US" altLang="en-US" sz="1100" dirty="0">
                <a:latin typeface="Arial" panose="020B0604020202020204" pitchFamily="34" charset="0"/>
              </a:rPr>
              <a:t>Health</a:t>
            </a:r>
            <a:r>
              <a:rPr lang="en-US" altLang="en-US" sz="1100" dirty="0">
                <a:solidFill>
                  <a:srgbClr val="000000"/>
                </a:solidFill>
                <a:latin typeface="Arial" panose="020B0604020202020204" pitchFamily="34" charset="0"/>
              </a:rPr>
              <a:t> </a:t>
            </a:r>
            <a:r>
              <a:rPr lang="en-US" altLang="en-US" sz="1100" dirty="0">
                <a:latin typeface="Arial" panose="020B0604020202020204" pitchFamily="34" charset="0"/>
              </a:rPr>
              <a:t>checking *</a:t>
            </a:r>
          </a:p>
          <a:p>
            <a:pPr algn="ctr">
              <a:lnSpc>
                <a:spcPct val="100000"/>
              </a:lnSpc>
              <a:spcBef>
                <a:spcPct val="0"/>
              </a:spcBef>
              <a:buFontTx/>
              <a:buNone/>
            </a:pPr>
            <a:r>
              <a:rPr lang="en-US" altLang="en-US" sz="1100" dirty="0">
                <a:latin typeface="Arial" panose="020B0604020202020204" pitchFamily="34" charset="0"/>
              </a:rPr>
              <a:t>RFS</a:t>
            </a:r>
          </a:p>
        </p:txBody>
      </p:sp>
      <p:sp>
        <p:nvSpPr>
          <p:cNvPr id="22" name="Rounded Rectangle 21"/>
          <p:cNvSpPr/>
          <p:nvPr/>
        </p:nvSpPr>
        <p:spPr>
          <a:xfrm>
            <a:off x="7153275" y="2627314"/>
            <a:ext cx="1563688" cy="927909"/>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3" name="Rectangle 22"/>
          <p:cNvSpPr/>
          <p:nvPr/>
        </p:nvSpPr>
        <p:spPr>
          <a:xfrm>
            <a:off x="7153275" y="2659064"/>
            <a:ext cx="1563688" cy="932563"/>
          </a:xfrm>
          <a:prstGeom prst="rect">
            <a:avLst/>
          </a:prstGeom>
        </p:spPr>
        <p:txBody>
          <a:bodyPr>
            <a:spAutoFit/>
          </a:bodyPr>
          <a:lstStyle/>
          <a:p>
            <a:pPr>
              <a:buNone/>
              <a:defRPr/>
            </a:pPr>
            <a:r>
              <a:rPr lang="en-US" sz="1050" dirty="0"/>
              <a:t>Problems/incidents * </a:t>
            </a:r>
          </a:p>
          <a:p>
            <a:pPr>
              <a:buNone/>
              <a:defRPr/>
            </a:pPr>
            <a:r>
              <a:rPr lang="en-US" sz="1050" dirty="0"/>
              <a:t>Change Requests</a:t>
            </a:r>
          </a:p>
          <a:p>
            <a:pPr>
              <a:buNone/>
              <a:defRPr/>
            </a:pPr>
            <a:r>
              <a:rPr lang="en-US" sz="1050" dirty="0"/>
              <a:t>Service requests *</a:t>
            </a:r>
          </a:p>
          <a:p>
            <a:pPr>
              <a:buNone/>
              <a:defRPr/>
            </a:pPr>
            <a:r>
              <a:rPr lang="en-US" sz="1050" dirty="0"/>
              <a:t>Scheduled events * </a:t>
            </a:r>
          </a:p>
        </p:txBody>
      </p:sp>
      <p:sp>
        <p:nvSpPr>
          <p:cNvPr id="24" name="Rounded Rectangle 23"/>
          <p:cNvSpPr/>
          <p:nvPr/>
        </p:nvSpPr>
        <p:spPr>
          <a:xfrm>
            <a:off x="5130800" y="4600575"/>
            <a:ext cx="1970088" cy="1339850"/>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7672" name="TextBox 267"/>
          <p:cNvSpPr txBox="1">
            <a:spLocks noChangeArrowheads="1"/>
          </p:cNvSpPr>
          <p:nvPr/>
        </p:nvSpPr>
        <p:spPr bwMode="auto">
          <a:xfrm>
            <a:off x="3821114" y="2309813"/>
            <a:ext cx="1214437"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1200" dirty="0">
                <a:solidFill>
                  <a:schemeClr val="accent1"/>
                </a:solidFill>
                <a:latin typeface="Arial" panose="020B0604020202020204" pitchFamily="34" charset="0"/>
              </a:rPr>
              <a:t>Activity types</a:t>
            </a:r>
          </a:p>
        </p:txBody>
      </p:sp>
      <p:sp>
        <p:nvSpPr>
          <p:cNvPr id="27673" name="TextBox 267"/>
          <p:cNvSpPr txBox="1">
            <a:spLocks noChangeArrowheads="1"/>
          </p:cNvSpPr>
          <p:nvPr/>
        </p:nvSpPr>
        <p:spPr bwMode="auto">
          <a:xfrm>
            <a:off x="6956426" y="2327276"/>
            <a:ext cx="20732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1200" dirty="0">
                <a:solidFill>
                  <a:schemeClr val="accent1"/>
                </a:solidFill>
                <a:latin typeface="Arial" panose="020B0604020202020204" pitchFamily="34" charset="0"/>
              </a:rPr>
              <a:t>Different input / triggers</a:t>
            </a:r>
          </a:p>
        </p:txBody>
      </p:sp>
      <p:sp>
        <p:nvSpPr>
          <p:cNvPr id="27674" name="TextBox 267"/>
          <p:cNvSpPr txBox="1">
            <a:spLocks noChangeArrowheads="1"/>
          </p:cNvSpPr>
          <p:nvPr/>
        </p:nvSpPr>
        <p:spPr bwMode="auto">
          <a:xfrm>
            <a:off x="4983164" y="5940426"/>
            <a:ext cx="2459037"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1200" dirty="0">
                <a:solidFill>
                  <a:schemeClr val="accent1"/>
                </a:solidFill>
                <a:latin typeface="Arial" panose="020B0604020202020204" pitchFamily="34" charset="0"/>
              </a:rPr>
              <a:t>Different disciplines (towers)</a:t>
            </a:r>
          </a:p>
        </p:txBody>
      </p:sp>
      <p:sp>
        <p:nvSpPr>
          <p:cNvPr id="34" name="TextBox 33"/>
          <p:cNvSpPr txBox="1"/>
          <p:nvPr/>
        </p:nvSpPr>
        <p:spPr>
          <a:xfrm>
            <a:off x="2085976" y="5524500"/>
            <a:ext cx="2124075" cy="600164"/>
          </a:xfrm>
          <a:prstGeom prst="rect">
            <a:avLst/>
          </a:prstGeom>
          <a:noFill/>
        </p:spPr>
        <p:txBody>
          <a:bodyPr>
            <a:spAutoFit/>
          </a:bodyPr>
          <a:lstStyle/>
          <a:p>
            <a:pPr>
              <a:buNone/>
              <a:defRPr/>
            </a:pPr>
            <a:r>
              <a:rPr lang="en-US" sz="1100" i="1" dirty="0">
                <a:solidFill>
                  <a:schemeClr val="bg2">
                    <a:lumMod val="50000"/>
                  </a:schemeClr>
                </a:solidFill>
              </a:rPr>
              <a:t>* Dynamic Automation Expansion Projects Underway</a:t>
            </a:r>
          </a:p>
        </p:txBody>
      </p:sp>
      <p:sp>
        <p:nvSpPr>
          <p:cNvPr id="4" name="Date Placeholder 3">
            <a:extLst>
              <a:ext uri="{FF2B5EF4-FFF2-40B4-BE49-F238E27FC236}">
                <a16:creationId xmlns:a16="http://schemas.microsoft.com/office/drawing/2014/main" id="{3B3422A8-29CC-46F3-AC3D-425998D6D1E9}"/>
              </a:ext>
            </a:extLst>
          </p:cNvPr>
          <p:cNvSpPr>
            <a:spLocks noGrp="1"/>
          </p:cNvSpPr>
          <p:nvPr>
            <p:ph type="dt" sz="half" idx="12"/>
          </p:nvPr>
        </p:nvSpPr>
        <p:spPr/>
        <p:txBody>
          <a:bodyPr/>
          <a:lstStyle/>
          <a:p>
            <a:pPr>
              <a:spcBef>
                <a:spcPct val="0"/>
              </a:spcBef>
              <a:buFontTx/>
              <a:buNone/>
            </a:pPr>
            <a:fld id="{63762F06-60C6-45C9-96A3-46BA43B4A5A4}" type="datetime4">
              <a:rPr lang="en-AU" smtClean="0"/>
              <a:t>26 January 2018</a:t>
            </a:fld>
            <a:endParaRPr lang="en-AU"/>
          </a:p>
        </p:txBody>
      </p:sp>
      <p:sp>
        <p:nvSpPr>
          <p:cNvPr id="5" name="Footer Placeholder 4">
            <a:extLst>
              <a:ext uri="{FF2B5EF4-FFF2-40B4-BE49-F238E27FC236}">
                <a16:creationId xmlns:a16="http://schemas.microsoft.com/office/drawing/2014/main" id="{93E82DA3-D231-43F8-90CE-D748749B5596}"/>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12063042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1"/>
          <p:cNvSpPr>
            <a:spLocks noGrp="1"/>
          </p:cNvSpPr>
          <p:nvPr>
            <p:ph type="ftr" sz="quarter" idx="10"/>
          </p:nvPr>
        </p:nvSpPr>
        <p:spPr/>
        <p:txBody>
          <a:bodyPr/>
          <a:lstStyle/>
          <a:p>
            <a:r>
              <a:rPr lang="en-US"/>
              <a:t>IBM Services Platform with Watson   |   IBM Confidential </a:t>
            </a:r>
            <a:endParaRPr lang="en-AU"/>
          </a:p>
        </p:txBody>
      </p:sp>
      <p:sp>
        <p:nvSpPr>
          <p:cNvPr id="9" name="Slide Number Placeholder 2"/>
          <p:cNvSpPr>
            <a:spLocks noGrp="1"/>
          </p:cNvSpPr>
          <p:nvPr>
            <p:ph type="sldNum" sz="quarter" idx="11"/>
          </p:nvPr>
        </p:nvSpPr>
        <p:spPr/>
        <p:txBody>
          <a:bodyPr/>
          <a:lstStyle/>
          <a:p>
            <a:fld id="{AB8B2623-6F14-4D37-91F2-5626C0213DCE}" type="slidenum">
              <a:rPr lang="en-AU" smtClean="0"/>
              <a:pPr/>
              <a:t>26</a:t>
            </a:fld>
            <a:endParaRPr lang="en-AU"/>
          </a:p>
        </p:txBody>
      </p:sp>
      <p:sp>
        <p:nvSpPr>
          <p:cNvPr id="522246" name="Title 6"/>
          <p:cNvSpPr txBox="1">
            <a:spLocks/>
          </p:cNvSpPr>
          <p:nvPr/>
        </p:nvSpPr>
        <p:spPr bwMode="auto">
          <a:xfrm>
            <a:off x="2135560" y="2455218"/>
            <a:ext cx="3797300" cy="752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0"/>
              </a:spcBef>
              <a:defRPr>
                <a:solidFill>
                  <a:schemeClr val="tx1"/>
                </a:solidFill>
                <a:latin typeface="Arial" panose="020B0604020202020204" pitchFamily="34" charset="0"/>
                <a:cs typeface="Arial" panose="020B0604020202020204" pitchFamily="34" charset="0"/>
              </a:defRPr>
            </a:lvl1pPr>
            <a:lvl2pPr marL="742950" indent="-285750">
              <a:spcBef>
                <a:spcPct val="0"/>
              </a:spcBef>
              <a:defRPr>
                <a:solidFill>
                  <a:schemeClr val="tx1"/>
                </a:solidFill>
                <a:latin typeface="Arial" panose="020B0604020202020204" pitchFamily="34" charset="0"/>
                <a:cs typeface="Arial" panose="020B0604020202020204" pitchFamily="34" charset="0"/>
              </a:defRPr>
            </a:lvl2pPr>
            <a:lvl3pPr marL="1143000" indent="-228600">
              <a:spcBef>
                <a:spcPct val="0"/>
              </a:spcBef>
              <a:defRPr>
                <a:solidFill>
                  <a:schemeClr val="tx1"/>
                </a:solidFill>
                <a:latin typeface="Arial" panose="020B0604020202020204" pitchFamily="34" charset="0"/>
                <a:cs typeface="Arial" panose="020B0604020202020204" pitchFamily="34" charset="0"/>
              </a:defRPr>
            </a:lvl3pPr>
            <a:lvl4pPr marL="1600200" indent="-228600">
              <a:spcBef>
                <a:spcPct val="0"/>
              </a:spcBef>
              <a:defRPr>
                <a:solidFill>
                  <a:schemeClr val="tx1"/>
                </a:solidFill>
                <a:latin typeface="Arial" panose="020B0604020202020204" pitchFamily="34" charset="0"/>
                <a:cs typeface="Arial" panose="020B0604020202020204" pitchFamily="34" charset="0"/>
              </a:defRPr>
            </a:lvl4pPr>
            <a:lvl5pPr marL="2057400" indent="-228600">
              <a:spcBef>
                <a:spcPct val="0"/>
              </a:spcBef>
              <a:defRPr>
                <a:solidFill>
                  <a:schemeClr val="tx1"/>
                </a:solidFill>
                <a:latin typeface="Arial" panose="020B060402020202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0" hangingPunct="0">
              <a:spcBef>
                <a:spcPct val="40000"/>
              </a:spcBef>
              <a:buFont typeface="Wingdings" panose="05000000000000000000" pitchFamily="2" charset="2"/>
              <a:buNone/>
            </a:pPr>
            <a:r>
              <a:rPr lang="en-US" sz="3200" dirty="0">
                <a:solidFill>
                  <a:schemeClr val="tx2"/>
                </a:solidFill>
                <a:latin typeface="+mn-lt"/>
                <a:ea typeface="MS PGothic" panose="020B0600070205080204" pitchFamily="34" charset="-128"/>
              </a:rPr>
              <a:t>Thank you!</a:t>
            </a:r>
          </a:p>
        </p:txBody>
      </p:sp>
      <p:sp>
        <p:nvSpPr>
          <p:cNvPr id="522247" name="Text Box 4"/>
          <p:cNvSpPr txBox="1">
            <a:spLocks noChangeArrowheads="1"/>
          </p:cNvSpPr>
          <p:nvPr>
            <p:custDataLst>
              <p:tags r:id="rId1"/>
            </p:custDataLst>
          </p:nvPr>
        </p:nvSpPr>
        <p:spPr bwMode="auto">
          <a:xfrm>
            <a:off x="2135560" y="3356918"/>
            <a:ext cx="3797300"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lstStyle>
            <a:lvl1pPr>
              <a:spcBef>
                <a:spcPct val="0"/>
              </a:spcBef>
              <a:defRPr>
                <a:solidFill>
                  <a:schemeClr val="tx1"/>
                </a:solidFill>
                <a:latin typeface="Arial" panose="020B0604020202020204" pitchFamily="34" charset="0"/>
                <a:cs typeface="Arial" panose="020B0604020202020204" pitchFamily="34" charset="0"/>
              </a:defRPr>
            </a:lvl1pPr>
            <a:lvl2pPr marL="742950" indent="-285750">
              <a:spcBef>
                <a:spcPct val="0"/>
              </a:spcBef>
              <a:defRPr>
                <a:solidFill>
                  <a:schemeClr val="tx1"/>
                </a:solidFill>
                <a:latin typeface="Arial" panose="020B0604020202020204" pitchFamily="34" charset="0"/>
                <a:cs typeface="Arial" panose="020B0604020202020204" pitchFamily="34" charset="0"/>
              </a:defRPr>
            </a:lvl2pPr>
            <a:lvl3pPr marL="1143000" indent="-228600">
              <a:spcBef>
                <a:spcPct val="0"/>
              </a:spcBef>
              <a:defRPr>
                <a:solidFill>
                  <a:schemeClr val="tx1"/>
                </a:solidFill>
                <a:latin typeface="Arial" panose="020B0604020202020204" pitchFamily="34" charset="0"/>
                <a:cs typeface="Arial" panose="020B0604020202020204" pitchFamily="34" charset="0"/>
              </a:defRPr>
            </a:lvl3pPr>
            <a:lvl4pPr marL="1600200" indent="-228600">
              <a:spcBef>
                <a:spcPct val="0"/>
              </a:spcBef>
              <a:defRPr>
                <a:solidFill>
                  <a:schemeClr val="tx1"/>
                </a:solidFill>
                <a:latin typeface="Arial" panose="020B0604020202020204" pitchFamily="34" charset="0"/>
                <a:cs typeface="Arial" panose="020B0604020202020204" pitchFamily="34" charset="0"/>
              </a:defRPr>
            </a:lvl4pPr>
            <a:lvl5pPr marL="2057400" indent="-228600">
              <a:spcBef>
                <a:spcPct val="0"/>
              </a:spcBef>
              <a:defRPr>
                <a:solidFill>
                  <a:schemeClr val="tx1"/>
                </a:solidFill>
                <a:latin typeface="Arial" panose="020B0604020202020204" pitchFamily="34" charset="0"/>
                <a:cs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spcBef>
                <a:spcPct val="40000"/>
              </a:spcBef>
              <a:buFont typeface="Wingdings" panose="05000000000000000000" pitchFamily="2" charset="2"/>
              <a:buNone/>
            </a:pPr>
            <a:r>
              <a:rPr lang="en-US" sz="1800" dirty="0">
                <a:latin typeface="+mn-lt"/>
                <a:ea typeface="SimSun" panose="02010600030101010101" pitchFamily="2" charset="-122"/>
              </a:rPr>
              <a:t>For more information, please visit:</a:t>
            </a:r>
          </a:p>
          <a:p>
            <a:pPr algn="ctr">
              <a:spcBef>
                <a:spcPct val="40000"/>
              </a:spcBef>
              <a:buFont typeface="Wingdings" panose="05000000000000000000" pitchFamily="2" charset="2"/>
              <a:buNone/>
            </a:pPr>
            <a:r>
              <a:rPr lang="en-US" sz="1600" dirty="0">
                <a:solidFill>
                  <a:schemeClr val="accent3"/>
                </a:solidFill>
                <a:latin typeface="+mn-lt"/>
                <a:ea typeface="SimSun" panose="02010600030101010101" pitchFamily="2" charset="-122"/>
                <a:hlinkClick r:id="rId4"/>
              </a:rPr>
              <a:t>http://www.ibm.com</a:t>
            </a:r>
            <a:endParaRPr lang="en-US" sz="1600" dirty="0">
              <a:solidFill>
                <a:schemeClr val="accent3"/>
              </a:solidFill>
              <a:latin typeface="+mn-lt"/>
              <a:ea typeface="SimSun" panose="02010600030101010101" pitchFamily="2" charset="-122"/>
            </a:endParaRPr>
          </a:p>
        </p:txBody>
      </p:sp>
      <p:sp>
        <p:nvSpPr>
          <p:cNvPr id="5" name="Date Placeholder 4"/>
          <p:cNvSpPr>
            <a:spLocks noGrp="1"/>
          </p:cNvSpPr>
          <p:nvPr>
            <p:ph type="dt" sz="half" idx="12"/>
          </p:nvPr>
        </p:nvSpPr>
        <p:spPr/>
        <p:txBody>
          <a:bodyPr/>
          <a:lstStyle/>
          <a:p>
            <a:pPr>
              <a:spcBef>
                <a:spcPct val="0"/>
              </a:spcBef>
              <a:buFontTx/>
              <a:buNone/>
            </a:pPr>
            <a:fld id="{D5C7AF5A-DCF5-4375-ABE5-2447AA29B393}" type="datetime4">
              <a:rPr lang="en-AU" smtClean="0"/>
              <a:t>26 January 2018</a:t>
            </a:fld>
            <a:endParaRPr lang="en-AU"/>
          </a:p>
        </p:txBody>
      </p:sp>
      <p:pic>
        <p:nvPicPr>
          <p:cNvPr id="2" name="Picture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528048" y="2073862"/>
            <a:ext cx="3825240" cy="255117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BF21-EADD-4B25-A457-5CC1EA48E752}"/>
              </a:ext>
            </a:extLst>
          </p:cNvPr>
          <p:cNvSpPr>
            <a:spLocks noGrp="1"/>
          </p:cNvSpPr>
          <p:nvPr>
            <p:ph type="title"/>
          </p:nvPr>
        </p:nvSpPr>
        <p:spPr/>
        <p:txBody>
          <a:bodyPr/>
          <a:lstStyle/>
          <a:p>
            <a:r>
              <a:rPr lang="en-AU" dirty="0"/>
              <a:t>Capability Overview</a:t>
            </a:r>
          </a:p>
        </p:txBody>
      </p:sp>
      <p:sp>
        <p:nvSpPr>
          <p:cNvPr id="3" name="Footer Placeholder 2">
            <a:extLst>
              <a:ext uri="{FF2B5EF4-FFF2-40B4-BE49-F238E27FC236}">
                <a16:creationId xmlns:a16="http://schemas.microsoft.com/office/drawing/2014/main" id="{1471423D-E7E0-4D25-A9F7-086AD615EB2B}"/>
              </a:ext>
            </a:extLst>
          </p:cNvPr>
          <p:cNvSpPr>
            <a:spLocks noGrp="1"/>
          </p:cNvSpPr>
          <p:nvPr>
            <p:ph type="ftr" sz="quarter" idx="10"/>
          </p:nvPr>
        </p:nvSpPr>
        <p:spPr/>
        <p:txBody>
          <a:bodyPr/>
          <a:lstStyle/>
          <a:p>
            <a:r>
              <a:rPr lang="en-US"/>
              <a:t>IBM Services Platform with Watson   |   IBM Confidential </a:t>
            </a:r>
            <a:endParaRPr lang="en-AU"/>
          </a:p>
        </p:txBody>
      </p:sp>
      <p:sp>
        <p:nvSpPr>
          <p:cNvPr id="4" name="Slide Number Placeholder 3">
            <a:extLst>
              <a:ext uri="{FF2B5EF4-FFF2-40B4-BE49-F238E27FC236}">
                <a16:creationId xmlns:a16="http://schemas.microsoft.com/office/drawing/2014/main" id="{3F049F35-2823-4E59-9EBE-EB158140CBB2}"/>
              </a:ext>
            </a:extLst>
          </p:cNvPr>
          <p:cNvSpPr>
            <a:spLocks noGrp="1"/>
          </p:cNvSpPr>
          <p:nvPr>
            <p:ph type="sldNum" sz="quarter" idx="11"/>
          </p:nvPr>
        </p:nvSpPr>
        <p:spPr/>
        <p:txBody>
          <a:bodyPr/>
          <a:lstStyle/>
          <a:p>
            <a:fld id="{F0FFBA74-A297-476A-9576-5FA25982D35F}" type="slidenum">
              <a:rPr lang="en-AU" smtClean="0"/>
              <a:pPr/>
              <a:t>3</a:t>
            </a:fld>
            <a:endParaRPr lang="en-AU"/>
          </a:p>
        </p:txBody>
      </p:sp>
      <p:sp>
        <p:nvSpPr>
          <p:cNvPr id="5" name="Date Placeholder 4">
            <a:extLst>
              <a:ext uri="{FF2B5EF4-FFF2-40B4-BE49-F238E27FC236}">
                <a16:creationId xmlns:a16="http://schemas.microsoft.com/office/drawing/2014/main" id="{C6C6D1D9-1E34-4C28-94BA-13EE07E83D3C}"/>
              </a:ext>
            </a:extLst>
          </p:cNvPr>
          <p:cNvSpPr>
            <a:spLocks noGrp="1"/>
          </p:cNvSpPr>
          <p:nvPr>
            <p:ph type="dt" sz="half" idx="12"/>
          </p:nvPr>
        </p:nvSpPr>
        <p:spPr/>
        <p:txBody>
          <a:bodyPr/>
          <a:lstStyle/>
          <a:p>
            <a:pPr>
              <a:spcBef>
                <a:spcPct val="0"/>
              </a:spcBef>
              <a:buFontTx/>
              <a:buNone/>
            </a:pPr>
            <a:fld id="{EE2DE7A7-53AE-4DF4-BAEB-8A163FEA91C9}" type="datetime4">
              <a:rPr lang="en-AU" smtClean="0"/>
              <a:t>26 January 2018</a:t>
            </a:fld>
            <a:endParaRPr lang="en-AU"/>
          </a:p>
        </p:txBody>
      </p:sp>
      <p:sp>
        <p:nvSpPr>
          <p:cNvPr id="7" name="Content Placeholder 2"/>
          <p:cNvSpPr txBox="1">
            <a:spLocks/>
          </p:cNvSpPr>
          <p:nvPr/>
        </p:nvSpPr>
        <p:spPr>
          <a:xfrm>
            <a:off x="247877" y="1052736"/>
            <a:ext cx="11604416" cy="5040560"/>
          </a:xfrm>
          <a:prstGeom prst="rect">
            <a:avLst/>
          </a:prstGeom>
        </p:spPr>
        <p:txBody>
          <a:bodyPr/>
          <a:lstStyle>
            <a:lvl1pPr marL="179388" indent="-179388" algn="l" rtl="0" eaLnBrk="1" fontAlgn="base" hangingPunct="1">
              <a:spcBef>
                <a:spcPct val="40000"/>
              </a:spcBef>
              <a:spcAft>
                <a:spcPct val="0"/>
              </a:spcAft>
              <a:buClr>
                <a:schemeClr val="accent1"/>
              </a:buClr>
              <a:buFont typeface="Wingdings" panose="05000000000000000000" pitchFamily="2" charset="2"/>
              <a:buChar char="§"/>
              <a:defRPr kern="1200">
                <a:solidFill>
                  <a:schemeClr val="tx1"/>
                </a:solidFill>
                <a:latin typeface="+mn-lt"/>
                <a:ea typeface="+mn-ea"/>
                <a:cs typeface="+mn-cs"/>
              </a:defRPr>
            </a:lvl1pPr>
            <a:lvl2pPr marL="536575"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2pPr>
            <a:lvl3pPr marL="893763" indent="-179388" algn="l" rtl="0" eaLnBrk="1" fontAlgn="base" hangingPunct="1">
              <a:spcBef>
                <a:spcPct val="40000"/>
              </a:spcBef>
              <a:spcAft>
                <a:spcPct val="0"/>
              </a:spcAft>
              <a:buChar char="•"/>
              <a:defRPr sz="1600" kern="1200">
                <a:solidFill>
                  <a:schemeClr val="tx1"/>
                </a:solidFill>
                <a:latin typeface="+mn-lt"/>
                <a:ea typeface="+mn-ea"/>
                <a:cs typeface="+mn-cs"/>
              </a:defRPr>
            </a:lvl3pPr>
            <a:lvl4pPr marL="1250950" indent="-179388" algn="l" rtl="0" eaLnBrk="1" fontAlgn="base" hangingPunct="1">
              <a:spcBef>
                <a:spcPct val="40000"/>
              </a:spcBef>
              <a:spcAft>
                <a:spcPct val="0"/>
              </a:spcAft>
              <a:buFont typeface="Arial" panose="020B0604020202020204" pitchFamily="34" charset="0"/>
              <a:buChar char="-"/>
              <a:defRPr sz="1600" kern="1200">
                <a:solidFill>
                  <a:schemeClr val="tx1"/>
                </a:solidFill>
                <a:latin typeface="+mn-lt"/>
                <a:ea typeface="+mn-ea"/>
                <a:cs typeface="+mn-cs"/>
              </a:defRPr>
            </a:lvl4pPr>
            <a:lvl5pPr marL="1619250" indent="-179388" algn="l" rtl="0" eaLnBrk="1" fontAlgn="base" hangingPunct="1">
              <a:spcBef>
                <a:spcPct val="40000"/>
              </a:spcBef>
              <a:spcAft>
                <a:spcPct val="0"/>
              </a:spcAft>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1800" b="0" dirty="0"/>
              <a:t>Dynamic Automation is a comprehensive solution designed to leverage automation as the primary method of service delivery.  </a:t>
            </a:r>
          </a:p>
          <a:p>
            <a:r>
              <a:rPr lang="en-US" sz="1800" b="0" dirty="0"/>
              <a:t>Dynamic Automation is a service that interfaces with processes in customer SO accounts to deliver an automated response to defined workload.  Examples include infrastructure events, end user requests, and standard changes for which a response or delivery action can be provided via system automation.</a:t>
            </a:r>
          </a:p>
          <a:p>
            <a:r>
              <a:rPr lang="en-US" sz="1800" b="0" dirty="0"/>
              <a:t>It is based on a product called </a:t>
            </a:r>
            <a:r>
              <a:rPr lang="en-US" sz="1800" b="0" dirty="0" err="1"/>
              <a:t>IPCenter</a:t>
            </a:r>
            <a:r>
              <a:rPr lang="en-US" sz="1800" b="0" dirty="0"/>
              <a:t>  from the company called </a:t>
            </a:r>
            <a:r>
              <a:rPr lang="en-US" sz="1800" b="0" dirty="0" err="1"/>
              <a:t>IPSoft</a:t>
            </a:r>
            <a:r>
              <a:rPr lang="en-US" sz="1800" b="0" dirty="0"/>
              <a:t> as the core technology to support the automation processes.</a:t>
            </a:r>
          </a:p>
          <a:p>
            <a:endParaRPr lang="en-US" sz="1800" b="0" dirty="0"/>
          </a:p>
          <a:p>
            <a:endParaRPr lang="en-US" sz="1800" b="0" dirty="0"/>
          </a:p>
          <a:p>
            <a:endParaRPr lang="en-US" sz="1800" b="0" dirty="0"/>
          </a:p>
          <a:p>
            <a:endParaRPr lang="en-US" sz="1800" b="0" dirty="0"/>
          </a:p>
          <a:p>
            <a:endParaRPr lang="en-US" sz="1800" b="0" dirty="0"/>
          </a:p>
          <a:p>
            <a:endParaRPr lang="en-US" sz="1800" b="0" dirty="0"/>
          </a:p>
          <a:p>
            <a:endParaRPr lang="en-US" sz="1800" b="0" dirty="0"/>
          </a:p>
        </p:txBody>
      </p:sp>
      <p:pic>
        <p:nvPicPr>
          <p:cNvPr id="8" name="Picture 7"/>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663952" y="4077072"/>
            <a:ext cx="5325290" cy="1661924"/>
          </a:xfrm>
          <a:prstGeom prst="rect">
            <a:avLst/>
          </a:prstGeom>
        </p:spPr>
      </p:pic>
    </p:spTree>
    <p:extLst>
      <p:ext uri="{BB962C8B-B14F-4D97-AF65-F5344CB8AC3E}">
        <p14:creationId xmlns:p14="http://schemas.microsoft.com/office/powerpoint/2010/main" val="1695289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Rounded Rectangle 159"/>
          <p:cNvSpPr/>
          <p:nvPr/>
        </p:nvSpPr>
        <p:spPr>
          <a:xfrm>
            <a:off x="5387976" y="4014789"/>
            <a:ext cx="1363663" cy="263525"/>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6" name="Title 15"/>
          <p:cNvSpPr>
            <a:spLocks noGrp="1"/>
          </p:cNvSpPr>
          <p:nvPr>
            <p:ph type="title"/>
          </p:nvPr>
        </p:nvSpPr>
        <p:spPr/>
        <p:txBody>
          <a:bodyPr/>
          <a:lstStyle/>
          <a:p>
            <a:r>
              <a:rPr lang="en-US" dirty="0"/>
              <a:t>Process change: Autonomics as a new step in the IT Operations support flows</a:t>
            </a:r>
          </a:p>
        </p:txBody>
      </p:sp>
      <p:sp>
        <p:nvSpPr>
          <p:cNvPr id="17" name="Slide Number Placeholder 16"/>
          <p:cNvSpPr>
            <a:spLocks noGrp="1"/>
          </p:cNvSpPr>
          <p:nvPr>
            <p:ph type="sldNum" sz="quarter" idx="10"/>
          </p:nvPr>
        </p:nvSpPr>
        <p:spPr/>
        <p:txBody>
          <a:bodyPr/>
          <a:lstStyle/>
          <a:p>
            <a:fld id="{3922C6F2-B8C0-4680-8EDC-9A2F2593CFCB}" type="slidenum">
              <a:rPr lang="en-US" altLang="en-US" smtClean="0"/>
              <a:pPr/>
              <a:t>4</a:t>
            </a:fld>
            <a:endParaRPr lang="en-US" altLang="en-US"/>
          </a:p>
        </p:txBody>
      </p:sp>
      <p:sp>
        <p:nvSpPr>
          <p:cNvPr id="6" name="Rounded Rectangle 5"/>
          <p:cNvSpPr/>
          <p:nvPr/>
        </p:nvSpPr>
        <p:spPr>
          <a:xfrm>
            <a:off x="2038351" y="2192339"/>
            <a:ext cx="842963" cy="593725"/>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3559" name="TextBox 42"/>
          <p:cNvSpPr txBox="1">
            <a:spLocks noChangeArrowheads="1"/>
          </p:cNvSpPr>
          <p:nvPr/>
        </p:nvSpPr>
        <p:spPr bwMode="auto">
          <a:xfrm>
            <a:off x="2036763" y="2265363"/>
            <a:ext cx="8429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Event</a:t>
            </a:r>
          </a:p>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Monitor</a:t>
            </a:r>
          </a:p>
        </p:txBody>
      </p:sp>
      <p:sp>
        <p:nvSpPr>
          <p:cNvPr id="8" name="Rounded Rectangle 7"/>
          <p:cNvSpPr/>
          <p:nvPr/>
        </p:nvSpPr>
        <p:spPr>
          <a:xfrm>
            <a:off x="3328989" y="2192339"/>
            <a:ext cx="841375" cy="593725"/>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3561" name="TextBox 42"/>
          <p:cNvSpPr txBox="1">
            <a:spLocks noChangeArrowheads="1"/>
          </p:cNvSpPr>
          <p:nvPr/>
        </p:nvSpPr>
        <p:spPr bwMode="auto">
          <a:xfrm>
            <a:off x="3327401" y="2265363"/>
            <a:ext cx="841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Ticket</a:t>
            </a:r>
          </a:p>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Cut</a:t>
            </a:r>
          </a:p>
        </p:txBody>
      </p:sp>
      <p:sp>
        <p:nvSpPr>
          <p:cNvPr id="10" name="Rounded Rectangle 9"/>
          <p:cNvSpPr/>
          <p:nvPr/>
        </p:nvSpPr>
        <p:spPr>
          <a:xfrm>
            <a:off x="4614864" y="2176464"/>
            <a:ext cx="841375" cy="593725"/>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3563" name="TextBox 42"/>
          <p:cNvSpPr txBox="1">
            <a:spLocks noChangeArrowheads="1"/>
          </p:cNvSpPr>
          <p:nvPr/>
        </p:nvSpPr>
        <p:spPr bwMode="auto">
          <a:xfrm>
            <a:off x="4613276" y="2249488"/>
            <a:ext cx="841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50000"/>
              </a:spcBef>
              <a:buNone/>
              <a:defRPr/>
            </a:pPr>
            <a:r>
              <a:rPr lang="en-US" altLang="en-US" sz="1200" b="0">
                <a:solidFill>
                  <a:prstClr val="black"/>
                </a:solidFill>
                <a:latin typeface="Arial" panose="020B0604020202020204" pitchFamily="34" charset="0"/>
                <a:cs typeface="Times New Roman" pitchFamily="18" charset="0"/>
              </a:rPr>
              <a:t>Escalate to queue</a:t>
            </a:r>
          </a:p>
        </p:txBody>
      </p:sp>
      <p:sp>
        <p:nvSpPr>
          <p:cNvPr id="12" name="Rounded Rectangle 11"/>
          <p:cNvSpPr/>
          <p:nvPr/>
        </p:nvSpPr>
        <p:spPr>
          <a:xfrm>
            <a:off x="6861175" y="1695450"/>
            <a:ext cx="1365250" cy="1682750"/>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3565" name="TextBox 42"/>
          <p:cNvSpPr txBox="1">
            <a:spLocks noChangeArrowheads="1"/>
          </p:cNvSpPr>
          <p:nvPr/>
        </p:nvSpPr>
        <p:spPr bwMode="auto">
          <a:xfrm>
            <a:off x="6784976" y="2224089"/>
            <a:ext cx="1522413"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600">
                <a:solidFill>
                  <a:prstClr val="black"/>
                </a:solidFill>
                <a:latin typeface="Arial" panose="020B0604020202020204" pitchFamily="34" charset="0"/>
                <a:cs typeface="Times New Roman" pitchFamily="18" charset="0"/>
              </a:rPr>
              <a:t>Technicians</a:t>
            </a:r>
            <a:endParaRPr lang="en-US" altLang="en-US" sz="1600" b="0">
              <a:solidFill>
                <a:prstClr val="black"/>
              </a:solidFill>
              <a:latin typeface="Arial" panose="020B0604020202020204" pitchFamily="34" charset="0"/>
              <a:cs typeface="Times New Roman" pitchFamily="18" charset="0"/>
            </a:endParaRPr>
          </a:p>
        </p:txBody>
      </p:sp>
      <p:sp>
        <p:nvSpPr>
          <p:cNvPr id="32" name="Oval 31"/>
          <p:cNvSpPr/>
          <p:nvPr/>
        </p:nvSpPr>
        <p:spPr>
          <a:xfrm flipH="1">
            <a:off x="3068638" y="3914775"/>
            <a:ext cx="2184400" cy="2241550"/>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38" name="Right Arrow 37"/>
          <p:cNvSpPr/>
          <p:nvPr/>
        </p:nvSpPr>
        <p:spPr>
          <a:xfrm>
            <a:off x="2820360" y="2332224"/>
            <a:ext cx="565817" cy="328871"/>
          </a:xfrm>
          <a:prstGeom prs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39" name="Right Arrow 38"/>
          <p:cNvSpPr/>
          <p:nvPr/>
        </p:nvSpPr>
        <p:spPr>
          <a:xfrm>
            <a:off x="4083797" y="2332224"/>
            <a:ext cx="565817" cy="328871"/>
          </a:xfrm>
          <a:prstGeom prs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40" name="Right Arrow 39"/>
          <p:cNvSpPr/>
          <p:nvPr/>
        </p:nvSpPr>
        <p:spPr>
          <a:xfrm>
            <a:off x="6276386" y="2332225"/>
            <a:ext cx="565817" cy="328871"/>
          </a:xfrm>
          <a:prstGeom prs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44" name="Right Arrow 43"/>
          <p:cNvSpPr/>
          <p:nvPr/>
        </p:nvSpPr>
        <p:spPr>
          <a:xfrm>
            <a:off x="8140754" y="4897464"/>
            <a:ext cx="565817" cy="328871"/>
          </a:xfrm>
          <a:prstGeom prs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23579" name="TextBox 42"/>
          <p:cNvSpPr txBox="1">
            <a:spLocks noChangeArrowheads="1"/>
          </p:cNvSpPr>
          <p:nvPr/>
        </p:nvSpPr>
        <p:spPr bwMode="auto">
          <a:xfrm>
            <a:off x="1770063" y="1519239"/>
            <a:ext cx="1211262"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600" b="0">
                <a:solidFill>
                  <a:prstClr val="black"/>
                </a:solidFill>
                <a:latin typeface="Arial" panose="020B0604020202020204" pitchFamily="34" charset="0"/>
                <a:cs typeface="Times New Roman" pitchFamily="18" charset="0"/>
              </a:rPr>
              <a:t>Today</a:t>
            </a:r>
          </a:p>
        </p:txBody>
      </p:sp>
      <p:sp>
        <p:nvSpPr>
          <p:cNvPr id="54" name="Rounded Rectangle 53"/>
          <p:cNvSpPr/>
          <p:nvPr/>
        </p:nvSpPr>
        <p:spPr>
          <a:xfrm>
            <a:off x="1765300" y="1312864"/>
            <a:ext cx="8636000" cy="2344737"/>
          </a:xfrm>
          <a:prstGeom prst="roundRect">
            <a:avLst/>
          </a:prstGeom>
          <a:noFill/>
          <a:ln w="12700">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55" name="Rounded Rectangle 54"/>
          <p:cNvSpPr/>
          <p:nvPr/>
        </p:nvSpPr>
        <p:spPr>
          <a:xfrm>
            <a:off x="1765300" y="3789363"/>
            <a:ext cx="8636000" cy="2487612"/>
          </a:xfrm>
          <a:prstGeom prst="roundRect">
            <a:avLst/>
          </a:prstGeom>
          <a:noFill/>
          <a:ln w="12700">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3582" name="TextBox 42"/>
          <p:cNvSpPr txBox="1">
            <a:spLocks noChangeArrowheads="1"/>
          </p:cNvSpPr>
          <p:nvPr/>
        </p:nvSpPr>
        <p:spPr bwMode="auto">
          <a:xfrm>
            <a:off x="1893888" y="3846513"/>
            <a:ext cx="216535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r>
              <a:rPr lang="en-US" altLang="en-US" sz="1800" dirty="0">
                <a:solidFill>
                  <a:schemeClr val="accent1"/>
                </a:solidFill>
                <a:latin typeface="Arial" panose="020B0604020202020204" pitchFamily="34" charset="0"/>
                <a:cs typeface="Times New Roman" pitchFamily="18" charset="0"/>
              </a:rPr>
              <a:t>Inserting Automation</a:t>
            </a:r>
          </a:p>
        </p:txBody>
      </p:sp>
      <p:sp>
        <p:nvSpPr>
          <p:cNvPr id="23583" name="TextBox 42"/>
          <p:cNvSpPr txBox="1">
            <a:spLocks noChangeArrowheads="1"/>
          </p:cNvSpPr>
          <p:nvPr/>
        </p:nvSpPr>
        <p:spPr bwMode="auto">
          <a:xfrm>
            <a:off x="1800226" y="4398964"/>
            <a:ext cx="12112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600" b="0">
                <a:solidFill>
                  <a:prstClr val="black"/>
                </a:solidFill>
                <a:latin typeface="Arial" panose="020B0604020202020204" pitchFamily="34" charset="0"/>
                <a:cs typeface="Times New Roman" pitchFamily="18" charset="0"/>
              </a:rPr>
              <a:t>Tomorrow</a:t>
            </a:r>
          </a:p>
        </p:txBody>
      </p:sp>
      <p:sp>
        <p:nvSpPr>
          <p:cNvPr id="58" name="Oval 57"/>
          <p:cNvSpPr/>
          <p:nvPr/>
        </p:nvSpPr>
        <p:spPr bwMode="auto">
          <a:xfrm>
            <a:off x="4611689" y="3681414"/>
            <a:ext cx="966787" cy="966787"/>
          </a:xfrm>
          <a:prstGeom prst="ellipse">
            <a:avLst/>
          </a:prstGeom>
          <a:solidFill>
            <a:schemeClr val="accent3"/>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3585" name="TextBox 42"/>
          <p:cNvSpPr txBox="1">
            <a:spLocks noChangeArrowheads="1"/>
          </p:cNvSpPr>
          <p:nvPr/>
        </p:nvSpPr>
        <p:spPr bwMode="auto">
          <a:xfrm>
            <a:off x="5389564" y="2921001"/>
            <a:ext cx="973137"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50000"/>
              </a:spcBef>
              <a:buNone/>
              <a:defRPr/>
            </a:pPr>
            <a:r>
              <a:rPr lang="en-US" altLang="en-US" sz="1200" b="0">
                <a:solidFill>
                  <a:prstClr val="black"/>
                </a:solidFill>
                <a:latin typeface="Arial" panose="020B0604020202020204" pitchFamily="34" charset="0"/>
                <a:cs typeface="Times New Roman" pitchFamily="18" charset="0"/>
              </a:rPr>
              <a:t>Dispatcher</a:t>
            </a:r>
          </a:p>
        </p:txBody>
      </p:sp>
      <p:sp>
        <p:nvSpPr>
          <p:cNvPr id="23586" name="TextBox 42"/>
          <p:cNvSpPr txBox="1">
            <a:spLocks noChangeArrowheads="1"/>
          </p:cNvSpPr>
          <p:nvPr/>
        </p:nvSpPr>
        <p:spPr bwMode="auto">
          <a:xfrm>
            <a:off x="8401050" y="1531938"/>
            <a:ext cx="17018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50000"/>
              </a:spcBef>
              <a:buNone/>
              <a:defRPr/>
            </a:pPr>
            <a:r>
              <a:rPr lang="en-US" altLang="en-US" sz="1200" b="0">
                <a:solidFill>
                  <a:prstClr val="black"/>
                </a:solidFill>
                <a:latin typeface="Arial" panose="020B0604020202020204" pitchFamily="34" charset="0"/>
                <a:cs typeface="Times New Roman" pitchFamily="18" charset="0"/>
              </a:rPr>
              <a:t>Manual Automation</a:t>
            </a:r>
          </a:p>
        </p:txBody>
      </p:sp>
      <p:sp>
        <p:nvSpPr>
          <p:cNvPr id="23587" name="TextBox 42"/>
          <p:cNvSpPr txBox="1">
            <a:spLocks noChangeArrowheads="1"/>
          </p:cNvSpPr>
          <p:nvPr/>
        </p:nvSpPr>
        <p:spPr bwMode="auto">
          <a:xfrm>
            <a:off x="8280400" y="2187576"/>
            <a:ext cx="1309688"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50000"/>
              </a:spcBef>
              <a:buNone/>
              <a:defRPr/>
            </a:pPr>
            <a:r>
              <a:rPr lang="en-US" altLang="en-US" sz="1200" b="0">
                <a:solidFill>
                  <a:prstClr val="black"/>
                </a:solidFill>
                <a:latin typeface="Arial" panose="020B0604020202020204" pitchFamily="34" charset="0"/>
                <a:cs typeface="Times New Roman" pitchFamily="18" charset="0"/>
              </a:rPr>
              <a:t>Remote Access</a:t>
            </a:r>
          </a:p>
        </p:txBody>
      </p:sp>
      <p:grpSp>
        <p:nvGrpSpPr>
          <p:cNvPr id="23588" name="Group 59"/>
          <p:cNvGrpSpPr>
            <a:grpSpLocks/>
          </p:cNvGrpSpPr>
          <p:nvPr/>
        </p:nvGrpSpPr>
        <p:grpSpPr bwMode="auto">
          <a:xfrm flipH="1">
            <a:off x="7131050" y="1773238"/>
            <a:ext cx="704850" cy="533400"/>
            <a:chOff x="5335371" y="1604243"/>
            <a:chExt cx="532956" cy="402479"/>
          </a:xfrm>
        </p:grpSpPr>
        <p:sp>
          <p:nvSpPr>
            <p:cNvPr id="67" name="Oval 56"/>
            <p:cNvSpPr>
              <a:spLocks noChangeArrowheads="1"/>
            </p:cNvSpPr>
            <p:nvPr/>
          </p:nvSpPr>
          <p:spPr bwMode="auto">
            <a:xfrm>
              <a:off x="5414594" y="1604243"/>
              <a:ext cx="196858" cy="198844"/>
            </a:xfrm>
            <a:prstGeom prst="ellipse">
              <a:avLst/>
            </a:prstGeom>
            <a:solidFill>
              <a:schemeClr val="bg2">
                <a:lumMod val="50000"/>
              </a:schemeClr>
            </a:solidFill>
            <a:ln w="9525">
              <a:noFill/>
              <a:round/>
              <a:headEnd/>
              <a:tailEnd/>
            </a:ln>
          </p:spPr>
          <p:txBody>
            <a:bodyPr/>
            <a:lstStyle/>
            <a:p>
              <a:pPr eaLnBrk="0" hangingPunct="0">
                <a:spcBef>
                  <a:spcPct val="0"/>
                </a:spcBef>
                <a:buNone/>
                <a:defRPr/>
              </a:pPr>
              <a:endParaRPr lang="en-US" sz="1800" b="0">
                <a:solidFill>
                  <a:prstClr val="black"/>
                </a:solidFill>
                <a:latin typeface="Calibri" charset="0"/>
                <a:ea typeface="MS PGothic" charset="0"/>
                <a:cs typeface="MS PGothic" charset="0"/>
              </a:endParaRPr>
            </a:p>
          </p:txBody>
        </p:sp>
        <p:sp>
          <p:nvSpPr>
            <p:cNvPr id="68" name="Freeform 57"/>
            <p:cNvSpPr>
              <a:spLocks noEditPoints="1"/>
            </p:cNvSpPr>
            <p:nvPr/>
          </p:nvSpPr>
          <p:spPr bwMode="auto">
            <a:xfrm>
              <a:off x="5335371" y="1650959"/>
              <a:ext cx="532956" cy="355763"/>
            </a:xfrm>
            <a:custGeom>
              <a:avLst/>
              <a:gdLst/>
              <a:ahLst/>
              <a:cxnLst>
                <a:cxn ang="0">
                  <a:pos x="102" y="61"/>
                </a:cxn>
                <a:cxn ang="0">
                  <a:pos x="82" y="30"/>
                </a:cxn>
                <a:cxn ang="0">
                  <a:pos x="90" y="16"/>
                </a:cxn>
                <a:cxn ang="0">
                  <a:pos x="75" y="0"/>
                </a:cxn>
                <a:cxn ang="0">
                  <a:pos x="59" y="16"/>
                </a:cxn>
                <a:cxn ang="0">
                  <a:pos x="67" y="30"/>
                </a:cxn>
                <a:cxn ang="0">
                  <a:pos x="55" y="39"/>
                </a:cxn>
                <a:cxn ang="0">
                  <a:pos x="34" y="31"/>
                </a:cxn>
                <a:cxn ang="0">
                  <a:pos x="0" y="68"/>
                </a:cxn>
                <a:cxn ang="0">
                  <a:pos x="68" y="68"/>
                </a:cxn>
                <a:cxn ang="0">
                  <a:pos x="67" y="61"/>
                </a:cxn>
                <a:cxn ang="0">
                  <a:pos x="102" y="61"/>
                </a:cxn>
                <a:cxn ang="0">
                  <a:pos x="63" y="16"/>
                </a:cxn>
                <a:cxn ang="0">
                  <a:pos x="75" y="4"/>
                </a:cxn>
                <a:cxn ang="0">
                  <a:pos x="86" y="16"/>
                </a:cxn>
                <a:cxn ang="0">
                  <a:pos x="75" y="27"/>
                </a:cxn>
                <a:cxn ang="0">
                  <a:pos x="63" y="16"/>
                </a:cxn>
                <a:cxn ang="0">
                  <a:pos x="75" y="33"/>
                </a:cxn>
                <a:cxn ang="0">
                  <a:pos x="96" y="57"/>
                </a:cxn>
                <a:cxn ang="0">
                  <a:pos x="66" y="57"/>
                </a:cxn>
                <a:cxn ang="0">
                  <a:pos x="58" y="42"/>
                </a:cxn>
                <a:cxn ang="0">
                  <a:pos x="75" y="33"/>
                </a:cxn>
              </a:cxnLst>
              <a:rect l="0" t="0" r="r" b="b"/>
              <a:pathLst>
                <a:path w="102" h="68">
                  <a:moveTo>
                    <a:pt x="102" y="61"/>
                  </a:moveTo>
                  <a:cubicBezTo>
                    <a:pt x="101" y="45"/>
                    <a:pt x="93" y="33"/>
                    <a:pt x="82" y="30"/>
                  </a:cubicBezTo>
                  <a:cubicBezTo>
                    <a:pt x="87" y="27"/>
                    <a:pt x="90" y="22"/>
                    <a:pt x="90" y="16"/>
                  </a:cubicBezTo>
                  <a:cubicBezTo>
                    <a:pt x="90" y="7"/>
                    <a:pt x="83" y="0"/>
                    <a:pt x="75" y="0"/>
                  </a:cubicBezTo>
                  <a:cubicBezTo>
                    <a:pt x="66" y="0"/>
                    <a:pt x="59" y="7"/>
                    <a:pt x="59" y="16"/>
                  </a:cubicBezTo>
                  <a:cubicBezTo>
                    <a:pt x="59" y="22"/>
                    <a:pt x="62" y="27"/>
                    <a:pt x="67" y="30"/>
                  </a:cubicBezTo>
                  <a:cubicBezTo>
                    <a:pt x="62" y="31"/>
                    <a:pt x="58" y="35"/>
                    <a:pt x="55" y="39"/>
                  </a:cubicBezTo>
                  <a:cubicBezTo>
                    <a:pt x="49" y="34"/>
                    <a:pt x="42" y="31"/>
                    <a:pt x="34" y="31"/>
                  </a:cubicBezTo>
                  <a:cubicBezTo>
                    <a:pt x="16" y="31"/>
                    <a:pt x="2" y="47"/>
                    <a:pt x="0" y="68"/>
                  </a:cubicBezTo>
                  <a:cubicBezTo>
                    <a:pt x="68" y="68"/>
                    <a:pt x="68" y="68"/>
                    <a:pt x="68" y="68"/>
                  </a:cubicBezTo>
                  <a:cubicBezTo>
                    <a:pt x="68" y="66"/>
                    <a:pt x="68" y="63"/>
                    <a:pt x="67" y="61"/>
                  </a:cubicBezTo>
                  <a:lnTo>
                    <a:pt x="102" y="61"/>
                  </a:lnTo>
                  <a:close/>
                  <a:moveTo>
                    <a:pt x="63" y="16"/>
                  </a:moveTo>
                  <a:cubicBezTo>
                    <a:pt x="63" y="9"/>
                    <a:pt x="68" y="4"/>
                    <a:pt x="75" y="4"/>
                  </a:cubicBezTo>
                  <a:cubicBezTo>
                    <a:pt x="81" y="4"/>
                    <a:pt x="86" y="9"/>
                    <a:pt x="86" y="16"/>
                  </a:cubicBezTo>
                  <a:cubicBezTo>
                    <a:pt x="86" y="22"/>
                    <a:pt x="81" y="27"/>
                    <a:pt x="75" y="27"/>
                  </a:cubicBezTo>
                  <a:cubicBezTo>
                    <a:pt x="68" y="27"/>
                    <a:pt x="63" y="22"/>
                    <a:pt x="63" y="16"/>
                  </a:cubicBezTo>
                  <a:moveTo>
                    <a:pt x="75" y="33"/>
                  </a:moveTo>
                  <a:cubicBezTo>
                    <a:pt x="86" y="33"/>
                    <a:pt x="95" y="43"/>
                    <a:pt x="96" y="57"/>
                  </a:cubicBezTo>
                  <a:cubicBezTo>
                    <a:pt x="66" y="57"/>
                    <a:pt x="66" y="57"/>
                    <a:pt x="66" y="57"/>
                  </a:cubicBezTo>
                  <a:cubicBezTo>
                    <a:pt x="64" y="51"/>
                    <a:pt x="61" y="46"/>
                    <a:pt x="58" y="42"/>
                  </a:cubicBezTo>
                  <a:cubicBezTo>
                    <a:pt x="62" y="36"/>
                    <a:pt x="68" y="33"/>
                    <a:pt x="75" y="33"/>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85" name="Group 2020"/>
          <p:cNvGrpSpPr/>
          <p:nvPr/>
        </p:nvGrpSpPr>
        <p:grpSpPr>
          <a:xfrm>
            <a:off x="5623395" y="1949880"/>
            <a:ext cx="464990" cy="935814"/>
            <a:chOff x="8934667" y="3952823"/>
            <a:chExt cx="141438" cy="314113"/>
          </a:xfrm>
          <a:solidFill>
            <a:schemeClr val="accent4"/>
          </a:solidFill>
        </p:grpSpPr>
        <p:sp>
          <p:nvSpPr>
            <p:cNvPr id="86" name="Freeform 1315"/>
            <p:cNvSpPr>
              <a:spLocks/>
            </p:cNvSpPr>
            <p:nvPr/>
          </p:nvSpPr>
          <p:spPr bwMode="auto">
            <a:xfrm>
              <a:off x="8934667" y="4000547"/>
              <a:ext cx="141438" cy="266389"/>
            </a:xfrm>
            <a:custGeom>
              <a:avLst/>
              <a:gdLst/>
              <a:ahLst/>
              <a:cxnLst>
                <a:cxn ang="0">
                  <a:pos x="21" y="27"/>
                </a:cxn>
                <a:cxn ang="0">
                  <a:pos x="15" y="115"/>
                </a:cxn>
                <a:cxn ang="0">
                  <a:pos x="29" y="117"/>
                </a:cxn>
                <a:cxn ang="0">
                  <a:pos x="33" y="68"/>
                </a:cxn>
                <a:cxn ang="0">
                  <a:pos x="35" y="60"/>
                </a:cxn>
                <a:cxn ang="0">
                  <a:pos x="37" y="67"/>
                </a:cxn>
                <a:cxn ang="0">
                  <a:pos x="40" y="116"/>
                </a:cxn>
                <a:cxn ang="0">
                  <a:pos x="54" y="115"/>
                </a:cxn>
                <a:cxn ang="0">
                  <a:pos x="49" y="47"/>
                </a:cxn>
                <a:cxn ang="0">
                  <a:pos x="47" y="27"/>
                </a:cxn>
                <a:cxn ang="0">
                  <a:pos x="56" y="43"/>
                </a:cxn>
                <a:cxn ang="0">
                  <a:pos x="66" y="38"/>
                </a:cxn>
                <a:cxn ang="0">
                  <a:pos x="49" y="7"/>
                </a:cxn>
                <a:cxn ang="0">
                  <a:pos x="34" y="1"/>
                </a:cxn>
                <a:cxn ang="0">
                  <a:pos x="20" y="6"/>
                </a:cxn>
                <a:cxn ang="0">
                  <a:pos x="3" y="38"/>
                </a:cxn>
                <a:cxn ang="0">
                  <a:pos x="13" y="43"/>
                </a:cxn>
                <a:cxn ang="0">
                  <a:pos x="21" y="27"/>
                </a:cxn>
              </a:cxnLst>
              <a:rect l="0" t="0" r="r" b="b"/>
              <a:pathLst>
                <a:path w="69" h="130">
                  <a:moveTo>
                    <a:pt x="21" y="27"/>
                  </a:moveTo>
                  <a:cubicBezTo>
                    <a:pt x="21" y="27"/>
                    <a:pt x="16" y="105"/>
                    <a:pt x="15" y="115"/>
                  </a:cubicBezTo>
                  <a:cubicBezTo>
                    <a:pt x="14" y="126"/>
                    <a:pt x="27" y="130"/>
                    <a:pt x="29" y="117"/>
                  </a:cubicBezTo>
                  <a:cubicBezTo>
                    <a:pt x="31" y="101"/>
                    <a:pt x="33" y="72"/>
                    <a:pt x="33" y="68"/>
                  </a:cubicBezTo>
                  <a:cubicBezTo>
                    <a:pt x="33" y="64"/>
                    <a:pt x="34" y="60"/>
                    <a:pt x="35" y="60"/>
                  </a:cubicBezTo>
                  <a:cubicBezTo>
                    <a:pt x="36" y="60"/>
                    <a:pt x="37" y="63"/>
                    <a:pt x="37" y="67"/>
                  </a:cubicBezTo>
                  <a:cubicBezTo>
                    <a:pt x="37" y="72"/>
                    <a:pt x="39" y="105"/>
                    <a:pt x="40" y="116"/>
                  </a:cubicBezTo>
                  <a:cubicBezTo>
                    <a:pt x="40" y="128"/>
                    <a:pt x="55" y="128"/>
                    <a:pt x="54" y="115"/>
                  </a:cubicBezTo>
                  <a:cubicBezTo>
                    <a:pt x="53" y="100"/>
                    <a:pt x="49" y="47"/>
                    <a:pt x="49" y="47"/>
                  </a:cubicBezTo>
                  <a:cubicBezTo>
                    <a:pt x="47" y="27"/>
                    <a:pt x="47" y="27"/>
                    <a:pt x="47" y="27"/>
                  </a:cubicBezTo>
                  <a:cubicBezTo>
                    <a:pt x="51" y="34"/>
                    <a:pt x="54" y="39"/>
                    <a:pt x="56" y="43"/>
                  </a:cubicBezTo>
                  <a:cubicBezTo>
                    <a:pt x="60" y="49"/>
                    <a:pt x="69" y="43"/>
                    <a:pt x="66" y="38"/>
                  </a:cubicBezTo>
                  <a:cubicBezTo>
                    <a:pt x="62" y="30"/>
                    <a:pt x="53" y="14"/>
                    <a:pt x="49" y="7"/>
                  </a:cubicBezTo>
                  <a:cubicBezTo>
                    <a:pt x="45" y="0"/>
                    <a:pt x="40" y="1"/>
                    <a:pt x="34" y="1"/>
                  </a:cubicBezTo>
                  <a:cubicBezTo>
                    <a:pt x="28" y="1"/>
                    <a:pt x="23" y="1"/>
                    <a:pt x="20" y="6"/>
                  </a:cubicBezTo>
                  <a:cubicBezTo>
                    <a:pt x="17" y="11"/>
                    <a:pt x="6" y="32"/>
                    <a:pt x="3" y="38"/>
                  </a:cubicBezTo>
                  <a:cubicBezTo>
                    <a:pt x="0" y="44"/>
                    <a:pt x="9" y="49"/>
                    <a:pt x="13" y="43"/>
                  </a:cubicBezTo>
                  <a:cubicBezTo>
                    <a:pt x="17" y="36"/>
                    <a:pt x="21" y="27"/>
                    <a:pt x="21" y="27"/>
                  </a:cubicBezTo>
                </a:path>
              </a:pathLst>
            </a:cu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7" name="Oval 1316"/>
            <p:cNvSpPr>
              <a:spLocks noChangeArrowheads="1"/>
            </p:cNvSpPr>
            <p:nvPr/>
          </p:nvSpPr>
          <p:spPr bwMode="auto">
            <a:xfrm>
              <a:off x="8983259" y="3952823"/>
              <a:ext cx="43386" cy="45121"/>
            </a:xfrm>
            <a:prstGeom prst="ellipse">
              <a:avLst/>
            </a:pr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sp>
        <p:nvSpPr>
          <p:cNvPr id="88" name="Rounded Rectangle 87"/>
          <p:cNvSpPr/>
          <p:nvPr/>
        </p:nvSpPr>
        <p:spPr>
          <a:xfrm>
            <a:off x="2414589" y="4784726"/>
            <a:ext cx="841375" cy="593725"/>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3591" name="TextBox 42"/>
          <p:cNvSpPr txBox="1">
            <a:spLocks noChangeArrowheads="1"/>
          </p:cNvSpPr>
          <p:nvPr/>
        </p:nvSpPr>
        <p:spPr bwMode="auto">
          <a:xfrm>
            <a:off x="2413001" y="4857751"/>
            <a:ext cx="8413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Event</a:t>
            </a:r>
          </a:p>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Monitor</a:t>
            </a:r>
          </a:p>
        </p:txBody>
      </p:sp>
      <p:sp>
        <p:nvSpPr>
          <p:cNvPr id="90" name="Rounded Rectangle 89"/>
          <p:cNvSpPr/>
          <p:nvPr/>
        </p:nvSpPr>
        <p:spPr>
          <a:xfrm>
            <a:off x="5141914" y="4784726"/>
            <a:ext cx="841375" cy="593725"/>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3593" name="TextBox 42"/>
          <p:cNvSpPr txBox="1">
            <a:spLocks noChangeArrowheads="1"/>
          </p:cNvSpPr>
          <p:nvPr/>
        </p:nvSpPr>
        <p:spPr bwMode="auto">
          <a:xfrm>
            <a:off x="5140326" y="4857751"/>
            <a:ext cx="8413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Ticket</a:t>
            </a:r>
          </a:p>
          <a:p>
            <a:pPr algn="ctr" eaLnBrk="0" hangingPunct="0">
              <a:lnSpc>
                <a:spcPct val="100000"/>
              </a:lnSpc>
              <a:spcBef>
                <a:spcPct val="0"/>
              </a:spcBef>
              <a:buNone/>
              <a:defRPr/>
            </a:pPr>
            <a:r>
              <a:rPr lang="en-US" altLang="en-US" sz="1200" b="0">
                <a:solidFill>
                  <a:prstClr val="black"/>
                </a:solidFill>
                <a:latin typeface="Arial" panose="020B0604020202020204" pitchFamily="34" charset="0"/>
                <a:cs typeface="Times New Roman" pitchFamily="18" charset="0"/>
              </a:rPr>
              <a:t>Cut</a:t>
            </a:r>
          </a:p>
        </p:txBody>
      </p:sp>
      <p:sp>
        <p:nvSpPr>
          <p:cNvPr id="23594" name="TextBox 104"/>
          <p:cNvSpPr txBox="1">
            <a:spLocks noChangeArrowheads="1"/>
          </p:cNvSpPr>
          <p:nvPr/>
        </p:nvSpPr>
        <p:spPr bwMode="auto">
          <a:xfrm>
            <a:off x="1976439" y="5681663"/>
            <a:ext cx="122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0"/>
              </a:spcBef>
              <a:buNone/>
              <a:defRPr/>
            </a:pPr>
            <a:r>
              <a:rPr lang="en-US" altLang="en-US" sz="1000" b="0">
                <a:solidFill>
                  <a:prstClr val="black"/>
                </a:solidFill>
                <a:latin typeface="Arial" panose="020B0604020202020204" pitchFamily="34" charset="0"/>
                <a:cs typeface="Times New Roman" pitchFamily="18" charset="0"/>
              </a:rPr>
              <a:t>Tickets handled via automation</a:t>
            </a:r>
          </a:p>
        </p:txBody>
      </p:sp>
      <p:sp>
        <p:nvSpPr>
          <p:cNvPr id="93" name="TextBox 105"/>
          <p:cNvSpPr txBox="1">
            <a:spLocks noChangeArrowheads="1"/>
          </p:cNvSpPr>
          <p:nvPr/>
        </p:nvSpPr>
        <p:spPr bwMode="auto">
          <a:xfrm>
            <a:off x="3275014" y="4343400"/>
            <a:ext cx="1279525" cy="431800"/>
          </a:xfrm>
          <a:prstGeom prst="rect">
            <a:avLst/>
          </a:prstGeom>
          <a:noFill/>
          <a:ln>
            <a:noFill/>
          </a:ln>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None/>
              <a:defRPr/>
            </a:pPr>
            <a:r>
              <a:rPr lang="en-US" altLang="en-US" sz="1050" b="0" dirty="0">
                <a:solidFill>
                  <a:prstClr val="black"/>
                </a:solidFill>
                <a:latin typeface="Arial" panose="020B0604020202020204" pitchFamily="34" charset="0"/>
                <a:ea typeface="MS PGothic" panose="020B0600070205080204" pitchFamily="34" charset="-128"/>
              </a:rPr>
              <a:t>Automated ticket solution</a:t>
            </a:r>
          </a:p>
        </p:txBody>
      </p:sp>
      <p:grpSp>
        <p:nvGrpSpPr>
          <p:cNvPr id="23596" name="Group 93"/>
          <p:cNvGrpSpPr>
            <a:grpSpLocks/>
          </p:cNvGrpSpPr>
          <p:nvPr/>
        </p:nvGrpSpPr>
        <p:grpSpPr bwMode="auto">
          <a:xfrm>
            <a:off x="9210676" y="5283201"/>
            <a:ext cx="563563" cy="682625"/>
            <a:chOff x="4455898" y="4650729"/>
            <a:chExt cx="226148" cy="274038"/>
          </a:xfrm>
        </p:grpSpPr>
        <p:sp>
          <p:nvSpPr>
            <p:cNvPr id="95" name="Rectangle 93"/>
            <p:cNvSpPr>
              <a:spLocks noChangeArrowheads="1"/>
            </p:cNvSpPr>
            <p:nvPr/>
          </p:nvSpPr>
          <p:spPr bwMode="auto">
            <a:xfrm>
              <a:off x="4498580" y="4798582"/>
              <a:ext cx="110844" cy="8922"/>
            </a:xfrm>
            <a:prstGeom prst="rect">
              <a:avLst/>
            </a:prstGeom>
            <a:solidFill>
              <a:schemeClr val="bg2">
                <a:lumMod val="50000"/>
              </a:schemeClr>
            </a:solidFill>
            <a:ln w="9525">
              <a:noFill/>
              <a:miter lim="800000"/>
              <a:headEnd/>
              <a:tailEnd/>
            </a:ln>
          </p:spPr>
          <p:txBody>
            <a:bodyPr/>
            <a:lstStyle/>
            <a:p>
              <a:pPr eaLnBrk="0" hangingPunct="0">
                <a:spcBef>
                  <a:spcPct val="0"/>
                </a:spcBef>
                <a:buNone/>
                <a:defRPr/>
              </a:pPr>
              <a:endParaRPr lang="en-US" sz="1800" b="0">
                <a:solidFill>
                  <a:prstClr val="black"/>
                </a:solidFill>
                <a:latin typeface="Calibri" charset="0"/>
                <a:ea typeface="MS PGothic" charset="0"/>
                <a:cs typeface="MS PGothic" charset="0"/>
              </a:endParaRPr>
            </a:p>
          </p:txBody>
        </p:sp>
        <p:sp>
          <p:nvSpPr>
            <p:cNvPr id="96" name="Freeform 94"/>
            <p:cNvSpPr>
              <a:spLocks noEditPoints="1"/>
            </p:cNvSpPr>
            <p:nvPr/>
          </p:nvSpPr>
          <p:spPr bwMode="auto">
            <a:xfrm>
              <a:off x="4455898" y="4650729"/>
              <a:ext cx="193022" cy="146578"/>
            </a:xfrm>
            <a:custGeom>
              <a:avLst/>
              <a:gdLst/>
              <a:ahLst/>
              <a:cxnLst>
                <a:cxn ang="0">
                  <a:pos x="32" y="70"/>
                </a:cxn>
                <a:cxn ang="0">
                  <a:pos x="32" y="70"/>
                </a:cxn>
                <a:cxn ang="0">
                  <a:pos x="61" y="70"/>
                </a:cxn>
                <a:cxn ang="0">
                  <a:pos x="61" y="70"/>
                </a:cxn>
                <a:cxn ang="0">
                  <a:pos x="60" y="65"/>
                </a:cxn>
                <a:cxn ang="0">
                  <a:pos x="91" y="65"/>
                </a:cxn>
                <a:cxn ang="0">
                  <a:pos x="92" y="64"/>
                </a:cxn>
                <a:cxn ang="0">
                  <a:pos x="92" y="1"/>
                </a:cxn>
                <a:cxn ang="0">
                  <a:pos x="91" y="0"/>
                </a:cxn>
                <a:cxn ang="0">
                  <a:pos x="1" y="0"/>
                </a:cxn>
                <a:cxn ang="0">
                  <a:pos x="0" y="1"/>
                </a:cxn>
                <a:cxn ang="0">
                  <a:pos x="0" y="64"/>
                </a:cxn>
                <a:cxn ang="0">
                  <a:pos x="1" y="65"/>
                </a:cxn>
                <a:cxn ang="0">
                  <a:pos x="33" y="65"/>
                </a:cxn>
                <a:cxn ang="0">
                  <a:pos x="32" y="70"/>
                </a:cxn>
                <a:cxn ang="0">
                  <a:pos x="6" y="6"/>
                </a:cxn>
                <a:cxn ang="0">
                  <a:pos x="87" y="6"/>
                </a:cxn>
                <a:cxn ang="0">
                  <a:pos x="87" y="59"/>
                </a:cxn>
                <a:cxn ang="0">
                  <a:pos x="6" y="59"/>
                </a:cxn>
                <a:cxn ang="0">
                  <a:pos x="6" y="6"/>
                </a:cxn>
              </a:cxnLst>
              <a:rect l="0" t="0" r="r" b="b"/>
              <a:pathLst>
                <a:path w="92" h="70">
                  <a:moveTo>
                    <a:pt x="32" y="70"/>
                  </a:moveTo>
                  <a:cubicBezTo>
                    <a:pt x="32" y="70"/>
                    <a:pt x="32" y="70"/>
                    <a:pt x="32" y="70"/>
                  </a:cubicBezTo>
                  <a:cubicBezTo>
                    <a:pt x="61" y="70"/>
                    <a:pt x="61" y="70"/>
                    <a:pt x="61" y="70"/>
                  </a:cubicBezTo>
                  <a:cubicBezTo>
                    <a:pt x="61" y="70"/>
                    <a:pt x="61" y="70"/>
                    <a:pt x="61" y="70"/>
                  </a:cubicBezTo>
                  <a:cubicBezTo>
                    <a:pt x="60" y="65"/>
                    <a:pt x="60" y="65"/>
                    <a:pt x="60" y="65"/>
                  </a:cubicBezTo>
                  <a:cubicBezTo>
                    <a:pt x="91" y="65"/>
                    <a:pt x="91" y="65"/>
                    <a:pt x="91" y="65"/>
                  </a:cubicBezTo>
                  <a:cubicBezTo>
                    <a:pt x="92" y="65"/>
                    <a:pt x="92" y="65"/>
                    <a:pt x="92" y="64"/>
                  </a:cubicBezTo>
                  <a:cubicBezTo>
                    <a:pt x="92" y="1"/>
                    <a:pt x="92" y="1"/>
                    <a:pt x="92" y="1"/>
                  </a:cubicBezTo>
                  <a:cubicBezTo>
                    <a:pt x="92" y="1"/>
                    <a:pt x="92" y="0"/>
                    <a:pt x="91" y="0"/>
                  </a:cubicBezTo>
                  <a:cubicBezTo>
                    <a:pt x="1" y="0"/>
                    <a:pt x="1" y="0"/>
                    <a:pt x="1" y="0"/>
                  </a:cubicBezTo>
                  <a:cubicBezTo>
                    <a:pt x="1" y="0"/>
                    <a:pt x="0" y="1"/>
                    <a:pt x="0" y="1"/>
                  </a:cubicBezTo>
                  <a:cubicBezTo>
                    <a:pt x="0" y="64"/>
                    <a:pt x="0" y="64"/>
                    <a:pt x="0" y="64"/>
                  </a:cubicBezTo>
                  <a:cubicBezTo>
                    <a:pt x="0" y="65"/>
                    <a:pt x="1" y="65"/>
                    <a:pt x="1" y="65"/>
                  </a:cubicBezTo>
                  <a:cubicBezTo>
                    <a:pt x="33" y="65"/>
                    <a:pt x="33" y="65"/>
                    <a:pt x="33" y="65"/>
                  </a:cubicBezTo>
                  <a:lnTo>
                    <a:pt x="32" y="70"/>
                  </a:lnTo>
                  <a:close/>
                  <a:moveTo>
                    <a:pt x="6" y="6"/>
                  </a:moveTo>
                  <a:cubicBezTo>
                    <a:pt x="87" y="6"/>
                    <a:pt x="87" y="6"/>
                    <a:pt x="87" y="6"/>
                  </a:cubicBezTo>
                  <a:cubicBezTo>
                    <a:pt x="87" y="59"/>
                    <a:pt x="87" y="59"/>
                    <a:pt x="87" y="59"/>
                  </a:cubicBezTo>
                  <a:cubicBezTo>
                    <a:pt x="6" y="59"/>
                    <a:pt x="6" y="59"/>
                    <a:pt x="6" y="59"/>
                  </a:cubicBezTo>
                  <a:lnTo>
                    <a:pt x="6" y="6"/>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7" name="Freeform 95"/>
            <p:cNvSpPr>
              <a:spLocks noEditPoints="1"/>
            </p:cNvSpPr>
            <p:nvPr/>
          </p:nvSpPr>
          <p:spPr bwMode="auto">
            <a:xfrm>
              <a:off x="4462268" y="4820250"/>
              <a:ext cx="219778" cy="104517"/>
            </a:xfrm>
            <a:custGeom>
              <a:avLst/>
              <a:gdLst/>
              <a:ahLst/>
              <a:cxnLst>
                <a:cxn ang="0">
                  <a:pos x="82" y="20"/>
                </a:cxn>
                <a:cxn ang="0">
                  <a:pos x="9" y="0"/>
                </a:cxn>
                <a:cxn ang="0">
                  <a:pos x="84" y="27"/>
                </a:cxn>
                <a:cxn ang="0">
                  <a:pos x="103" y="26"/>
                </a:cxn>
                <a:cxn ang="0">
                  <a:pos x="96" y="32"/>
                </a:cxn>
                <a:cxn ang="0">
                  <a:pos x="85" y="35"/>
                </a:cxn>
                <a:cxn ang="0">
                  <a:pos x="75" y="34"/>
                </a:cxn>
                <a:cxn ang="0">
                  <a:pos x="72" y="35"/>
                </a:cxn>
                <a:cxn ang="0">
                  <a:pos x="66" y="42"/>
                </a:cxn>
                <a:cxn ang="0">
                  <a:pos x="65" y="48"/>
                </a:cxn>
                <a:cxn ang="0">
                  <a:pos x="80" y="50"/>
                </a:cxn>
                <a:cxn ang="0">
                  <a:pos x="86" y="45"/>
                </a:cxn>
                <a:cxn ang="0">
                  <a:pos x="87" y="38"/>
                </a:cxn>
                <a:cxn ang="0">
                  <a:pos x="96" y="33"/>
                </a:cxn>
                <a:cxn ang="0">
                  <a:pos x="104" y="25"/>
                </a:cxn>
                <a:cxn ang="0">
                  <a:pos x="45" y="5"/>
                </a:cxn>
                <a:cxn ang="0">
                  <a:pos x="45" y="9"/>
                </a:cxn>
                <a:cxn ang="0">
                  <a:pos x="39" y="7"/>
                </a:cxn>
                <a:cxn ang="0">
                  <a:pos x="40" y="11"/>
                </a:cxn>
                <a:cxn ang="0">
                  <a:pos x="47" y="13"/>
                </a:cxn>
                <a:cxn ang="0">
                  <a:pos x="40" y="15"/>
                </a:cxn>
                <a:cxn ang="0">
                  <a:pos x="40" y="11"/>
                </a:cxn>
                <a:cxn ang="0">
                  <a:pos x="32" y="5"/>
                </a:cxn>
                <a:cxn ang="0">
                  <a:pos x="32" y="9"/>
                </a:cxn>
                <a:cxn ang="0">
                  <a:pos x="26" y="7"/>
                </a:cxn>
                <a:cxn ang="0">
                  <a:pos x="28" y="11"/>
                </a:cxn>
                <a:cxn ang="0">
                  <a:pos x="34" y="13"/>
                </a:cxn>
                <a:cxn ang="0">
                  <a:pos x="28" y="15"/>
                </a:cxn>
                <a:cxn ang="0">
                  <a:pos x="28" y="11"/>
                </a:cxn>
                <a:cxn ang="0">
                  <a:pos x="15" y="22"/>
                </a:cxn>
                <a:cxn ang="0">
                  <a:pos x="15" y="18"/>
                </a:cxn>
                <a:cxn ang="0">
                  <a:pos x="21" y="20"/>
                </a:cxn>
                <a:cxn ang="0">
                  <a:pos x="20" y="15"/>
                </a:cxn>
                <a:cxn ang="0">
                  <a:pos x="13" y="13"/>
                </a:cxn>
                <a:cxn ang="0">
                  <a:pos x="20" y="11"/>
                </a:cxn>
                <a:cxn ang="0">
                  <a:pos x="20" y="15"/>
                </a:cxn>
                <a:cxn ang="0">
                  <a:pos x="15" y="9"/>
                </a:cxn>
                <a:cxn ang="0">
                  <a:pos x="15" y="5"/>
                </a:cxn>
                <a:cxn ang="0">
                  <a:pos x="21" y="7"/>
                </a:cxn>
                <a:cxn ang="0">
                  <a:pos x="58" y="22"/>
                </a:cxn>
                <a:cxn ang="0">
                  <a:pos x="26" y="20"/>
                </a:cxn>
                <a:cxn ang="0">
                  <a:pos x="58" y="18"/>
                </a:cxn>
                <a:cxn ang="0">
                  <a:pos x="58" y="22"/>
                </a:cxn>
                <a:cxn ang="0">
                  <a:pos x="53" y="15"/>
                </a:cxn>
                <a:cxn ang="0">
                  <a:pos x="53" y="11"/>
                </a:cxn>
                <a:cxn ang="0">
                  <a:pos x="60" y="13"/>
                </a:cxn>
                <a:cxn ang="0">
                  <a:pos x="58" y="9"/>
                </a:cxn>
                <a:cxn ang="0">
                  <a:pos x="51" y="7"/>
                </a:cxn>
                <a:cxn ang="0">
                  <a:pos x="58" y="5"/>
                </a:cxn>
                <a:cxn ang="0">
                  <a:pos x="58" y="9"/>
                </a:cxn>
                <a:cxn ang="0">
                  <a:pos x="66" y="22"/>
                </a:cxn>
                <a:cxn ang="0">
                  <a:pos x="66" y="18"/>
                </a:cxn>
                <a:cxn ang="0">
                  <a:pos x="72" y="20"/>
                </a:cxn>
                <a:cxn ang="0">
                  <a:pos x="71" y="15"/>
                </a:cxn>
                <a:cxn ang="0">
                  <a:pos x="64" y="13"/>
                </a:cxn>
                <a:cxn ang="0">
                  <a:pos x="71" y="11"/>
                </a:cxn>
                <a:cxn ang="0">
                  <a:pos x="71" y="15"/>
                </a:cxn>
                <a:cxn ang="0">
                  <a:pos x="66" y="9"/>
                </a:cxn>
                <a:cxn ang="0">
                  <a:pos x="66" y="5"/>
                </a:cxn>
                <a:cxn ang="0">
                  <a:pos x="72" y="7"/>
                </a:cxn>
              </a:cxnLst>
              <a:rect l="0" t="0" r="r" b="b"/>
              <a:pathLst>
                <a:path w="105" h="50">
                  <a:moveTo>
                    <a:pt x="104" y="25"/>
                  </a:moveTo>
                  <a:cubicBezTo>
                    <a:pt x="101" y="22"/>
                    <a:pt x="92" y="20"/>
                    <a:pt x="82" y="20"/>
                  </a:cubicBezTo>
                  <a:cubicBezTo>
                    <a:pt x="75" y="0"/>
                    <a:pt x="75" y="0"/>
                    <a:pt x="75" y="0"/>
                  </a:cubicBezTo>
                  <a:cubicBezTo>
                    <a:pt x="9" y="0"/>
                    <a:pt x="9" y="0"/>
                    <a:pt x="9" y="0"/>
                  </a:cubicBezTo>
                  <a:cubicBezTo>
                    <a:pt x="0" y="27"/>
                    <a:pt x="0" y="27"/>
                    <a:pt x="0" y="27"/>
                  </a:cubicBezTo>
                  <a:cubicBezTo>
                    <a:pt x="84" y="27"/>
                    <a:pt x="84" y="27"/>
                    <a:pt x="84" y="27"/>
                  </a:cubicBezTo>
                  <a:cubicBezTo>
                    <a:pt x="82" y="21"/>
                    <a:pt x="82" y="21"/>
                    <a:pt x="82" y="21"/>
                  </a:cubicBezTo>
                  <a:cubicBezTo>
                    <a:pt x="92" y="21"/>
                    <a:pt x="101" y="23"/>
                    <a:pt x="103" y="26"/>
                  </a:cubicBezTo>
                  <a:cubicBezTo>
                    <a:pt x="104" y="27"/>
                    <a:pt x="104" y="27"/>
                    <a:pt x="104" y="28"/>
                  </a:cubicBezTo>
                  <a:cubicBezTo>
                    <a:pt x="104" y="30"/>
                    <a:pt x="101" y="31"/>
                    <a:pt x="96" y="32"/>
                  </a:cubicBezTo>
                  <a:cubicBezTo>
                    <a:pt x="93" y="33"/>
                    <a:pt x="89" y="34"/>
                    <a:pt x="86" y="36"/>
                  </a:cubicBezTo>
                  <a:cubicBezTo>
                    <a:pt x="85" y="35"/>
                    <a:pt x="85" y="35"/>
                    <a:pt x="85" y="35"/>
                  </a:cubicBezTo>
                  <a:cubicBezTo>
                    <a:pt x="84" y="35"/>
                    <a:pt x="84" y="35"/>
                    <a:pt x="84" y="35"/>
                  </a:cubicBezTo>
                  <a:cubicBezTo>
                    <a:pt x="75" y="34"/>
                    <a:pt x="75" y="34"/>
                    <a:pt x="75" y="34"/>
                  </a:cubicBezTo>
                  <a:cubicBezTo>
                    <a:pt x="74" y="34"/>
                    <a:pt x="74" y="34"/>
                    <a:pt x="74" y="34"/>
                  </a:cubicBezTo>
                  <a:cubicBezTo>
                    <a:pt x="72" y="35"/>
                    <a:pt x="72" y="35"/>
                    <a:pt x="72" y="35"/>
                  </a:cubicBezTo>
                  <a:cubicBezTo>
                    <a:pt x="72" y="35"/>
                    <a:pt x="72" y="36"/>
                    <a:pt x="71" y="36"/>
                  </a:cubicBezTo>
                  <a:cubicBezTo>
                    <a:pt x="66" y="42"/>
                    <a:pt x="66" y="42"/>
                    <a:pt x="66" y="42"/>
                  </a:cubicBezTo>
                  <a:cubicBezTo>
                    <a:pt x="66" y="42"/>
                    <a:pt x="65" y="42"/>
                    <a:pt x="65" y="43"/>
                  </a:cubicBezTo>
                  <a:cubicBezTo>
                    <a:pt x="65" y="48"/>
                    <a:pt x="65" y="48"/>
                    <a:pt x="65" y="48"/>
                  </a:cubicBezTo>
                  <a:cubicBezTo>
                    <a:pt x="65" y="48"/>
                    <a:pt x="66" y="48"/>
                    <a:pt x="66" y="48"/>
                  </a:cubicBezTo>
                  <a:cubicBezTo>
                    <a:pt x="80" y="50"/>
                    <a:pt x="80" y="50"/>
                    <a:pt x="80" y="50"/>
                  </a:cubicBezTo>
                  <a:cubicBezTo>
                    <a:pt x="80" y="50"/>
                    <a:pt x="81" y="50"/>
                    <a:pt x="81" y="50"/>
                  </a:cubicBezTo>
                  <a:cubicBezTo>
                    <a:pt x="86" y="45"/>
                    <a:pt x="86" y="45"/>
                    <a:pt x="86" y="45"/>
                  </a:cubicBezTo>
                  <a:cubicBezTo>
                    <a:pt x="86" y="45"/>
                    <a:pt x="87" y="45"/>
                    <a:pt x="87" y="44"/>
                  </a:cubicBezTo>
                  <a:cubicBezTo>
                    <a:pt x="87" y="38"/>
                    <a:pt x="87" y="38"/>
                    <a:pt x="87" y="38"/>
                  </a:cubicBezTo>
                  <a:cubicBezTo>
                    <a:pt x="87" y="38"/>
                    <a:pt x="87" y="37"/>
                    <a:pt x="86" y="37"/>
                  </a:cubicBezTo>
                  <a:cubicBezTo>
                    <a:pt x="89" y="35"/>
                    <a:pt x="93" y="34"/>
                    <a:pt x="96" y="33"/>
                  </a:cubicBezTo>
                  <a:cubicBezTo>
                    <a:pt x="101" y="32"/>
                    <a:pt x="105" y="31"/>
                    <a:pt x="105" y="28"/>
                  </a:cubicBezTo>
                  <a:cubicBezTo>
                    <a:pt x="105" y="27"/>
                    <a:pt x="105" y="26"/>
                    <a:pt x="104" y="25"/>
                  </a:cubicBezTo>
                  <a:moveTo>
                    <a:pt x="40" y="5"/>
                  </a:moveTo>
                  <a:cubicBezTo>
                    <a:pt x="45" y="5"/>
                    <a:pt x="45" y="5"/>
                    <a:pt x="45" y="5"/>
                  </a:cubicBezTo>
                  <a:cubicBezTo>
                    <a:pt x="46" y="5"/>
                    <a:pt x="47" y="6"/>
                    <a:pt x="47" y="7"/>
                  </a:cubicBezTo>
                  <a:cubicBezTo>
                    <a:pt x="47" y="8"/>
                    <a:pt x="46" y="9"/>
                    <a:pt x="45" y="9"/>
                  </a:cubicBezTo>
                  <a:cubicBezTo>
                    <a:pt x="40" y="9"/>
                    <a:pt x="40" y="9"/>
                    <a:pt x="40" y="9"/>
                  </a:cubicBezTo>
                  <a:cubicBezTo>
                    <a:pt x="39" y="9"/>
                    <a:pt x="39" y="8"/>
                    <a:pt x="39" y="7"/>
                  </a:cubicBezTo>
                  <a:cubicBezTo>
                    <a:pt x="39" y="6"/>
                    <a:pt x="39" y="5"/>
                    <a:pt x="40" y="5"/>
                  </a:cubicBezTo>
                  <a:moveTo>
                    <a:pt x="40" y="11"/>
                  </a:moveTo>
                  <a:cubicBezTo>
                    <a:pt x="45" y="11"/>
                    <a:pt x="45" y="11"/>
                    <a:pt x="45" y="11"/>
                  </a:cubicBezTo>
                  <a:cubicBezTo>
                    <a:pt x="46" y="11"/>
                    <a:pt x="47" y="12"/>
                    <a:pt x="47" y="13"/>
                  </a:cubicBezTo>
                  <a:cubicBezTo>
                    <a:pt x="47" y="14"/>
                    <a:pt x="46" y="15"/>
                    <a:pt x="45" y="15"/>
                  </a:cubicBezTo>
                  <a:cubicBezTo>
                    <a:pt x="40" y="15"/>
                    <a:pt x="40" y="15"/>
                    <a:pt x="40" y="15"/>
                  </a:cubicBezTo>
                  <a:cubicBezTo>
                    <a:pt x="39" y="15"/>
                    <a:pt x="39" y="14"/>
                    <a:pt x="39" y="13"/>
                  </a:cubicBezTo>
                  <a:cubicBezTo>
                    <a:pt x="39" y="12"/>
                    <a:pt x="39" y="11"/>
                    <a:pt x="40" y="11"/>
                  </a:cubicBezTo>
                  <a:moveTo>
                    <a:pt x="28" y="5"/>
                  </a:moveTo>
                  <a:cubicBezTo>
                    <a:pt x="32" y="5"/>
                    <a:pt x="32" y="5"/>
                    <a:pt x="32" y="5"/>
                  </a:cubicBezTo>
                  <a:cubicBezTo>
                    <a:pt x="33" y="5"/>
                    <a:pt x="34" y="6"/>
                    <a:pt x="34" y="7"/>
                  </a:cubicBezTo>
                  <a:cubicBezTo>
                    <a:pt x="34" y="8"/>
                    <a:pt x="33" y="9"/>
                    <a:pt x="32" y="9"/>
                  </a:cubicBezTo>
                  <a:cubicBezTo>
                    <a:pt x="28" y="9"/>
                    <a:pt x="28" y="9"/>
                    <a:pt x="28" y="9"/>
                  </a:cubicBezTo>
                  <a:cubicBezTo>
                    <a:pt x="27" y="9"/>
                    <a:pt x="26" y="8"/>
                    <a:pt x="26" y="7"/>
                  </a:cubicBezTo>
                  <a:cubicBezTo>
                    <a:pt x="26" y="6"/>
                    <a:pt x="27" y="5"/>
                    <a:pt x="28" y="5"/>
                  </a:cubicBezTo>
                  <a:moveTo>
                    <a:pt x="28" y="11"/>
                  </a:moveTo>
                  <a:cubicBezTo>
                    <a:pt x="32" y="11"/>
                    <a:pt x="32" y="11"/>
                    <a:pt x="32" y="11"/>
                  </a:cubicBezTo>
                  <a:cubicBezTo>
                    <a:pt x="33" y="11"/>
                    <a:pt x="34" y="12"/>
                    <a:pt x="34" y="13"/>
                  </a:cubicBezTo>
                  <a:cubicBezTo>
                    <a:pt x="34" y="14"/>
                    <a:pt x="33" y="15"/>
                    <a:pt x="32" y="15"/>
                  </a:cubicBezTo>
                  <a:cubicBezTo>
                    <a:pt x="28" y="15"/>
                    <a:pt x="28" y="15"/>
                    <a:pt x="28" y="15"/>
                  </a:cubicBezTo>
                  <a:cubicBezTo>
                    <a:pt x="27" y="15"/>
                    <a:pt x="26" y="14"/>
                    <a:pt x="26" y="13"/>
                  </a:cubicBezTo>
                  <a:cubicBezTo>
                    <a:pt x="26" y="12"/>
                    <a:pt x="27" y="11"/>
                    <a:pt x="28" y="11"/>
                  </a:cubicBezTo>
                  <a:moveTo>
                    <a:pt x="20" y="22"/>
                  </a:moveTo>
                  <a:cubicBezTo>
                    <a:pt x="15" y="22"/>
                    <a:pt x="15" y="22"/>
                    <a:pt x="15" y="22"/>
                  </a:cubicBezTo>
                  <a:cubicBezTo>
                    <a:pt x="14" y="22"/>
                    <a:pt x="13" y="21"/>
                    <a:pt x="13" y="20"/>
                  </a:cubicBezTo>
                  <a:cubicBezTo>
                    <a:pt x="13" y="19"/>
                    <a:pt x="14" y="18"/>
                    <a:pt x="15" y="18"/>
                  </a:cubicBezTo>
                  <a:cubicBezTo>
                    <a:pt x="20" y="18"/>
                    <a:pt x="20" y="18"/>
                    <a:pt x="20" y="18"/>
                  </a:cubicBezTo>
                  <a:cubicBezTo>
                    <a:pt x="21" y="18"/>
                    <a:pt x="21" y="19"/>
                    <a:pt x="21" y="20"/>
                  </a:cubicBezTo>
                  <a:cubicBezTo>
                    <a:pt x="21" y="21"/>
                    <a:pt x="21" y="22"/>
                    <a:pt x="20" y="22"/>
                  </a:cubicBezTo>
                  <a:moveTo>
                    <a:pt x="20" y="15"/>
                  </a:moveTo>
                  <a:cubicBezTo>
                    <a:pt x="15" y="15"/>
                    <a:pt x="15" y="15"/>
                    <a:pt x="15" y="15"/>
                  </a:cubicBezTo>
                  <a:cubicBezTo>
                    <a:pt x="14" y="15"/>
                    <a:pt x="13" y="14"/>
                    <a:pt x="13" y="13"/>
                  </a:cubicBezTo>
                  <a:cubicBezTo>
                    <a:pt x="13" y="12"/>
                    <a:pt x="14" y="11"/>
                    <a:pt x="15" y="11"/>
                  </a:cubicBezTo>
                  <a:cubicBezTo>
                    <a:pt x="20" y="11"/>
                    <a:pt x="20" y="11"/>
                    <a:pt x="20" y="11"/>
                  </a:cubicBezTo>
                  <a:cubicBezTo>
                    <a:pt x="21" y="11"/>
                    <a:pt x="21" y="12"/>
                    <a:pt x="21" y="13"/>
                  </a:cubicBezTo>
                  <a:cubicBezTo>
                    <a:pt x="21" y="14"/>
                    <a:pt x="21" y="15"/>
                    <a:pt x="20" y="15"/>
                  </a:cubicBezTo>
                  <a:moveTo>
                    <a:pt x="20" y="9"/>
                  </a:moveTo>
                  <a:cubicBezTo>
                    <a:pt x="15" y="9"/>
                    <a:pt x="15" y="9"/>
                    <a:pt x="15" y="9"/>
                  </a:cubicBezTo>
                  <a:cubicBezTo>
                    <a:pt x="14" y="9"/>
                    <a:pt x="13" y="8"/>
                    <a:pt x="13" y="7"/>
                  </a:cubicBezTo>
                  <a:cubicBezTo>
                    <a:pt x="13" y="6"/>
                    <a:pt x="14" y="5"/>
                    <a:pt x="15" y="5"/>
                  </a:cubicBezTo>
                  <a:cubicBezTo>
                    <a:pt x="20" y="5"/>
                    <a:pt x="20" y="5"/>
                    <a:pt x="20" y="5"/>
                  </a:cubicBezTo>
                  <a:cubicBezTo>
                    <a:pt x="21" y="5"/>
                    <a:pt x="21" y="6"/>
                    <a:pt x="21" y="7"/>
                  </a:cubicBezTo>
                  <a:cubicBezTo>
                    <a:pt x="21" y="8"/>
                    <a:pt x="21" y="9"/>
                    <a:pt x="20" y="9"/>
                  </a:cubicBezTo>
                  <a:moveTo>
                    <a:pt x="58" y="22"/>
                  </a:moveTo>
                  <a:cubicBezTo>
                    <a:pt x="28" y="22"/>
                    <a:pt x="28" y="22"/>
                    <a:pt x="28" y="22"/>
                  </a:cubicBezTo>
                  <a:cubicBezTo>
                    <a:pt x="27" y="22"/>
                    <a:pt x="26" y="21"/>
                    <a:pt x="26" y="20"/>
                  </a:cubicBezTo>
                  <a:cubicBezTo>
                    <a:pt x="26" y="19"/>
                    <a:pt x="27" y="18"/>
                    <a:pt x="28" y="18"/>
                  </a:cubicBezTo>
                  <a:cubicBezTo>
                    <a:pt x="58" y="18"/>
                    <a:pt x="58" y="18"/>
                    <a:pt x="58" y="18"/>
                  </a:cubicBezTo>
                  <a:cubicBezTo>
                    <a:pt x="59" y="18"/>
                    <a:pt x="60" y="19"/>
                    <a:pt x="60" y="20"/>
                  </a:cubicBezTo>
                  <a:cubicBezTo>
                    <a:pt x="60" y="21"/>
                    <a:pt x="59" y="22"/>
                    <a:pt x="58" y="22"/>
                  </a:cubicBezTo>
                  <a:moveTo>
                    <a:pt x="58" y="15"/>
                  </a:moveTo>
                  <a:cubicBezTo>
                    <a:pt x="53" y="15"/>
                    <a:pt x="53" y="15"/>
                    <a:pt x="53" y="15"/>
                  </a:cubicBezTo>
                  <a:cubicBezTo>
                    <a:pt x="52" y="15"/>
                    <a:pt x="51" y="14"/>
                    <a:pt x="51" y="13"/>
                  </a:cubicBezTo>
                  <a:cubicBezTo>
                    <a:pt x="51" y="12"/>
                    <a:pt x="52" y="11"/>
                    <a:pt x="53" y="11"/>
                  </a:cubicBezTo>
                  <a:cubicBezTo>
                    <a:pt x="58" y="11"/>
                    <a:pt x="58" y="11"/>
                    <a:pt x="58" y="11"/>
                  </a:cubicBezTo>
                  <a:cubicBezTo>
                    <a:pt x="59" y="11"/>
                    <a:pt x="60" y="12"/>
                    <a:pt x="60" y="13"/>
                  </a:cubicBezTo>
                  <a:cubicBezTo>
                    <a:pt x="60" y="14"/>
                    <a:pt x="59" y="15"/>
                    <a:pt x="58" y="15"/>
                  </a:cubicBezTo>
                  <a:moveTo>
                    <a:pt x="58" y="9"/>
                  </a:moveTo>
                  <a:cubicBezTo>
                    <a:pt x="53" y="9"/>
                    <a:pt x="53" y="9"/>
                    <a:pt x="53" y="9"/>
                  </a:cubicBezTo>
                  <a:cubicBezTo>
                    <a:pt x="52" y="9"/>
                    <a:pt x="51" y="8"/>
                    <a:pt x="51" y="7"/>
                  </a:cubicBezTo>
                  <a:cubicBezTo>
                    <a:pt x="51" y="6"/>
                    <a:pt x="52" y="5"/>
                    <a:pt x="53" y="5"/>
                  </a:cubicBezTo>
                  <a:cubicBezTo>
                    <a:pt x="58" y="5"/>
                    <a:pt x="58" y="5"/>
                    <a:pt x="58" y="5"/>
                  </a:cubicBezTo>
                  <a:cubicBezTo>
                    <a:pt x="59" y="5"/>
                    <a:pt x="60" y="6"/>
                    <a:pt x="60" y="7"/>
                  </a:cubicBezTo>
                  <a:cubicBezTo>
                    <a:pt x="60" y="8"/>
                    <a:pt x="59" y="9"/>
                    <a:pt x="58" y="9"/>
                  </a:cubicBezTo>
                  <a:moveTo>
                    <a:pt x="71" y="22"/>
                  </a:moveTo>
                  <a:cubicBezTo>
                    <a:pt x="66" y="22"/>
                    <a:pt x="66" y="22"/>
                    <a:pt x="66" y="22"/>
                  </a:cubicBezTo>
                  <a:cubicBezTo>
                    <a:pt x="65" y="22"/>
                    <a:pt x="64" y="21"/>
                    <a:pt x="64" y="20"/>
                  </a:cubicBezTo>
                  <a:cubicBezTo>
                    <a:pt x="64" y="19"/>
                    <a:pt x="65" y="18"/>
                    <a:pt x="66" y="18"/>
                  </a:cubicBezTo>
                  <a:cubicBezTo>
                    <a:pt x="71" y="18"/>
                    <a:pt x="71" y="18"/>
                    <a:pt x="71" y="18"/>
                  </a:cubicBezTo>
                  <a:cubicBezTo>
                    <a:pt x="72" y="18"/>
                    <a:pt x="72" y="19"/>
                    <a:pt x="72" y="20"/>
                  </a:cubicBezTo>
                  <a:cubicBezTo>
                    <a:pt x="72" y="21"/>
                    <a:pt x="72" y="22"/>
                    <a:pt x="71" y="22"/>
                  </a:cubicBezTo>
                  <a:moveTo>
                    <a:pt x="71" y="15"/>
                  </a:moveTo>
                  <a:cubicBezTo>
                    <a:pt x="66" y="15"/>
                    <a:pt x="66" y="15"/>
                    <a:pt x="66" y="15"/>
                  </a:cubicBezTo>
                  <a:cubicBezTo>
                    <a:pt x="65" y="15"/>
                    <a:pt x="64" y="14"/>
                    <a:pt x="64" y="13"/>
                  </a:cubicBezTo>
                  <a:cubicBezTo>
                    <a:pt x="64" y="12"/>
                    <a:pt x="65" y="11"/>
                    <a:pt x="66" y="11"/>
                  </a:cubicBezTo>
                  <a:cubicBezTo>
                    <a:pt x="71" y="11"/>
                    <a:pt x="71" y="11"/>
                    <a:pt x="71" y="11"/>
                  </a:cubicBezTo>
                  <a:cubicBezTo>
                    <a:pt x="72" y="11"/>
                    <a:pt x="72" y="12"/>
                    <a:pt x="72" y="13"/>
                  </a:cubicBezTo>
                  <a:cubicBezTo>
                    <a:pt x="72" y="14"/>
                    <a:pt x="72" y="15"/>
                    <a:pt x="71" y="15"/>
                  </a:cubicBezTo>
                  <a:moveTo>
                    <a:pt x="71" y="9"/>
                  </a:moveTo>
                  <a:cubicBezTo>
                    <a:pt x="66" y="9"/>
                    <a:pt x="66" y="9"/>
                    <a:pt x="66" y="9"/>
                  </a:cubicBezTo>
                  <a:cubicBezTo>
                    <a:pt x="65" y="9"/>
                    <a:pt x="64" y="8"/>
                    <a:pt x="64" y="7"/>
                  </a:cubicBezTo>
                  <a:cubicBezTo>
                    <a:pt x="64" y="6"/>
                    <a:pt x="65" y="5"/>
                    <a:pt x="66" y="5"/>
                  </a:cubicBezTo>
                  <a:cubicBezTo>
                    <a:pt x="71" y="5"/>
                    <a:pt x="71" y="5"/>
                    <a:pt x="71" y="5"/>
                  </a:cubicBezTo>
                  <a:cubicBezTo>
                    <a:pt x="72" y="5"/>
                    <a:pt x="72" y="6"/>
                    <a:pt x="72" y="7"/>
                  </a:cubicBezTo>
                  <a:cubicBezTo>
                    <a:pt x="72" y="8"/>
                    <a:pt x="72" y="9"/>
                    <a:pt x="71" y="9"/>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3597" name="Group 190"/>
          <p:cNvGrpSpPr>
            <a:grpSpLocks/>
          </p:cNvGrpSpPr>
          <p:nvPr/>
        </p:nvGrpSpPr>
        <p:grpSpPr bwMode="auto">
          <a:xfrm>
            <a:off x="9639301" y="2185989"/>
            <a:ext cx="563563" cy="642937"/>
            <a:chOff x="5670041" y="5000839"/>
            <a:chExt cx="564368" cy="643082"/>
          </a:xfrm>
        </p:grpSpPr>
        <p:grpSp>
          <p:nvGrpSpPr>
            <p:cNvPr id="23659" name="Group 2007"/>
            <p:cNvGrpSpPr>
              <a:grpSpLocks/>
            </p:cNvGrpSpPr>
            <p:nvPr/>
          </p:nvGrpSpPr>
          <p:grpSpPr bwMode="auto">
            <a:xfrm>
              <a:off x="5781635" y="5000839"/>
              <a:ext cx="452774" cy="586928"/>
              <a:chOff x="8905164" y="2374446"/>
              <a:chExt cx="234284" cy="303701"/>
            </a:xfrm>
          </p:grpSpPr>
          <p:sp>
            <p:nvSpPr>
              <p:cNvPr id="106" name="Freeform 1415"/>
              <p:cNvSpPr>
                <a:spLocks/>
              </p:cNvSpPr>
              <p:nvPr/>
            </p:nvSpPr>
            <p:spPr bwMode="auto">
              <a:xfrm>
                <a:off x="8905003" y="2393343"/>
                <a:ext cx="100359" cy="285104"/>
              </a:xfrm>
              <a:custGeom>
                <a:avLst/>
                <a:gdLst/>
                <a:ahLst/>
                <a:cxnLst>
                  <a:cxn ang="0">
                    <a:pos x="116" y="61"/>
                  </a:cxn>
                  <a:cxn ang="0">
                    <a:pos x="0" y="0"/>
                  </a:cxn>
                  <a:cxn ang="0">
                    <a:pos x="0" y="186"/>
                  </a:cxn>
                  <a:cxn ang="0">
                    <a:pos x="116" y="328"/>
                  </a:cxn>
                  <a:cxn ang="0">
                    <a:pos x="116" y="61"/>
                  </a:cxn>
                </a:cxnLst>
                <a:rect l="0" t="0" r="r" b="b"/>
                <a:pathLst>
                  <a:path w="116" h="328">
                    <a:moveTo>
                      <a:pt x="116" y="61"/>
                    </a:moveTo>
                    <a:lnTo>
                      <a:pt x="0" y="0"/>
                    </a:lnTo>
                    <a:lnTo>
                      <a:pt x="0" y="186"/>
                    </a:lnTo>
                    <a:lnTo>
                      <a:pt x="116" y="328"/>
                    </a:lnTo>
                    <a:lnTo>
                      <a:pt x="116" y="6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7" name="Freeform 1416"/>
              <p:cNvSpPr>
                <a:spLocks/>
              </p:cNvSpPr>
              <p:nvPr/>
            </p:nvSpPr>
            <p:spPr bwMode="auto">
              <a:xfrm>
                <a:off x="8909117" y="2374446"/>
                <a:ext cx="230331" cy="70660"/>
              </a:xfrm>
              <a:custGeom>
                <a:avLst/>
                <a:gdLst/>
                <a:ahLst/>
                <a:cxnLst>
                  <a:cxn ang="0">
                    <a:pos x="118" y="81"/>
                  </a:cxn>
                  <a:cxn ang="0">
                    <a:pos x="265" y="43"/>
                  </a:cxn>
                  <a:cxn ang="0">
                    <a:pos x="109" y="0"/>
                  </a:cxn>
                  <a:cxn ang="0">
                    <a:pos x="0" y="17"/>
                  </a:cxn>
                  <a:cxn ang="0">
                    <a:pos x="118" y="81"/>
                  </a:cxn>
                </a:cxnLst>
                <a:rect l="0" t="0" r="r" b="b"/>
                <a:pathLst>
                  <a:path w="265" h="81">
                    <a:moveTo>
                      <a:pt x="118" y="81"/>
                    </a:moveTo>
                    <a:lnTo>
                      <a:pt x="265" y="43"/>
                    </a:lnTo>
                    <a:lnTo>
                      <a:pt x="109" y="0"/>
                    </a:lnTo>
                    <a:lnTo>
                      <a:pt x="0" y="17"/>
                    </a:lnTo>
                    <a:lnTo>
                      <a:pt x="118" y="8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8" name="Freeform 1446"/>
              <p:cNvSpPr>
                <a:spLocks/>
              </p:cNvSpPr>
              <p:nvPr/>
            </p:nvSpPr>
            <p:spPr bwMode="auto">
              <a:xfrm>
                <a:off x="9011943" y="2417992"/>
                <a:ext cx="127505" cy="260455"/>
              </a:xfrm>
              <a:custGeom>
                <a:avLst/>
                <a:gdLst/>
                <a:ahLst/>
                <a:cxnLst>
                  <a:cxn ang="0">
                    <a:pos x="36" y="16"/>
                  </a:cxn>
                  <a:cxn ang="0">
                    <a:pos x="0" y="16"/>
                  </a:cxn>
                  <a:cxn ang="0">
                    <a:pos x="0" y="127"/>
                  </a:cxn>
                  <a:cxn ang="0">
                    <a:pos x="34" y="122"/>
                  </a:cxn>
                  <a:cxn ang="0">
                    <a:pos x="51" y="104"/>
                  </a:cxn>
                  <a:cxn ang="0">
                    <a:pos x="62" y="0"/>
                  </a:cxn>
                  <a:cxn ang="0">
                    <a:pos x="36" y="16"/>
                  </a:cxn>
                </a:cxnLst>
                <a:rect l="0" t="0" r="r" b="b"/>
                <a:pathLst>
                  <a:path w="62" h="127">
                    <a:moveTo>
                      <a:pt x="36" y="16"/>
                    </a:moveTo>
                    <a:cubicBezTo>
                      <a:pt x="21" y="20"/>
                      <a:pt x="8" y="17"/>
                      <a:pt x="0" y="16"/>
                    </a:cubicBezTo>
                    <a:cubicBezTo>
                      <a:pt x="0" y="127"/>
                      <a:pt x="0" y="127"/>
                      <a:pt x="0" y="127"/>
                    </a:cubicBezTo>
                    <a:cubicBezTo>
                      <a:pt x="5" y="127"/>
                      <a:pt x="23" y="127"/>
                      <a:pt x="34" y="122"/>
                    </a:cubicBezTo>
                    <a:cubicBezTo>
                      <a:pt x="46" y="117"/>
                      <a:pt x="51" y="104"/>
                      <a:pt x="51" y="104"/>
                    </a:cubicBezTo>
                    <a:cubicBezTo>
                      <a:pt x="62" y="0"/>
                      <a:pt x="62" y="0"/>
                      <a:pt x="62" y="0"/>
                    </a:cubicBezTo>
                    <a:cubicBezTo>
                      <a:pt x="56" y="4"/>
                      <a:pt x="47" y="12"/>
                      <a:pt x="36" y="16"/>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69" name="Freeform 1447"/>
              <p:cNvSpPr>
                <a:spLocks noEditPoints="1"/>
              </p:cNvSpPr>
              <p:nvPr/>
            </p:nvSpPr>
            <p:spPr bwMode="auto">
              <a:xfrm>
                <a:off x="9069163" y="2598317"/>
                <a:ext cx="26899" cy="26899"/>
              </a:xfrm>
              <a:custGeom>
                <a:avLst/>
                <a:gdLst>
                  <a:gd name="T0" fmla="*/ 2147483646 w 13"/>
                  <a:gd name="T1" fmla="*/ 2147483646 h 13"/>
                  <a:gd name="T2" fmla="*/ 2147483646 w 13"/>
                  <a:gd name="T3" fmla="*/ 2147483646 h 13"/>
                  <a:gd name="T4" fmla="*/ 2147483646 w 13"/>
                  <a:gd name="T5" fmla="*/ 2147483646 h 13"/>
                  <a:gd name="T6" fmla="*/ 2147483646 w 13"/>
                  <a:gd name="T7" fmla="*/ 2147483646 h 13"/>
                  <a:gd name="T8" fmla="*/ 2147483646 w 13"/>
                  <a:gd name="T9" fmla="*/ 2147483646 h 13"/>
                  <a:gd name="T10" fmla="*/ 2147483646 w 13"/>
                  <a:gd name="T11" fmla="*/ 2147483646 h 13"/>
                  <a:gd name="T12" fmla="*/ 2147483646 w 13"/>
                  <a:gd name="T13" fmla="*/ 2147483646 h 13"/>
                  <a:gd name="T14" fmla="*/ 2147483646 w 13"/>
                  <a:gd name="T15" fmla="*/ 2147483646 h 13"/>
                  <a:gd name="T16" fmla="*/ 2147483646 w 13"/>
                  <a:gd name="T17" fmla="*/ 2147483646 h 13"/>
                  <a:gd name="T18" fmla="*/ 2147483646 w 13"/>
                  <a:gd name="T19" fmla="*/ 2147483646 h 1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 h="13">
                    <a:moveTo>
                      <a:pt x="9" y="1"/>
                    </a:moveTo>
                    <a:cubicBezTo>
                      <a:pt x="7" y="0"/>
                      <a:pt x="3" y="2"/>
                      <a:pt x="2" y="5"/>
                    </a:cubicBezTo>
                    <a:cubicBezTo>
                      <a:pt x="0" y="8"/>
                      <a:pt x="1" y="11"/>
                      <a:pt x="3" y="12"/>
                    </a:cubicBezTo>
                    <a:cubicBezTo>
                      <a:pt x="6" y="13"/>
                      <a:pt x="9" y="12"/>
                      <a:pt x="11" y="9"/>
                    </a:cubicBezTo>
                    <a:cubicBezTo>
                      <a:pt x="13" y="6"/>
                      <a:pt x="12" y="3"/>
                      <a:pt x="9" y="1"/>
                    </a:cubicBezTo>
                    <a:moveTo>
                      <a:pt x="9" y="8"/>
                    </a:moveTo>
                    <a:cubicBezTo>
                      <a:pt x="8" y="10"/>
                      <a:pt x="6" y="11"/>
                      <a:pt x="5" y="10"/>
                    </a:cubicBezTo>
                    <a:cubicBezTo>
                      <a:pt x="3" y="9"/>
                      <a:pt x="3" y="7"/>
                      <a:pt x="4" y="6"/>
                    </a:cubicBezTo>
                    <a:cubicBezTo>
                      <a:pt x="5" y="4"/>
                      <a:pt x="7" y="3"/>
                      <a:pt x="8" y="4"/>
                    </a:cubicBezTo>
                    <a:cubicBezTo>
                      <a:pt x="9" y="4"/>
                      <a:pt x="10" y="6"/>
                      <a:pt x="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70" name="Freeform 1448"/>
              <p:cNvSpPr>
                <a:spLocks noEditPoints="1"/>
              </p:cNvSpPr>
              <p:nvPr/>
            </p:nvSpPr>
            <p:spPr bwMode="auto">
              <a:xfrm>
                <a:off x="9030983" y="2464689"/>
                <a:ext cx="96317" cy="79830"/>
              </a:xfrm>
              <a:custGeom>
                <a:avLst/>
                <a:gdLst>
                  <a:gd name="T0" fmla="*/ 0 w 47"/>
                  <a:gd name="T1" fmla="*/ 2147483646 h 39"/>
                  <a:gd name="T2" fmla="*/ 0 w 47"/>
                  <a:gd name="T3" fmla="*/ 2147483646 h 39"/>
                  <a:gd name="T4" fmla="*/ 2147483646 w 47"/>
                  <a:gd name="T5" fmla="*/ 2147483646 h 39"/>
                  <a:gd name="T6" fmla="*/ 2147483646 w 47"/>
                  <a:gd name="T7" fmla="*/ 2147483646 h 39"/>
                  <a:gd name="T8" fmla="*/ 2147483646 w 47"/>
                  <a:gd name="T9" fmla="*/ 2147483646 h 39"/>
                  <a:gd name="T10" fmla="*/ 2147483646 w 47"/>
                  <a:gd name="T11" fmla="*/ 2147483646 h 39"/>
                  <a:gd name="T12" fmla="*/ 0 w 47"/>
                  <a:gd name="T13" fmla="*/ 2147483646 h 39"/>
                  <a:gd name="T14" fmla="*/ 2147483646 w 47"/>
                  <a:gd name="T15" fmla="*/ 2147483646 h 39"/>
                  <a:gd name="T16" fmla="*/ 0 w 47"/>
                  <a:gd name="T17" fmla="*/ 2147483646 h 39"/>
                  <a:gd name="T18" fmla="*/ 0 w 47"/>
                  <a:gd name="T19" fmla="*/ 2147483646 h 39"/>
                  <a:gd name="T20" fmla="*/ 2147483646 w 47"/>
                  <a:gd name="T21" fmla="*/ 2147483646 h 39"/>
                  <a:gd name="T22" fmla="*/ 2147483646 w 47"/>
                  <a:gd name="T23" fmla="*/ 2147483646 h 39"/>
                  <a:gd name="T24" fmla="*/ 2147483646 w 47"/>
                  <a:gd name="T25" fmla="*/ 0 h 39"/>
                  <a:gd name="T26" fmla="*/ 2147483646 w 47"/>
                  <a:gd name="T27" fmla="*/ 2147483646 h 39"/>
                  <a:gd name="T28" fmla="*/ 0 w 47"/>
                  <a:gd name="T29" fmla="*/ 2147483646 h 39"/>
                  <a:gd name="T30" fmla="*/ 0 w 47"/>
                  <a:gd name="T31" fmla="*/ 2147483646 h 39"/>
                  <a:gd name="T32" fmla="*/ 2147483646 w 47"/>
                  <a:gd name="T33" fmla="*/ 2147483646 h 39"/>
                  <a:gd name="T34" fmla="*/ 2147483646 w 47"/>
                  <a:gd name="T35" fmla="*/ 2147483646 h 39"/>
                  <a:gd name="T36" fmla="*/ 2147483646 w 47"/>
                  <a:gd name="T37" fmla="*/ 2147483646 h 39"/>
                  <a:gd name="T38" fmla="*/ 2147483646 w 47"/>
                  <a:gd name="T39" fmla="*/ 2147483646 h 39"/>
                  <a:gd name="T40" fmla="*/ 0 w 47"/>
                  <a:gd name="T41" fmla="*/ 2147483646 h 39"/>
                  <a:gd name="T42" fmla="*/ 0 w 47"/>
                  <a:gd name="T43" fmla="*/ 2147483646 h 39"/>
                  <a:gd name="T44" fmla="*/ 0 w 47"/>
                  <a:gd name="T45" fmla="*/ 2147483646 h 39"/>
                  <a:gd name="T46" fmla="*/ 2147483646 w 47"/>
                  <a:gd name="T47" fmla="*/ 2147483646 h 39"/>
                  <a:gd name="T48" fmla="*/ 2147483646 w 47"/>
                  <a:gd name="T49" fmla="*/ 2147483646 h 39"/>
                  <a:gd name="T50" fmla="*/ 2147483646 w 47"/>
                  <a:gd name="T51" fmla="*/ 2147483646 h 39"/>
                  <a:gd name="T52" fmla="*/ 2147483646 w 47"/>
                  <a:gd name="T53" fmla="*/ 2147483646 h 39"/>
                  <a:gd name="T54" fmla="*/ 0 w 47"/>
                  <a:gd name="T55" fmla="*/ 2147483646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7" h="39">
                    <a:moveTo>
                      <a:pt x="0" y="20"/>
                    </a:moveTo>
                    <a:cubicBezTo>
                      <a:pt x="0" y="22"/>
                      <a:pt x="0" y="22"/>
                      <a:pt x="0" y="22"/>
                    </a:cubicBezTo>
                    <a:cubicBezTo>
                      <a:pt x="0" y="22"/>
                      <a:pt x="18" y="24"/>
                      <a:pt x="30" y="20"/>
                    </a:cubicBezTo>
                    <a:cubicBezTo>
                      <a:pt x="36" y="17"/>
                      <a:pt x="42" y="13"/>
                      <a:pt x="46" y="10"/>
                    </a:cubicBezTo>
                    <a:cubicBezTo>
                      <a:pt x="46" y="8"/>
                      <a:pt x="46" y="8"/>
                      <a:pt x="46" y="8"/>
                    </a:cubicBezTo>
                    <a:cubicBezTo>
                      <a:pt x="42" y="11"/>
                      <a:pt x="36" y="15"/>
                      <a:pt x="30" y="18"/>
                    </a:cubicBezTo>
                    <a:cubicBezTo>
                      <a:pt x="18" y="22"/>
                      <a:pt x="0" y="20"/>
                      <a:pt x="0" y="20"/>
                    </a:cubicBezTo>
                    <a:moveTo>
                      <a:pt x="30" y="10"/>
                    </a:moveTo>
                    <a:cubicBezTo>
                      <a:pt x="18" y="14"/>
                      <a:pt x="0" y="12"/>
                      <a:pt x="0" y="12"/>
                    </a:cubicBezTo>
                    <a:cubicBezTo>
                      <a:pt x="0" y="14"/>
                      <a:pt x="0" y="14"/>
                      <a:pt x="0" y="14"/>
                    </a:cubicBezTo>
                    <a:cubicBezTo>
                      <a:pt x="0" y="14"/>
                      <a:pt x="18" y="16"/>
                      <a:pt x="30" y="12"/>
                    </a:cubicBezTo>
                    <a:cubicBezTo>
                      <a:pt x="37" y="9"/>
                      <a:pt x="43" y="5"/>
                      <a:pt x="47" y="2"/>
                    </a:cubicBezTo>
                    <a:cubicBezTo>
                      <a:pt x="47" y="0"/>
                      <a:pt x="47" y="0"/>
                      <a:pt x="47" y="0"/>
                    </a:cubicBezTo>
                    <a:cubicBezTo>
                      <a:pt x="43" y="3"/>
                      <a:pt x="37" y="7"/>
                      <a:pt x="30" y="10"/>
                    </a:cubicBezTo>
                    <a:moveTo>
                      <a:pt x="0" y="28"/>
                    </a:moveTo>
                    <a:cubicBezTo>
                      <a:pt x="0" y="30"/>
                      <a:pt x="0" y="30"/>
                      <a:pt x="0" y="30"/>
                    </a:cubicBezTo>
                    <a:cubicBezTo>
                      <a:pt x="0" y="30"/>
                      <a:pt x="18" y="32"/>
                      <a:pt x="30" y="27"/>
                    </a:cubicBezTo>
                    <a:cubicBezTo>
                      <a:pt x="36" y="25"/>
                      <a:pt x="42" y="21"/>
                      <a:pt x="46" y="18"/>
                    </a:cubicBezTo>
                    <a:cubicBezTo>
                      <a:pt x="46" y="16"/>
                      <a:pt x="46" y="16"/>
                      <a:pt x="46" y="16"/>
                    </a:cubicBezTo>
                    <a:cubicBezTo>
                      <a:pt x="42" y="19"/>
                      <a:pt x="36" y="23"/>
                      <a:pt x="30" y="25"/>
                    </a:cubicBezTo>
                    <a:cubicBezTo>
                      <a:pt x="18" y="30"/>
                      <a:pt x="0" y="28"/>
                      <a:pt x="0" y="28"/>
                    </a:cubicBezTo>
                    <a:moveTo>
                      <a:pt x="0" y="35"/>
                    </a:moveTo>
                    <a:cubicBezTo>
                      <a:pt x="0" y="37"/>
                      <a:pt x="0" y="37"/>
                      <a:pt x="0" y="37"/>
                    </a:cubicBezTo>
                    <a:cubicBezTo>
                      <a:pt x="0" y="37"/>
                      <a:pt x="18" y="39"/>
                      <a:pt x="30" y="35"/>
                    </a:cubicBezTo>
                    <a:cubicBezTo>
                      <a:pt x="36" y="33"/>
                      <a:pt x="41" y="30"/>
                      <a:pt x="45" y="27"/>
                    </a:cubicBezTo>
                    <a:cubicBezTo>
                      <a:pt x="45" y="25"/>
                      <a:pt x="45" y="25"/>
                      <a:pt x="45" y="25"/>
                    </a:cubicBezTo>
                    <a:cubicBezTo>
                      <a:pt x="41" y="28"/>
                      <a:pt x="36" y="31"/>
                      <a:pt x="30" y="33"/>
                    </a:cubicBezTo>
                    <a:cubicBezTo>
                      <a:pt x="18" y="37"/>
                      <a:pt x="0" y="35"/>
                      <a:pt x="0" y="3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3660" name="Group 2007"/>
            <p:cNvGrpSpPr>
              <a:grpSpLocks/>
            </p:cNvGrpSpPr>
            <p:nvPr/>
          </p:nvGrpSpPr>
          <p:grpSpPr bwMode="auto">
            <a:xfrm>
              <a:off x="5670041" y="5263118"/>
              <a:ext cx="293763" cy="380803"/>
              <a:chOff x="8905164" y="2374446"/>
              <a:chExt cx="234284" cy="303701"/>
            </a:xfrm>
          </p:grpSpPr>
          <p:sp>
            <p:nvSpPr>
              <p:cNvPr id="101" name="Freeform 1415"/>
              <p:cNvSpPr>
                <a:spLocks/>
              </p:cNvSpPr>
              <p:nvPr/>
            </p:nvSpPr>
            <p:spPr bwMode="auto">
              <a:xfrm>
                <a:off x="8905164" y="2393216"/>
                <a:ext cx="100163" cy="284931"/>
              </a:xfrm>
              <a:custGeom>
                <a:avLst/>
                <a:gdLst/>
                <a:ahLst/>
                <a:cxnLst>
                  <a:cxn ang="0">
                    <a:pos x="116" y="61"/>
                  </a:cxn>
                  <a:cxn ang="0">
                    <a:pos x="0" y="0"/>
                  </a:cxn>
                  <a:cxn ang="0">
                    <a:pos x="0" y="186"/>
                  </a:cxn>
                  <a:cxn ang="0">
                    <a:pos x="116" y="328"/>
                  </a:cxn>
                  <a:cxn ang="0">
                    <a:pos x="116" y="61"/>
                  </a:cxn>
                </a:cxnLst>
                <a:rect l="0" t="0" r="r" b="b"/>
                <a:pathLst>
                  <a:path w="116" h="328">
                    <a:moveTo>
                      <a:pt x="116" y="61"/>
                    </a:moveTo>
                    <a:lnTo>
                      <a:pt x="0" y="0"/>
                    </a:lnTo>
                    <a:lnTo>
                      <a:pt x="0" y="186"/>
                    </a:lnTo>
                    <a:lnTo>
                      <a:pt x="116" y="328"/>
                    </a:lnTo>
                    <a:lnTo>
                      <a:pt x="116" y="6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2" name="Freeform 1416"/>
              <p:cNvSpPr>
                <a:spLocks/>
              </p:cNvSpPr>
              <p:nvPr/>
            </p:nvSpPr>
            <p:spPr bwMode="auto">
              <a:xfrm>
                <a:off x="8908968" y="2374220"/>
                <a:ext cx="230755" cy="70916"/>
              </a:xfrm>
              <a:custGeom>
                <a:avLst/>
                <a:gdLst/>
                <a:ahLst/>
                <a:cxnLst>
                  <a:cxn ang="0">
                    <a:pos x="118" y="81"/>
                  </a:cxn>
                  <a:cxn ang="0">
                    <a:pos x="265" y="43"/>
                  </a:cxn>
                  <a:cxn ang="0">
                    <a:pos x="109" y="0"/>
                  </a:cxn>
                  <a:cxn ang="0">
                    <a:pos x="0" y="17"/>
                  </a:cxn>
                  <a:cxn ang="0">
                    <a:pos x="118" y="81"/>
                  </a:cxn>
                </a:cxnLst>
                <a:rect l="0" t="0" r="r" b="b"/>
                <a:pathLst>
                  <a:path w="265" h="81">
                    <a:moveTo>
                      <a:pt x="118" y="81"/>
                    </a:moveTo>
                    <a:lnTo>
                      <a:pt x="265" y="43"/>
                    </a:lnTo>
                    <a:lnTo>
                      <a:pt x="109" y="0"/>
                    </a:lnTo>
                    <a:lnTo>
                      <a:pt x="0" y="17"/>
                    </a:lnTo>
                    <a:lnTo>
                      <a:pt x="118" y="8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3" name="Freeform 1446"/>
              <p:cNvSpPr>
                <a:spLocks/>
              </p:cNvSpPr>
              <p:nvPr/>
            </p:nvSpPr>
            <p:spPr bwMode="auto">
              <a:xfrm>
                <a:off x="9011666" y="2417277"/>
                <a:ext cx="128057" cy="260870"/>
              </a:xfrm>
              <a:custGeom>
                <a:avLst/>
                <a:gdLst/>
                <a:ahLst/>
                <a:cxnLst>
                  <a:cxn ang="0">
                    <a:pos x="36" y="16"/>
                  </a:cxn>
                  <a:cxn ang="0">
                    <a:pos x="0" y="16"/>
                  </a:cxn>
                  <a:cxn ang="0">
                    <a:pos x="0" y="127"/>
                  </a:cxn>
                  <a:cxn ang="0">
                    <a:pos x="34" y="122"/>
                  </a:cxn>
                  <a:cxn ang="0">
                    <a:pos x="51" y="104"/>
                  </a:cxn>
                  <a:cxn ang="0">
                    <a:pos x="62" y="0"/>
                  </a:cxn>
                  <a:cxn ang="0">
                    <a:pos x="36" y="16"/>
                  </a:cxn>
                </a:cxnLst>
                <a:rect l="0" t="0" r="r" b="b"/>
                <a:pathLst>
                  <a:path w="62" h="127">
                    <a:moveTo>
                      <a:pt x="36" y="16"/>
                    </a:moveTo>
                    <a:cubicBezTo>
                      <a:pt x="21" y="20"/>
                      <a:pt x="8" y="17"/>
                      <a:pt x="0" y="16"/>
                    </a:cubicBezTo>
                    <a:cubicBezTo>
                      <a:pt x="0" y="127"/>
                      <a:pt x="0" y="127"/>
                      <a:pt x="0" y="127"/>
                    </a:cubicBezTo>
                    <a:cubicBezTo>
                      <a:pt x="5" y="127"/>
                      <a:pt x="23" y="127"/>
                      <a:pt x="34" y="122"/>
                    </a:cubicBezTo>
                    <a:cubicBezTo>
                      <a:pt x="46" y="117"/>
                      <a:pt x="51" y="104"/>
                      <a:pt x="51" y="104"/>
                    </a:cubicBezTo>
                    <a:cubicBezTo>
                      <a:pt x="62" y="0"/>
                      <a:pt x="62" y="0"/>
                      <a:pt x="62" y="0"/>
                    </a:cubicBezTo>
                    <a:cubicBezTo>
                      <a:pt x="56" y="4"/>
                      <a:pt x="47" y="12"/>
                      <a:pt x="36" y="16"/>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64" name="Freeform 1447"/>
              <p:cNvSpPr>
                <a:spLocks noEditPoints="1"/>
              </p:cNvSpPr>
              <p:nvPr/>
            </p:nvSpPr>
            <p:spPr bwMode="auto">
              <a:xfrm>
                <a:off x="9069163" y="2598317"/>
                <a:ext cx="26899" cy="26899"/>
              </a:xfrm>
              <a:custGeom>
                <a:avLst/>
                <a:gdLst>
                  <a:gd name="T0" fmla="*/ 2147483646 w 13"/>
                  <a:gd name="T1" fmla="*/ 2147483646 h 13"/>
                  <a:gd name="T2" fmla="*/ 2147483646 w 13"/>
                  <a:gd name="T3" fmla="*/ 2147483646 h 13"/>
                  <a:gd name="T4" fmla="*/ 2147483646 w 13"/>
                  <a:gd name="T5" fmla="*/ 2147483646 h 13"/>
                  <a:gd name="T6" fmla="*/ 2147483646 w 13"/>
                  <a:gd name="T7" fmla="*/ 2147483646 h 13"/>
                  <a:gd name="T8" fmla="*/ 2147483646 w 13"/>
                  <a:gd name="T9" fmla="*/ 2147483646 h 13"/>
                  <a:gd name="T10" fmla="*/ 2147483646 w 13"/>
                  <a:gd name="T11" fmla="*/ 2147483646 h 13"/>
                  <a:gd name="T12" fmla="*/ 2147483646 w 13"/>
                  <a:gd name="T13" fmla="*/ 2147483646 h 13"/>
                  <a:gd name="T14" fmla="*/ 2147483646 w 13"/>
                  <a:gd name="T15" fmla="*/ 2147483646 h 13"/>
                  <a:gd name="T16" fmla="*/ 2147483646 w 13"/>
                  <a:gd name="T17" fmla="*/ 2147483646 h 13"/>
                  <a:gd name="T18" fmla="*/ 2147483646 w 13"/>
                  <a:gd name="T19" fmla="*/ 2147483646 h 1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 h="13">
                    <a:moveTo>
                      <a:pt x="9" y="1"/>
                    </a:moveTo>
                    <a:cubicBezTo>
                      <a:pt x="7" y="0"/>
                      <a:pt x="3" y="2"/>
                      <a:pt x="2" y="5"/>
                    </a:cubicBezTo>
                    <a:cubicBezTo>
                      <a:pt x="0" y="8"/>
                      <a:pt x="1" y="11"/>
                      <a:pt x="3" y="12"/>
                    </a:cubicBezTo>
                    <a:cubicBezTo>
                      <a:pt x="6" y="13"/>
                      <a:pt x="9" y="12"/>
                      <a:pt x="11" y="9"/>
                    </a:cubicBezTo>
                    <a:cubicBezTo>
                      <a:pt x="13" y="6"/>
                      <a:pt x="12" y="3"/>
                      <a:pt x="9" y="1"/>
                    </a:cubicBezTo>
                    <a:moveTo>
                      <a:pt x="9" y="8"/>
                    </a:moveTo>
                    <a:cubicBezTo>
                      <a:pt x="8" y="10"/>
                      <a:pt x="6" y="11"/>
                      <a:pt x="5" y="10"/>
                    </a:cubicBezTo>
                    <a:cubicBezTo>
                      <a:pt x="3" y="9"/>
                      <a:pt x="3" y="7"/>
                      <a:pt x="4" y="6"/>
                    </a:cubicBezTo>
                    <a:cubicBezTo>
                      <a:pt x="5" y="4"/>
                      <a:pt x="7" y="3"/>
                      <a:pt x="8" y="4"/>
                    </a:cubicBezTo>
                    <a:cubicBezTo>
                      <a:pt x="9" y="4"/>
                      <a:pt x="10" y="6"/>
                      <a:pt x="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65" name="Freeform 1448"/>
              <p:cNvSpPr>
                <a:spLocks noEditPoints="1"/>
              </p:cNvSpPr>
              <p:nvPr/>
            </p:nvSpPr>
            <p:spPr bwMode="auto">
              <a:xfrm>
                <a:off x="9030983" y="2464689"/>
                <a:ext cx="96317" cy="79830"/>
              </a:xfrm>
              <a:custGeom>
                <a:avLst/>
                <a:gdLst>
                  <a:gd name="T0" fmla="*/ 0 w 47"/>
                  <a:gd name="T1" fmla="*/ 2147483646 h 39"/>
                  <a:gd name="T2" fmla="*/ 0 w 47"/>
                  <a:gd name="T3" fmla="*/ 2147483646 h 39"/>
                  <a:gd name="T4" fmla="*/ 2147483646 w 47"/>
                  <a:gd name="T5" fmla="*/ 2147483646 h 39"/>
                  <a:gd name="T6" fmla="*/ 2147483646 w 47"/>
                  <a:gd name="T7" fmla="*/ 2147483646 h 39"/>
                  <a:gd name="T8" fmla="*/ 2147483646 w 47"/>
                  <a:gd name="T9" fmla="*/ 2147483646 h 39"/>
                  <a:gd name="T10" fmla="*/ 2147483646 w 47"/>
                  <a:gd name="T11" fmla="*/ 2147483646 h 39"/>
                  <a:gd name="T12" fmla="*/ 0 w 47"/>
                  <a:gd name="T13" fmla="*/ 2147483646 h 39"/>
                  <a:gd name="T14" fmla="*/ 2147483646 w 47"/>
                  <a:gd name="T15" fmla="*/ 2147483646 h 39"/>
                  <a:gd name="T16" fmla="*/ 0 w 47"/>
                  <a:gd name="T17" fmla="*/ 2147483646 h 39"/>
                  <a:gd name="T18" fmla="*/ 0 w 47"/>
                  <a:gd name="T19" fmla="*/ 2147483646 h 39"/>
                  <a:gd name="T20" fmla="*/ 2147483646 w 47"/>
                  <a:gd name="T21" fmla="*/ 2147483646 h 39"/>
                  <a:gd name="T22" fmla="*/ 2147483646 w 47"/>
                  <a:gd name="T23" fmla="*/ 2147483646 h 39"/>
                  <a:gd name="T24" fmla="*/ 2147483646 w 47"/>
                  <a:gd name="T25" fmla="*/ 0 h 39"/>
                  <a:gd name="T26" fmla="*/ 2147483646 w 47"/>
                  <a:gd name="T27" fmla="*/ 2147483646 h 39"/>
                  <a:gd name="T28" fmla="*/ 0 w 47"/>
                  <a:gd name="T29" fmla="*/ 2147483646 h 39"/>
                  <a:gd name="T30" fmla="*/ 0 w 47"/>
                  <a:gd name="T31" fmla="*/ 2147483646 h 39"/>
                  <a:gd name="T32" fmla="*/ 2147483646 w 47"/>
                  <a:gd name="T33" fmla="*/ 2147483646 h 39"/>
                  <a:gd name="T34" fmla="*/ 2147483646 w 47"/>
                  <a:gd name="T35" fmla="*/ 2147483646 h 39"/>
                  <a:gd name="T36" fmla="*/ 2147483646 w 47"/>
                  <a:gd name="T37" fmla="*/ 2147483646 h 39"/>
                  <a:gd name="T38" fmla="*/ 2147483646 w 47"/>
                  <a:gd name="T39" fmla="*/ 2147483646 h 39"/>
                  <a:gd name="T40" fmla="*/ 0 w 47"/>
                  <a:gd name="T41" fmla="*/ 2147483646 h 39"/>
                  <a:gd name="T42" fmla="*/ 0 w 47"/>
                  <a:gd name="T43" fmla="*/ 2147483646 h 39"/>
                  <a:gd name="T44" fmla="*/ 0 w 47"/>
                  <a:gd name="T45" fmla="*/ 2147483646 h 39"/>
                  <a:gd name="T46" fmla="*/ 2147483646 w 47"/>
                  <a:gd name="T47" fmla="*/ 2147483646 h 39"/>
                  <a:gd name="T48" fmla="*/ 2147483646 w 47"/>
                  <a:gd name="T49" fmla="*/ 2147483646 h 39"/>
                  <a:gd name="T50" fmla="*/ 2147483646 w 47"/>
                  <a:gd name="T51" fmla="*/ 2147483646 h 39"/>
                  <a:gd name="T52" fmla="*/ 2147483646 w 47"/>
                  <a:gd name="T53" fmla="*/ 2147483646 h 39"/>
                  <a:gd name="T54" fmla="*/ 0 w 47"/>
                  <a:gd name="T55" fmla="*/ 2147483646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7" h="39">
                    <a:moveTo>
                      <a:pt x="0" y="20"/>
                    </a:moveTo>
                    <a:cubicBezTo>
                      <a:pt x="0" y="22"/>
                      <a:pt x="0" y="22"/>
                      <a:pt x="0" y="22"/>
                    </a:cubicBezTo>
                    <a:cubicBezTo>
                      <a:pt x="0" y="22"/>
                      <a:pt x="18" y="24"/>
                      <a:pt x="30" y="20"/>
                    </a:cubicBezTo>
                    <a:cubicBezTo>
                      <a:pt x="36" y="17"/>
                      <a:pt x="42" y="13"/>
                      <a:pt x="46" y="10"/>
                    </a:cubicBezTo>
                    <a:cubicBezTo>
                      <a:pt x="46" y="8"/>
                      <a:pt x="46" y="8"/>
                      <a:pt x="46" y="8"/>
                    </a:cubicBezTo>
                    <a:cubicBezTo>
                      <a:pt x="42" y="11"/>
                      <a:pt x="36" y="15"/>
                      <a:pt x="30" y="18"/>
                    </a:cubicBezTo>
                    <a:cubicBezTo>
                      <a:pt x="18" y="22"/>
                      <a:pt x="0" y="20"/>
                      <a:pt x="0" y="20"/>
                    </a:cubicBezTo>
                    <a:moveTo>
                      <a:pt x="30" y="10"/>
                    </a:moveTo>
                    <a:cubicBezTo>
                      <a:pt x="18" y="14"/>
                      <a:pt x="0" y="12"/>
                      <a:pt x="0" y="12"/>
                    </a:cubicBezTo>
                    <a:cubicBezTo>
                      <a:pt x="0" y="14"/>
                      <a:pt x="0" y="14"/>
                      <a:pt x="0" y="14"/>
                    </a:cubicBezTo>
                    <a:cubicBezTo>
                      <a:pt x="0" y="14"/>
                      <a:pt x="18" y="16"/>
                      <a:pt x="30" y="12"/>
                    </a:cubicBezTo>
                    <a:cubicBezTo>
                      <a:pt x="37" y="9"/>
                      <a:pt x="43" y="5"/>
                      <a:pt x="47" y="2"/>
                    </a:cubicBezTo>
                    <a:cubicBezTo>
                      <a:pt x="47" y="0"/>
                      <a:pt x="47" y="0"/>
                      <a:pt x="47" y="0"/>
                    </a:cubicBezTo>
                    <a:cubicBezTo>
                      <a:pt x="43" y="3"/>
                      <a:pt x="37" y="7"/>
                      <a:pt x="30" y="10"/>
                    </a:cubicBezTo>
                    <a:moveTo>
                      <a:pt x="0" y="28"/>
                    </a:moveTo>
                    <a:cubicBezTo>
                      <a:pt x="0" y="30"/>
                      <a:pt x="0" y="30"/>
                      <a:pt x="0" y="30"/>
                    </a:cubicBezTo>
                    <a:cubicBezTo>
                      <a:pt x="0" y="30"/>
                      <a:pt x="18" y="32"/>
                      <a:pt x="30" y="27"/>
                    </a:cubicBezTo>
                    <a:cubicBezTo>
                      <a:pt x="36" y="25"/>
                      <a:pt x="42" y="21"/>
                      <a:pt x="46" y="18"/>
                    </a:cubicBezTo>
                    <a:cubicBezTo>
                      <a:pt x="46" y="16"/>
                      <a:pt x="46" y="16"/>
                      <a:pt x="46" y="16"/>
                    </a:cubicBezTo>
                    <a:cubicBezTo>
                      <a:pt x="42" y="19"/>
                      <a:pt x="36" y="23"/>
                      <a:pt x="30" y="25"/>
                    </a:cubicBezTo>
                    <a:cubicBezTo>
                      <a:pt x="18" y="30"/>
                      <a:pt x="0" y="28"/>
                      <a:pt x="0" y="28"/>
                    </a:cubicBezTo>
                    <a:moveTo>
                      <a:pt x="0" y="35"/>
                    </a:moveTo>
                    <a:cubicBezTo>
                      <a:pt x="0" y="37"/>
                      <a:pt x="0" y="37"/>
                      <a:pt x="0" y="37"/>
                    </a:cubicBezTo>
                    <a:cubicBezTo>
                      <a:pt x="0" y="37"/>
                      <a:pt x="18" y="39"/>
                      <a:pt x="30" y="35"/>
                    </a:cubicBezTo>
                    <a:cubicBezTo>
                      <a:pt x="36" y="33"/>
                      <a:pt x="41" y="30"/>
                      <a:pt x="45" y="27"/>
                    </a:cubicBezTo>
                    <a:cubicBezTo>
                      <a:pt x="45" y="25"/>
                      <a:pt x="45" y="25"/>
                      <a:pt x="45" y="25"/>
                    </a:cubicBezTo>
                    <a:cubicBezTo>
                      <a:pt x="41" y="28"/>
                      <a:pt x="36" y="31"/>
                      <a:pt x="30" y="33"/>
                    </a:cubicBezTo>
                    <a:cubicBezTo>
                      <a:pt x="18" y="37"/>
                      <a:pt x="0" y="35"/>
                      <a:pt x="0" y="3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sp>
        <p:nvSpPr>
          <p:cNvPr id="111" name="Left-Right Arrow 110"/>
          <p:cNvSpPr/>
          <p:nvPr/>
        </p:nvSpPr>
        <p:spPr>
          <a:xfrm>
            <a:off x="5564624" y="5761567"/>
            <a:ext cx="551509" cy="221495"/>
          </a:xfrm>
          <a:prstGeom prst="lef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112" name="Right Arrow 111"/>
          <p:cNvSpPr/>
          <p:nvPr/>
        </p:nvSpPr>
        <p:spPr>
          <a:xfrm>
            <a:off x="3264094" y="4924056"/>
            <a:ext cx="432471" cy="328871"/>
          </a:xfrm>
          <a:prstGeom prs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113" name="Right Arrow 112"/>
          <p:cNvSpPr/>
          <p:nvPr/>
        </p:nvSpPr>
        <p:spPr>
          <a:xfrm>
            <a:off x="4779947" y="4912012"/>
            <a:ext cx="432471" cy="328871"/>
          </a:xfrm>
          <a:prstGeom prs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114" name="Rounded Rectangle 113"/>
          <p:cNvSpPr/>
          <p:nvPr/>
        </p:nvSpPr>
        <p:spPr>
          <a:xfrm>
            <a:off x="6335714" y="4784726"/>
            <a:ext cx="841375" cy="593725"/>
          </a:xfrm>
          <a:prstGeom prst="round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43" name="Right Arrow 42"/>
          <p:cNvSpPr/>
          <p:nvPr/>
        </p:nvSpPr>
        <p:spPr>
          <a:xfrm>
            <a:off x="5820642" y="4896079"/>
            <a:ext cx="565817" cy="328871"/>
          </a:xfrm>
          <a:prstGeom prs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23611" name="TextBox 42"/>
          <p:cNvSpPr txBox="1">
            <a:spLocks noChangeArrowheads="1"/>
          </p:cNvSpPr>
          <p:nvPr/>
        </p:nvSpPr>
        <p:spPr bwMode="auto">
          <a:xfrm>
            <a:off x="7331075" y="4137026"/>
            <a:ext cx="97155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50000"/>
              </a:spcBef>
              <a:buNone/>
              <a:defRPr/>
            </a:pPr>
            <a:r>
              <a:rPr lang="en-US" altLang="en-US" sz="1200" b="0">
                <a:solidFill>
                  <a:prstClr val="black"/>
                </a:solidFill>
                <a:latin typeface="Arial" panose="020B0604020202020204" pitchFamily="34" charset="0"/>
                <a:cs typeface="Times New Roman" pitchFamily="18" charset="0"/>
              </a:rPr>
              <a:t>Dispatcher</a:t>
            </a:r>
          </a:p>
        </p:txBody>
      </p:sp>
      <p:grpSp>
        <p:nvGrpSpPr>
          <p:cNvPr id="117" name="Group 2020"/>
          <p:cNvGrpSpPr/>
          <p:nvPr/>
        </p:nvGrpSpPr>
        <p:grpSpPr>
          <a:xfrm>
            <a:off x="7574232" y="4462642"/>
            <a:ext cx="464990" cy="935814"/>
            <a:chOff x="8934667" y="3952823"/>
            <a:chExt cx="141438" cy="314113"/>
          </a:xfrm>
          <a:solidFill>
            <a:schemeClr val="accent4"/>
          </a:solidFill>
        </p:grpSpPr>
        <p:sp>
          <p:nvSpPr>
            <p:cNvPr id="118" name="Freeform 1315"/>
            <p:cNvSpPr>
              <a:spLocks/>
            </p:cNvSpPr>
            <p:nvPr/>
          </p:nvSpPr>
          <p:spPr bwMode="auto">
            <a:xfrm>
              <a:off x="8934667" y="4000547"/>
              <a:ext cx="141438" cy="266389"/>
            </a:xfrm>
            <a:custGeom>
              <a:avLst/>
              <a:gdLst/>
              <a:ahLst/>
              <a:cxnLst>
                <a:cxn ang="0">
                  <a:pos x="21" y="27"/>
                </a:cxn>
                <a:cxn ang="0">
                  <a:pos x="15" y="115"/>
                </a:cxn>
                <a:cxn ang="0">
                  <a:pos x="29" y="117"/>
                </a:cxn>
                <a:cxn ang="0">
                  <a:pos x="33" y="68"/>
                </a:cxn>
                <a:cxn ang="0">
                  <a:pos x="35" y="60"/>
                </a:cxn>
                <a:cxn ang="0">
                  <a:pos x="37" y="67"/>
                </a:cxn>
                <a:cxn ang="0">
                  <a:pos x="40" y="116"/>
                </a:cxn>
                <a:cxn ang="0">
                  <a:pos x="54" y="115"/>
                </a:cxn>
                <a:cxn ang="0">
                  <a:pos x="49" y="47"/>
                </a:cxn>
                <a:cxn ang="0">
                  <a:pos x="47" y="27"/>
                </a:cxn>
                <a:cxn ang="0">
                  <a:pos x="56" y="43"/>
                </a:cxn>
                <a:cxn ang="0">
                  <a:pos x="66" y="38"/>
                </a:cxn>
                <a:cxn ang="0">
                  <a:pos x="49" y="7"/>
                </a:cxn>
                <a:cxn ang="0">
                  <a:pos x="34" y="1"/>
                </a:cxn>
                <a:cxn ang="0">
                  <a:pos x="20" y="6"/>
                </a:cxn>
                <a:cxn ang="0">
                  <a:pos x="3" y="38"/>
                </a:cxn>
                <a:cxn ang="0">
                  <a:pos x="13" y="43"/>
                </a:cxn>
                <a:cxn ang="0">
                  <a:pos x="21" y="27"/>
                </a:cxn>
              </a:cxnLst>
              <a:rect l="0" t="0" r="r" b="b"/>
              <a:pathLst>
                <a:path w="69" h="130">
                  <a:moveTo>
                    <a:pt x="21" y="27"/>
                  </a:moveTo>
                  <a:cubicBezTo>
                    <a:pt x="21" y="27"/>
                    <a:pt x="16" y="105"/>
                    <a:pt x="15" y="115"/>
                  </a:cubicBezTo>
                  <a:cubicBezTo>
                    <a:pt x="14" y="126"/>
                    <a:pt x="27" y="130"/>
                    <a:pt x="29" y="117"/>
                  </a:cubicBezTo>
                  <a:cubicBezTo>
                    <a:pt x="31" y="101"/>
                    <a:pt x="33" y="72"/>
                    <a:pt x="33" y="68"/>
                  </a:cubicBezTo>
                  <a:cubicBezTo>
                    <a:pt x="33" y="64"/>
                    <a:pt x="34" y="60"/>
                    <a:pt x="35" y="60"/>
                  </a:cubicBezTo>
                  <a:cubicBezTo>
                    <a:pt x="36" y="60"/>
                    <a:pt x="37" y="63"/>
                    <a:pt x="37" y="67"/>
                  </a:cubicBezTo>
                  <a:cubicBezTo>
                    <a:pt x="37" y="72"/>
                    <a:pt x="39" y="105"/>
                    <a:pt x="40" y="116"/>
                  </a:cubicBezTo>
                  <a:cubicBezTo>
                    <a:pt x="40" y="128"/>
                    <a:pt x="55" y="128"/>
                    <a:pt x="54" y="115"/>
                  </a:cubicBezTo>
                  <a:cubicBezTo>
                    <a:pt x="53" y="100"/>
                    <a:pt x="49" y="47"/>
                    <a:pt x="49" y="47"/>
                  </a:cubicBezTo>
                  <a:cubicBezTo>
                    <a:pt x="47" y="27"/>
                    <a:pt x="47" y="27"/>
                    <a:pt x="47" y="27"/>
                  </a:cubicBezTo>
                  <a:cubicBezTo>
                    <a:pt x="51" y="34"/>
                    <a:pt x="54" y="39"/>
                    <a:pt x="56" y="43"/>
                  </a:cubicBezTo>
                  <a:cubicBezTo>
                    <a:pt x="60" y="49"/>
                    <a:pt x="69" y="43"/>
                    <a:pt x="66" y="38"/>
                  </a:cubicBezTo>
                  <a:cubicBezTo>
                    <a:pt x="62" y="30"/>
                    <a:pt x="53" y="14"/>
                    <a:pt x="49" y="7"/>
                  </a:cubicBezTo>
                  <a:cubicBezTo>
                    <a:pt x="45" y="0"/>
                    <a:pt x="40" y="1"/>
                    <a:pt x="34" y="1"/>
                  </a:cubicBezTo>
                  <a:cubicBezTo>
                    <a:pt x="28" y="1"/>
                    <a:pt x="23" y="1"/>
                    <a:pt x="20" y="6"/>
                  </a:cubicBezTo>
                  <a:cubicBezTo>
                    <a:pt x="17" y="11"/>
                    <a:pt x="6" y="32"/>
                    <a:pt x="3" y="38"/>
                  </a:cubicBezTo>
                  <a:cubicBezTo>
                    <a:pt x="0" y="44"/>
                    <a:pt x="9" y="49"/>
                    <a:pt x="13" y="43"/>
                  </a:cubicBezTo>
                  <a:cubicBezTo>
                    <a:pt x="17" y="36"/>
                    <a:pt x="21" y="27"/>
                    <a:pt x="21" y="27"/>
                  </a:cubicBezTo>
                </a:path>
              </a:pathLst>
            </a:cu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9" name="Oval 1316"/>
            <p:cNvSpPr>
              <a:spLocks noChangeArrowheads="1"/>
            </p:cNvSpPr>
            <p:nvPr/>
          </p:nvSpPr>
          <p:spPr bwMode="auto">
            <a:xfrm>
              <a:off x="8983259" y="3952823"/>
              <a:ext cx="43386" cy="45121"/>
            </a:xfrm>
            <a:prstGeom prst="ellipse">
              <a:avLst/>
            </a:pr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sp>
        <p:nvSpPr>
          <p:cNvPr id="120" name="Right Arrow 119"/>
          <p:cNvSpPr/>
          <p:nvPr/>
        </p:nvSpPr>
        <p:spPr>
          <a:xfrm>
            <a:off x="6986358" y="4896079"/>
            <a:ext cx="565817" cy="328871"/>
          </a:xfrm>
          <a:prstGeom prs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23616" name="Freeform 92"/>
          <p:cNvSpPr>
            <a:spLocks noEditPoints="1"/>
          </p:cNvSpPr>
          <p:nvPr/>
        </p:nvSpPr>
        <p:spPr bwMode="auto">
          <a:xfrm>
            <a:off x="3930651" y="4752975"/>
            <a:ext cx="682625" cy="787400"/>
          </a:xfrm>
          <a:custGeom>
            <a:avLst/>
            <a:gdLst>
              <a:gd name="T0" fmla="*/ 2147483646 w 91"/>
              <a:gd name="T1" fmla="*/ 2147483646 h 105"/>
              <a:gd name="T2" fmla="*/ 2147483646 w 91"/>
              <a:gd name="T3" fmla="*/ 2147483646 h 105"/>
              <a:gd name="T4" fmla="*/ 2147483646 w 91"/>
              <a:gd name="T5" fmla="*/ 2147483646 h 105"/>
              <a:gd name="T6" fmla="*/ 2147483646 w 91"/>
              <a:gd name="T7" fmla="*/ 2147483646 h 105"/>
              <a:gd name="T8" fmla="*/ 2147483646 w 91"/>
              <a:gd name="T9" fmla="*/ 2147483646 h 105"/>
              <a:gd name="T10" fmla="*/ 2147483646 w 91"/>
              <a:gd name="T11" fmla="*/ 2147483646 h 105"/>
              <a:gd name="T12" fmla="*/ 2147483646 w 91"/>
              <a:gd name="T13" fmla="*/ 2147483646 h 105"/>
              <a:gd name="T14" fmla="*/ 2147483646 w 91"/>
              <a:gd name="T15" fmla="*/ 2147483646 h 105"/>
              <a:gd name="T16" fmla="*/ 2147483646 w 91"/>
              <a:gd name="T17" fmla="*/ 2147483646 h 105"/>
              <a:gd name="T18" fmla="*/ 2147483646 w 91"/>
              <a:gd name="T19" fmla="*/ 2147483646 h 105"/>
              <a:gd name="T20" fmla="*/ 2147483646 w 91"/>
              <a:gd name="T21" fmla="*/ 2147483646 h 105"/>
              <a:gd name="T22" fmla="*/ 2147483646 w 91"/>
              <a:gd name="T23" fmla="*/ 2147483646 h 105"/>
              <a:gd name="T24" fmla="*/ 2147483646 w 91"/>
              <a:gd name="T25" fmla="*/ 0 h 105"/>
              <a:gd name="T26" fmla="*/ 2147483646 w 91"/>
              <a:gd name="T27" fmla="*/ 2147483646 h 105"/>
              <a:gd name="T28" fmla="*/ 2147483646 w 91"/>
              <a:gd name="T29" fmla="*/ 2147483646 h 105"/>
              <a:gd name="T30" fmla="*/ 2147483646 w 91"/>
              <a:gd name="T31" fmla="*/ 2147483646 h 105"/>
              <a:gd name="T32" fmla="*/ 2147483646 w 91"/>
              <a:gd name="T33" fmla="*/ 2147483646 h 105"/>
              <a:gd name="T34" fmla="*/ 2147483646 w 91"/>
              <a:gd name="T35" fmla="*/ 2147483646 h 105"/>
              <a:gd name="T36" fmla="*/ 2147483646 w 91"/>
              <a:gd name="T37" fmla="*/ 2147483646 h 105"/>
              <a:gd name="T38" fmla="*/ 2147483646 w 91"/>
              <a:gd name="T39" fmla="*/ 0 h 105"/>
              <a:gd name="T40" fmla="*/ 2147483646 w 91"/>
              <a:gd name="T41" fmla="*/ 2147483646 h 105"/>
              <a:gd name="T42" fmla="*/ 2147483646 w 91"/>
              <a:gd name="T43" fmla="*/ 2147483646 h 105"/>
              <a:gd name="T44" fmla="*/ 2147483646 w 91"/>
              <a:gd name="T45" fmla="*/ 2147483646 h 105"/>
              <a:gd name="T46" fmla="*/ 2147483646 w 91"/>
              <a:gd name="T47" fmla="*/ 2147483646 h 105"/>
              <a:gd name="T48" fmla="*/ 2147483646 w 91"/>
              <a:gd name="T49" fmla="*/ 2147483646 h 105"/>
              <a:gd name="T50" fmla="*/ 2147483646 w 91"/>
              <a:gd name="T51" fmla="*/ 2147483646 h 105"/>
              <a:gd name="T52" fmla="*/ 2147483646 w 91"/>
              <a:gd name="T53" fmla="*/ 2147483646 h 105"/>
              <a:gd name="T54" fmla="*/ 2147483646 w 91"/>
              <a:gd name="T55" fmla="*/ 2147483646 h 105"/>
              <a:gd name="T56" fmla="*/ 2147483646 w 91"/>
              <a:gd name="T57" fmla="*/ 2147483646 h 105"/>
              <a:gd name="T58" fmla="*/ 2147483646 w 91"/>
              <a:gd name="T59" fmla="*/ 2147483646 h 105"/>
              <a:gd name="T60" fmla="*/ 2147483646 w 91"/>
              <a:gd name="T61" fmla="*/ 2147483646 h 105"/>
              <a:gd name="T62" fmla="*/ 2147483646 w 91"/>
              <a:gd name="T63" fmla="*/ 2147483646 h 105"/>
              <a:gd name="T64" fmla="*/ 2147483646 w 91"/>
              <a:gd name="T65" fmla="*/ 2147483646 h 105"/>
              <a:gd name="T66" fmla="*/ 2147483646 w 91"/>
              <a:gd name="T67" fmla="*/ 2147483646 h 105"/>
              <a:gd name="T68" fmla="*/ 2147483646 w 91"/>
              <a:gd name="T69" fmla="*/ 2147483646 h 105"/>
              <a:gd name="T70" fmla="*/ 2147483646 w 91"/>
              <a:gd name="T71" fmla="*/ 2147483646 h 105"/>
              <a:gd name="T72" fmla="*/ 2147483646 w 91"/>
              <a:gd name="T73" fmla="*/ 2147483646 h 105"/>
              <a:gd name="T74" fmla="*/ 2147483646 w 91"/>
              <a:gd name="T75" fmla="*/ 2147483646 h 105"/>
              <a:gd name="T76" fmla="*/ 2147483646 w 91"/>
              <a:gd name="T77" fmla="*/ 2147483646 h 105"/>
              <a:gd name="T78" fmla="*/ 2147483646 w 91"/>
              <a:gd name="T79" fmla="*/ 2147483646 h 105"/>
              <a:gd name="T80" fmla="*/ 2147483646 w 91"/>
              <a:gd name="T81" fmla="*/ 2147483646 h 105"/>
              <a:gd name="T82" fmla="*/ 2147483646 w 91"/>
              <a:gd name="T83" fmla="*/ 2147483646 h 105"/>
              <a:gd name="T84" fmla="*/ 2147483646 w 91"/>
              <a:gd name="T85" fmla="*/ 2147483646 h 105"/>
              <a:gd name="T86" fmla="*/ 2147483646 w 91"/>
              <a:gd name="T87" fmla="*/ 2147483646 h 105"/>
              <a:gd name="T88" fmla="*/ 2147483646 w 91"/>
              <a:gd name="T89" fmla="*/ 2147483646 h 105"/>
              <a:gd name="T90" fmla="*/ 2147483646 w 91"/>
              <a:gd name="T91" fmla="*/ 2147483646 h 105"/>
              <a:gd name="T92" fmla="*/ 2147483646 w 91"/>
              <a:gd name="T93" fmla="*/ 2147483646 h 105"/>
              <a:gd name="T94" fmla="*/ 2147483646 w 91"/>
              <a:gd name="T95" fmla="*/ 2147483646 h 105"/>
              <a:gd name="T96" fmla="*/ 2147483646 w 91"/>
              <a:gd name="T97" fmla="*/ 2147483646 h 105"/>
              <a:gd name="T98" fmla="*/ 2147483646 w 91"/>
              <a:gd name="T99" fmla="*/ 2147483646 h 105"/>
              <a:gd name="T100" fmla="*/ 2147483646 w 91"/>
              <a:gd name="T101" fmla="*/ 2147483646 h 105"/>
              <a:gd name="T102" fmla="*/ 2147483646 w 91"/>
              <a:gd name="T103" fmla="*/ 2147483646 h 105"/>
              <a:gd name="T104" fmla="*/ 2147483646 w 91"/>
              <a:gd name="T105" fmla="*/ 2147483646 h 105"/>
              <a:gd name="T106" fmla="*/ 2147483646 w 91"/>
              <a:gd name="T107" fmla="*/ 2147483646 h 105"/>
              <a:gd name="T108" fmla="*/ 2147483646 w 91"/>
              <a:gd name="T109" fmla="*/ 2147483646 h 105"/>
              <a:gd name="T110" fmla="*/ 2147483646 w 91"/>
              <a:gd name="T111" fmla="*/ 2147483646 h 10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91" h="105">
                <a:moveTo>
                  <a:pt x="91" y="60"/>
                </a:moveTo>
                <a:cubicBezTo>
                  <a:pt x="76" y="49"/>
                  <a:pt x="76" y="49"/>
                  <a:pt x="76" y="49"/>
                </a:cubicBezTo>
                <a:cubicBezTo>
                  <a:pt x="72" y="15"/>
                  <a:pt x="72" y="15"/>
                  <a:pt x="72" y="15"/>
                </a:cubicBezTo>
                <a:cubicBezTo>
                  <a:pt x="72" y="15"/>
                  <a:pt x="72" y="15"/>
                  <a:pt x="72" y="15"/>
                </a:cubicBezTo>
                <a:cubicBezTo>
                  <a:pt x="72" y="15"/>
                  <a:pt x="72" y="15"/>
                  <a:pt x="72" y="15"/>
                </a:cubicBezTo>
                <a:cubicBezTo>
                  <a:pt x="74" y="13"/>
                  <a:pt x="74" y="13"/>
                  <a:pt x="74" y="13"/>
                </a:cubicBezTo>
                <a:cubicBezTo>
                  <a:pt x="74" y="12"/>
                  <a:pt x="74" y="12"/>
                  <a:pt x="74" y="12"/>
                </a:cubicBezTo>
                <a:cubicBezTo>
                  <a:pt x="75" y="11"/>
                  <a:pt x="75" y="11"/>
                  <a:pt x="75" y="11"/>
                </a:cubicBezTo>
                <a:cubicBezTo>
                  <a:pt x="70" y="8"/>
                  <a:pt x="70" y="8"/>
                  <a:pt x="70" y="8"/>
                </a:cubicBezTo>
                <a:cubicBezTo>
                  <a:pt x="71" y="7"/>
                  <a:pt x="71" y="7"/>
                  <a:pt x="71" y="7"/>
                </a:cubicBezTo>
                <a:cubicBezTo>
                  <a:pt x="65" y="2"/>
                  <a:pt x="65" y="2"/>
                  <a:pt x="65" y="2"/>
                </a:cubicBezTo>
                <a:cubicBezTo>
                  <a:pt x="64" y="3"/>
                  <a:pt x="64" y="3"/>
                  <a:pt x="64" y="3"/>
                </a:cubicBezTo>
                <a:cubicBezTo>
                  <a:pt x="59" y="0"/>
                  <a:pt x="59" y="0"/>
                  <a:pt x="59" y="0"/>
                </a:cubicBezTo>
                <a:cubicBezTo>
                  <a:pt x="58" y="1"/>
                  <a:pt x="58" y="1"/>
                  <a:pt x="58" y="1"/>
                </a:cubicBezTo>
                <a:cubicBezTo>
                  <a:pt x="58" y="1"/>
                  <a:pt x="58" y="1"/>
                  <a:pt x="58" y="1"/>
                </a:cubicBezTo>
                <a:cubicBezTo>
                  <a:pt x="56" y="3"/>
                  <a:pt x="56" y="3"/>
                  <a:pt x="56" y="3"/>
                </a:cubicBezTo>
                <a:cubicBezTo>
                  <a:pt x="57" y="4"/>
                  <a:pt x="57" y="4"/>
                  <a:pt x="57" y="4"/>
                </a:cubicBezTo>
                <a:cubicBezTo>
                  <a:pt x="56" y="4"/>
                  <a:pt x="56" y="4"/>
                  <a:pt x="56" y="4"/>
                </a:cubicBezTo>
                <a:cubicBezTo>
                  <a:pt x="22" y="10"/>
                  <a:pt x="22" y="10"/>
                  <a:pt x="22" y="10"/>
                </a:cubicBezTo>
                <a:cubicBezTo>
                  <a:pt x="8" y="0"/>
                  <a:pt x="8" y="0"/>
                  <a:pt x="8" y="0"/>
                </a:cubicBezTo>
                <a:cubicBezTo>
                  <a:pt x="6" y="2"/>
                  <a:pt x="6" y="2"/>
                  <a:pt x="6" y="2"/>
                </a:cubicBezTo>
                <a:cubicBezTo>
                  <a:pt x="7" y="3"/>
                  <a:pt x="7" y="3"/>
                  <a:pt x="7" y="3"/>
                </a:cubicBezTo>
                <a:cubicBezTo>
                  <a:pt x="0" y="14"/>
                  <a:pt x="1" y="37"/>
                  <a:pt x="13" y="53"/>
                </a:cubicBezTo>
                <a:cubicBezTo>
                  <a:pt x="10" y="57"/>
                  <a:pt x="10" y="57"/>
                  <a:pt x="10" y="57"/>
                </a:cubicBezTo>
                <a:cubicBezTo>
                  <a:pt x="13" y="60"/>
                  <a:pt x="13" y="60"/>
                  <a:pt x="13" y="60"/>
                </a:cubicBezTo>
                <a:cubicBezTo>
                  <a:pt x="12" y="61"/>
                  <a:pt x="12" y="61"/>
                  <a:pt x="12" y="61"/>
                </a:cubicBezTo>
                <a:cubicBezTo>
                  <a:pt x="15" y="63"/>
                  <a:pt x="15" y="63"/>
                  <a:pt x="15" y="63"/>
                </a:cubicBezTo>
                <a:cubicBezTo>
                  <a:pt x="14" y="64"/>
                  <a:pt x="14" y="65"/>
                  <a:pt x="14" y="66"/>
                </a:cubicBezTo>
                <a:cubicBezTo>
                  <a:pt x="14" y="68"/>
                  <a:pt x="15" y="70"/>
                  <a:pt x="16" y="72"/>
                </a:cubicBezTo>
                <a:cubicBezTo>
                  <a:pt x="7" y="99"/>
                  <a:pt x="7" y="99"/>
                  <a:pt x="7" y="99"/>
                </a:cubicBezTo>
                <a:cubicBezTo>
                  <a:pt x="5" y="99"/>
                  <a:pt x="5" y="99"/>
                  <a:pt x="5" y="99"/>
                </a:cubicBezTo>
                <a:cubicBezTo>
                  <a:pt x="5" y="101"/>
                  <a:pt x="5" y="101"/>
                  <a:pt x="5" y="101"/>
                </a:cubicBezTo>
                <a:cubicBezTo>
                  <a:pt x="4" y="101"/>
                  <a:pt x="4" y="101"/>
                  <a:pt x="4" y="101"/>
                </a:cubicBezTo>
                <a:cubicBezTo>
                  <a:pt x="4" y="105"/>
                  <a:pt x="4" y="105"/>
                  <a:pt x="4" y="105"/>
                </a:cubicBezTo>
                <a:cubicBezTo>
                  <a:pt x="43" y="105"/>
                  <a:pt x="43" y="105"/>
                  <a:pt x="43" y="105"/>
                </a:cubicBezTo>
                <a:cubicBezTo>
                  <a:pt x="43" y="101"/>
                  <a:pt x="43" y="101"/>
                  <a:pt x="43" y="101"/>
                </a:cubicBezTo>
                <a:cubicBezTo>
                  <a:pt x="41" y="101"/>
                  <a:pt x="41" y="101"/>
                  <a:pt x="41" y="101"/>
                </a:cubicBezTo>
                <a:cubicBezTo>
                  <a:pt x="41" y="99"/>
                  <a:pt x="41" y="99"/>
                  <a:pt x="41" y="99"/>
                </a:cubicBezTo>
                <a:cubicBezTo>
                  <a:pt x="39" y="99"/>
                  <a:pt x="39" y="99"/>
                  <a:pt x="39" y="99"/>
                </a:cubicBezTo>
                <a:cubicBezTo>
                  <a:pt x="32" y="75"/>
                  <a:pt x="32" y="75"/>
                  <a:pt x="32" y="75"/>
                </a:cubicBezTo>
                <a:cubicBezTo>
                  <a:pt x="33" y="74"/>
                  <a:pt x="33" y="74"/>
                  <a:pt x="33" y="74"/>
                </a:cubicBezTo>
                <a:cubicBezTo>
                  <a:pt x="36" y="76"/>
                  <a:pt x="36" y="76"/>
                  <a:pt x="36" y="76"/>
                </a:cubicBezTo>
                <a:cubicBezTo>
                  <a:pt x="39" y="72"/>
                  <a:pt x="39" y="72"/>
                  <a:pt x="39" y="72"/>
                </a:cubicBezTo>
                <a:cubicBezTo>
                  <a:pt x="58" y="78"/>
                  <a:pt x="80" y="71"/>
                  <a:pt x="88" y="61"/>
                </a:cubicBezTo>
                <a:cubicBezTo>
                  <a:pt x="90" y="62"/>
                  <a:pt x="90" y="62"/>
                  <a:pt x="90" y="62"/>
                </a:cubicBezTo>
                <a:lnTo>
                  <a:pt x="91" y="60"/>
                </a:lnTo>
                <a:close/>
                <a:moveTo>
                  <a:pt x="59" y="37"/>
                </a:moveTo>
                <a:cubicBezTo>
                  <a:pt x="65" y="12"/>
                  <a:pt x="65" y="12"/>
                  <a:pt x="65" y="12"/>
                </a:cubicBezTo>
                <a:cubicBezTo>
                  <a:pt x="70" y="15"/>
                  <a:pt x="70" y="15"/>
                  <a:pt x="70" y="15"/>
                </a:cubicBezTo>
                <a:cubicBezTo>
                  <a:pt x="74" y="47"/>
                  <a:pt x="74" y="47"/>
                  <a:pt x="74" y="47"/>
                </a:cubicBezTo>
                <a:lnTo>
                  <a:pt x="59" y="37"/>
                </a:lnTo>
                <a:close/>
                <a:moveTo>
                  <a:pt x="57" y="6"/>
                </a:moveTo>
                <a:cubicBezTo>
                  <a:pt x="63" y="11"/>
                  <a:pt x="63" y="11"/>
                  <a:pt x="63" y="11"/>
                </a:cubicBezTo>
                <a:cubicBezTo>
                  <a:pt x="58" y="36"/>
                  <a:pt x="58" y="36"/>
                  <a:pt x="58" y="36"/>
                </a:cubicBezTo>
                <a:cubicBezTo>
                  <a:pt x="24" y="12"/>
                  <a:pt x="24" y="12"/>
                  <a:pt x="24" y="12"/>
                </a:cubicBezTo>
                <a:lnTo>
                  <a:pt x="57" y="6"/>
                </a:lnTo>
                <a:close/>
              </a:path>
            </a:pathLst>
          </a:custGeom>
          <a:solidFill>
            <a:schemeClr val="accent1"/>
          </a:solidFill>
          <a:ln>
            <a:noFill/>
          </a:ln>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17" name="TextBox 42"/>
          <p:cNvSpPr txBox="1">
            <a:spLocks noChangeArrowheads="1"/>
          </p:cNvSpPr>
          <p:nvPr/>
        </p:nvSpPr>
        <p:spPr bwMode="auto">
          <a:xfrm>
            <a:off x="6324601" y="4851401"/>
            <a:ext cx="84296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50000"/>
              </a:spcBef>
              <a:buNone/>
              <a:defRPr/>
            </a:pPr>
            <a:r>
              <a:rPr lang="en-US" altLang="en-US" sz="1200" b="0">
                <a:solidFill>
                  <a:prstClr val="black"/>
                </a:solidFill>
                <a:latin typeface="Arial" panose="020B0604020202020204" pitchFamily="34" charset="0"/>
                <a:cs typeface="Times New Roman" pitchFamily="18" charset="0"/>
              </a:rPr>
              <a:t>Escalate to queue</a:t>
            </a:r>
          </a:p>
        </p:txBody>
      </p:sp>
      <p:grpSp>
        <p:nvGrpSpPr>
          <p:cNvPr id="23618" name="Group 190"/>
          <p:cNvGrpSpPr>
            <a:grpSpLocks/>
          </p:cNvGrpSpPr>
          <p:nvPr/>
        </p:nvGrpSpPr>
        <p:grpSpPr bwMode="auto">
          <a:xfrm>
            <a:off x="6156325" y="5613400"/>
            <a:ext cx="463550" cy="528638"/>
            <a:chOff x="5670041" y="5000839"/>
            <a:chExt cx="564368" cy="643082"/>
          </a:xfrm>
        </p:grpSpPr>
        <p:grpSp>
          <p:nvGrpSpPr>
            <p:cNvPr id="23647" name="Group 2007"/>
            <p:cNvGrpSpPr>
              <a:grpSpLocks/>
            </p:cNvGrpSpPr>
            <p:nvPr/>
          </p:nvGrpSpPr>
          <p:grpSpPr bwMode="auto">
            <a:xfrm>
              <a:off x="5781635" y="5000839"/>
              <a:ext cx="452774" cy="586928"/>
              <a:chOff x="8905164" y="2374446"/>
              <a:chExt cx="234284" cy="303701"/>
            </a:xfrm>
          </p:grpSpPr>
          <p:sp>
            <p:nvSpPr>
              <p:cNvPr id="146" name="Freeform 1415"/>
              <p:cNvSpPr>
                <a:spLocks/>
              </p:cNvSpPr>
              <p:nvPr/>
            </p:nvSpPr>
            <p:spPr bwMode="auto">
              <a:xfrm>
                <a:off x="8905426" y="2393432"/>
                <a:ext cx="100009" cy="284792"/>
              </a:xfrm>
              <a:custGeom>
                <a:avLst/>
                <a:gdLst/>
                <a:ahLst/>
                <a:cxnLst>
                  <a:cxn ang="0">
                    <a:pos x="116" y="61"/>
                  </a:cxn>
                  <a:cxn ang="0">
                    <a:pos x="0" y="0"/>
                  </a:cxn>
                  <a:cxn ang="0">
                    <a:pos x="0" y="186"/>
                  </a:cxn>
                  <a:cxn ang="0">
                    <a:pos x="116" y="328"/>
                  </a:cxn>
                  <a:cxn ang="0">
                    <a:pos x="116" y="61"/>
                  </a:cxn>
                </a:cxnLst>
                <a:rect l="0" t="0" r="r" b="b"/>
                <a:pathLst>
                  <a:path w="116" h="328">
                    <a:moveTo>
                      <a:pt x="116" y="61"/>
                    </a:moveTo>
                    <a:lnTo>
                      <a:pt x="0" y="0"/>
                    </a:lnTo>
                    <a:lnTo>
                      <a:pt x="0" y="186"/>
                    </a:lnTo>
                    <a:lnTo>
                      <a:pt x="116" y="328"/>
                    </a:lnTo>
                    <a:lnTo>
                      <a:pt x="116" y="6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7" name="Freeform 1416"/>
              <p:cNvSpPr>
                <a:spLocks/>
              </p:cNvSpPr>
              <p:nvPr/>
            </p:nvSpPr>
            <p:spPr bwMode="auto">
              <a:xfrm>
                <a:off x="8909426" y="2374446"/>
                <a:ext cx="230022" cy="70949"/>
              </a:xfrm>
              <a:custGeom>
                <a:avLst/>
                <a:gdLst/>
                <a:ahLst/>
                <a:cxnLst>
                  <a:cxn ang="0">
                    <a:pos x="118" y="81"/>
                  </a:cxn>
                  <a:cxn ang="0">
                    <a:pos x="265" y="43"/>
                  </a:cxn>
                  <a:cxn ang="0">
                    <a:pos x="109" y="0"/>
                  </a:cxn>
                  <a:cxn ang="0">
                    <a:pos x="0" y="17"/>
                  </a:cxn>
                  <a:cxn ang="0">
                    <a:pos x="118" y="81"/>
                  </a:cxn>
                </a:cxnLst>
                <a:rect l="0" t="0" r="r" b="b"/>
                <a:pathLst>
                  <a:path w="265" h="81">
                    <a:moveTo>
                      <a:pt x="118" y="81"/>
                    </a:moveTo>
                    <a:lnTo>
                      <a:pt x="265" y="43"/>
                    </a:lnTo>
                    <a:lnTo>
                      <a:pt x="109" y="0"/>
                    </a:lnTo>
                    <a:lnTo>
                      <a:pt x="0" y="17"/>
                    </a:lnTo>
                    <a:lnTo>
                      <a:pt x="118" y="8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8" name="Freeform 1446"/>
              <p:cNvSpPr>
                <a:spLocks/>
              </p:cNvSpPr>
              <p:nvPr/>
            </p:nvSpPr>
            <p:spPr bwMode="auto">
              <a:xfrm>
                <a:off x="9012436" y="2418414"/>
                <a:ext cx="127012" cy="259810"/>
              </a:xfrm>
              <a:custGeom>
                <a:avLst/>
                <a:gdLst/>
                <a:ahLst/>
                <a:cxnLst>
                  <a:cxn ang="0">
                    <a:pos x="36" y="16"/>
                  </a:cxn>
                  <a:cxn ang="0">
                    <a:pos x="0" y="16"/>
                  </a:cxn>
                  <a:cxn ang="0">
                    <a:pos x="0" y="127"/>
                  </a:cxn>
                  <a:cxn ang="0">
                    <a:pos x="34" y="122"/>
                  </a:cxn>
                  <a:cxn ang="0">
                    <a:pos x="51" y="104"/>
                  </a:cxn>
                  <a:cxn ang="0">
                    <a:pos x="62" y="0"/>
                  </a:cxn>
                  <a:cxn ang="0">
                    <a:pos x="36" y="16"/>
                  </a:cxn>
                </a:cxnLst>
                <a:rect l="0" t="0" r="r" b="b"/>
                <a:pathLst>
                  <a:path w="62" h="127">
                    <a:moveTo>
                      <a:pt x="36" y="16"/>
                    </a:moveTo>
                    <a:cubicBezTo>
                      <a:pt x="21" y="20"/>
                      <a:pt x="8" y="17"/>
                      <a:pt x="0" y="16"/>
                    </a:cubicBezTo>
                    <a:cubicBezTo>
                      <a:pt x="0" y="127"/>
                      <a:pt x="0" y="127"/>
                      <a:pt x="0" y="127"/>
                    </a:cubicBezTo>
                    <a:cubicBezTo>
                      <a:pt x="5" y="127"/>
                      <a:pt x="23" y="127"/>
                      <a:pt x="34" y="122"/>
                    </a:cubicBezTo>
                    <a:cubicBezTo>
                      <a:pt x="46" y="117"/>
                      <a:pt x="51" y="104"/>
                      <a:pt x="51" y="104"/>
                    </a:cubicBezTo>
                    <a:cubicBezTo>
                      <a:pt x="62" y="0"/>
                      <a:pt x="62" y="0"/>
                      <a:pt x="62" y="0"/>
                    </a:cubicBezTo>
                    <a:cubicBezTo>
                      <a:pt x="56" y="4"/>
                      <a:pt x="47" y="12"/>
                      <a:pt x="36" y="16"/>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57" name="Freeform 1447"/>
              <p:cNvSpPr>
                <a:spLocks noEditPoints="1"/>
              </p:cNvSpPr>
              <p:nvPr/>
            </p:nvSpPr>
            <p:spPr bwMode="auto">
              <a:xfrm>
                <a:off x="9069163" y="2598317"/>
                <a:ext cx="26899" cy="26899"/>
              </a:xfrm>
              <a:custGeom>
                <a:avLst/>
                <a:gdLst>
                  <a:gd name="T0" fmla="*/ 2147483646 w 13"/>
                  <a:gd name="T1" fmla="*/ 2147483646 h 13"/>
                  <a:gd name="T2" fmla="*/ 2147483646 w 13"/>
                  <a:gd name="T3" fmla="*/ 2147483646 h 13"/>
                  <a:gd name="T4" fmla="*/ 2147483646 w 13"/>
                  <a:gd name="T5" fmla="*/ 2147483646 h 13"/>
                  <a:gd name="T6" fmla="*/ 2147483646 w 13"/>
                  <a:gd name="T7" fmla="*/ 2147483646 h 13"/>
                  <a:gd name="T8" fmla="*/ 2147483646 w 13"/>
                  <a:gd name="T9" fmla="*/ 2147483646 h 13"/>
                  <a:gd name="T10" fmla="*/ 2147483646 w 13"/>
                  <a:gd name="T11" fmla="*/ 2147483646 h 13"/>
                  <a:gd name="T12" fmla="*/ 2147483646 w 13"/>
                  <a:gd name="T13" fmla="*/ 2147483646 h 13"/>
                  <a:gd name="T14" fmla="*/ 2147483646 w 13"/>
                  <a:gd name="T15" fmla="*/ 2147483646 h 13"/>
                  <a:gd name="T16" fmla="*/ 2147483646 w 13"/>
                  <a:gd name="T17" fmla="*/ 2147483646 h 13"/>
                  <a:gd name="T18" fmla="*/ 2147483646 w 13"/>
                  <a:gd name="T19" fmla="*/ 2147483646 h 1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 h="13">
                    <a:moveTo>
                      <a:pt x="9" y="1"/>
                    </a:moveTo>
                    <a:cubicBezTo>
                      <a:pt x="7" y="0"/>
                      <a:pt x="3" y="2"/>
                      <a:pt x="2" y="5"/>
                    </a:cubicBezTo>
                    <a:cubicBezTo>
                      <a:pt x="0" y="8"/>
                      <a:pt x="1" y="11"/>
                      <a:pt x="3" y="12"/>
                    </a:cubicBezTo>
                    <a:cubicBezTo>
                      <a:pt x="6" y="13"/>
                      <a:pt x="9" y="12"/>
                      <a:pt x="11" y="9"/>
                    </a:cubicBezTo>
                    <a:cubicBezTo>
                      <a:pt x="13" y="6"/>
                      <a:pt x="12" y="3"/>
                      <a:pt x="9" y="1"/>
                    </a:cubicBezTo>
                    <a:moveTo>
                      <a:pt x="9" y="8"/>
                    </a:moveTo>
                    <a:cubicBezTo>
                      <a:pt x="8" y="10"/>
                      <a:pt x="6" y="11"/>
                      <a:pt x="5" y="10"/>
                    </a:cubicBezTo>
                    <a:cubicBezTo>
                      <a:pt x="3" y="9"/>
                      <a:pt x="3" y="7"/>
                      <a:pt x="4" y="6"/>
                    </a:cubicBezTo>
                    <a:cubicBezTo>
                      <a:pt x="5" y="4"/>
                      <a:pt x="7" y="3"/>
                      <a:pt x="8" y="4"/>
                    </a:cubicBezTo>
                    <a:cubicBezTo>
                      <a:pt x="9" y="4"/>
                      <a:pt x="10" y="6"/>
                      <a:pt x="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58" name="Freeform 1448"/>
              <p:cNvSpPr>
                <a:spLocks noEditPoints="1"/>
              </p:cNvSpPr>
              <p:nvPr/>
            </p:nvSpPr>
            <p:spPr bwMode="auto">
              <a:xfrm>
                <a:off x="9030983" y="2464689"/>
                <a:ext cx="96317" cy="79830"/>
              </a:xfrm>
              <a:custGeom>
                <a:avLst/>
                <a:gdLst>
                  <a:gd name="T0" fmla="*/ 0 w 47"/>
                  <a:gd name="T1" fmla="*/ 2147483646 h 39"/>
                  <a:gd name="T2" fmla="*/ 0 w 47"/>
                  <a:gd name="T3" fmla="*/ 2147483646 h 39"/>
                  <a:gd name="T4" fmla="*/ 2147483646 w 47"/>
                  <a:gd name="T5" fmla="*/ 2147483646 h 39"/>
                  <a:gd name="T6" fmla="*/ 2147483646 w 47"/>
                  <a:gd name="T7" fmla="*/ 2147483646 h 39"/>
                  <a:gd name="T8" fmla="*/ 2147483646 w 47"/>
                  <a:gd name="T9" fmla="*/ 2147483646 h 39"/>
                  <a:gd name="T10" fmla="*/ 2147483646 w 47"/>
                  <a:gd name="T11" fmla="*/ 2147483646 h 39"/>
                  <a:gd name="T12" fmla="*/ 0 w 47"/>
                  <a:gd name="T13" fmla="*/ 2147483646 h 39"/>
                  <a:gd name="T14" fmla="*/ 2147483646 w 47"/>
                  <a:gd name="T15" fmla="*/ 2147483646 h 39"/>
                  <a:gd name="T16" fmla="*/ 0 w 47"/>
                  <a:gd name="T17" fmla="*/ 2147483646 h 39"/>
                  <a:gd name="T18" fmla="*/ 0 w 47"/>
                  <a:gd name="T19" fmla="*/ 2147483646 h 39"/>
                  <a:gd name="T20" fmla="*/ 2147483646 w 47"/>
                  <a:gd name="T21" fmla="*/ 2147483646 h 39"/>
                  <a:gd name="T22" fmla="*/ 2147483646 w 47"/>
                  <a:gd name="T23" fmla="*/ 2147483646 h 39"/>
                  <a:gd name="T24" fmla="*/ 2147483646 w 47"/>
                  <a:gd name="T25" fmla="*/ 0 h 39"/>
                  <a:gd name="T26" fmla="*/ 2147483646 w 47"/>
                  <a:gd name="T27" fmla="*/ 2147483646 h 39"/>
                  <a:gd name="T28" fmla="*/ 0 w 47"/>
                  <a:gd name="T29" fmla="*/ 2147483646 h 39"/>
                  <a:gd name="T30" fmla="*/ 0 w 47"/>
                  <a:gd name="T31" fmla="*/ 2147483646 h 39"/>
                  <a:gd name="T32" fmla="*/ 2147483646 w 47"/>
                  <a:gd name="T33" fmla="*/ 2147483646 h 39"/>
                  <a:gd name="T34" fmla="*/ 2147483646 w 47"/>
                  <a:gd name="T35" fmla="*/ 2147483646 h 39"/>
                  <a:gd name="T36" fmla="*/ 2147483646 w 47"/>
                  <a:gd name="T37" fmla="*/ 2147483646 h 39"/>
                  <a:gd name="T38" fmla="*/ 2147483646 w 47"/>
                  <a:gd name="T39" fmla="*/ 2147483646 h 39"/>
                  <a:gd name="T40" fmla="*/ 0 w 47"/>
                  <a:gd name="T41" fmla="*/ 2147483646 h 39"/>
                  <a:gd name="T42" fmla="*/ 0 w 47"/>
                  <a:gd name="T43" fmla="*/ 2147483646 h 39"/>
                  <a:gd name="T44" fmla="*/ 0 w 47"/>
                  <a:gd name="T45" fmla="*/ 2147483646 h 39"/>
                  <a:gd name="T46" fmla="*/ 2147483646 w 47"/>
                  <a:gd name="T47" fmla="*/ 2147483646 h 39"/>
                  <a:gd name="T48" fmla="*/ 2147483646 w 47"/>
                  <a:gd name="T49" fmla="*/ 2147483646 h 39"/>
                  <a:gd name="T50" fmla="*/ 2147483646 w 47"/>
                  <a:gd name="T51" fmla="*/ 2147483646 h 39"/>
                  <a:gd name="T52" fmla="*/ 2147483646 w 47"/>
                  <a:gd name="T53" fmla="*/ 2147483646 h 39"/>
                  <a:gd name="T54" fmla="*/ 0 w 47"/>
                  <a:gd name="T55" fmla="*/ 2147483646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7" h="39">
                    <a:moveTo>
                      <a:pt x="0" y="20"/>
                    </a:moveTo>
                    <a:cubicBezTo>
                      <a:pt x="0" y="22"/>
                      <a:pt x="0" y="22"/>
                      <a:pt x="0" y="22"/>
                    </a:cubicBezTo>
                    <a:cubicBezTo>
                      <a:pt x="0" y="22"/>
                      <a:pt x="18" y="24"/>
                      <a:pt x="30" y="20"/>
                    </a:cubicBezTo>
                    <a:cubicBezTo>
                      <a:pt x="36" y="17"/>
                      <a:pt x="42" y="13"/>
                      <a:pt x="46" y="10"/>
                    </a:cubicBezTo>
                    <a:cubicBezTo>
                      <a:pt x="46" y="8"/>
                      <a:pt x="46" y="8"/>
                      <a:pt x="46" y="8"/>
                    </a:cubicBezTo>
                    <a:cubicBezTo>
                      <a:pt x="42" y="11"/>
                      <a:pt x="36" y="15"/>
                      <a:pt x="30" y="18"/>
                    </a:cubicBezTo>
                    <a:cubicBezTo>
                      <a:pt x="18" y="22"/>
                      <a:pt x="0" y="20"/>
                      <a:pt x="0" y="20"/>
                    </a:cubicBezTo>
                    <a:moveTo>
                      <a:pt x="30" y="10"/>
                    </a:moveTo>
                    <a:cubicBezTo>
                      <a:pt x="18" y="14"/>
                      <a:pt x="0" y="12"/>
                      <a:pt x="0" y="12"/>
                    </a:cubicBezTo>
                    <a:cubicBezTo>
                      <a:pt x="0" y="14"/>
                      <a:pt x="0" y="14"/>
                      <a:pt x="0" y="14"/>
                    </a:cubicBezTo>
                    <a:cubicBezTo>
                      <a:pt x="0" y="14"/>
                      <a:pt x="18" y="16"/>
                      <a:pt x="30" y="12"/>
                    </a:cubicBezTo>
                    <a:cubicBezTo>
                      <a:pt x="37" y="9"/>
                      <a:pt x="43" y="5"/>
                      <a:pt x="47" y="2"/>
                    </a:cubicBezTo>
                    <a:cubicBezTo>
                      <a:pt x="47" y="0"/>
                      <a:pt x="47" y="0"/>
                      <a:pt x="47" y="0"/>
                    </a:cubicBezTo>
                    <a:cubicBezTo>
                      <a:pt x="43" y="3"/>
                      <a:pt x="37" y="7"/>
                      <a:pt x="30" y="10"/>
                    </a:cubicBezTo>
                    <a:moveTo>
                      <a:pt x="0" y="28"/>
                    </a:moveTo>
                    <a:cubicBezTo>
                      <a:pt x="0" y="30"/>
                      <a:pt x="0" y="30"/>
                      <a:pt x="0" y="30"/>
                    </a:cubicBezTo>
                    <a:cubicBezTo>
                      <a:pt x="0" y="30"/>
                      <a:pt x="18" y="32"/>
                      <a:pt x="30" y="27"/>
                    </a:cubicBezTo>
                    <a:cubicBezTo>
                      <a:pt x="36" y="25"/>
                      <a:pt x="42" y="21"/>
                      <a:pt x="46" y="18"/>
                    </a:cubicBezTo>
                    <a:cubicBezTo>
                      <a:pt x="46" y="16"/>
                      <a:pt x="46" y="16"/>
                      <a:pt x="46" y="16"/>
                    </a:cubicBezTo>
                    <a:cubicBezTo>
                      <a:pt x="42" y="19"/>
                      <a:pt x="36" y="23"/>
                      <a:pt x="30" y="25"/>
                    </a:cubicBezTo>
                    <a:cubicBezTo>
                      <a:pt x="18" y="30"/>
                      <a:pt x="0" y="28"/>
                      <a:pt x="0" y="28"/>
                    </a:cubicBezTo>
                    <a:moveTo>
                      <a:pt x="0" y="35"/>
                    </a:moveTo>
                    <a:cubicBezTo>
                      <a:pt x="0" y="37"/>
                      <a:pt x="0" y="37"/>
                      <a:pt x="0" y="37"/>
                    </a:cubicBezTo>
                    <a:cubicBezTo>
                      <a:pt x="0" y="37"/>
                      <a:pt x="18" y="39"/>
                      <a:pt x="30" y="35"/>
                    </a:cubicBezTo>
                    <a:cubicBezTo>
                      <a:pt x="36" y="33"/>
                      <a:pt x="41" y="30"/>
                      <a:pt x="45" y="27"/>
                    </a:cubicBezTo>
                    <a:cubicBezTo>
                      <a:pt x="45" y="25"/>
                      <a:pt x="45" y="25"/>
                      <a:pt x="45" y="25"/>
                    </a:cubicBezTo>
                    <a:cubicBezTo>
                      <a:pt x="41" y="28"/>
                      <a:pt x="36" y="31"/>
                      <a:pt x="30" y="33"/>
                    </a:cubicBezTo>
                    <a:cubicBezTo>
                      <a:pt x="18" y="37"/>
                      <a:pt x="0" y="35"/>
                      <a:pt x="0" y="3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3648" name="Group 2007"/>
            <p:cNvGrpSpPr>
              <a:grpSpLocks/>
            </p:cNvGrpSpPr>
            <p:nvPr/>
          </p:nvGrpSpPr>
          <p:grpSpPr bwMode="auto">
            <a:xfrm>
              <a:off x="5670041" y="5263118"/>
              <a:ext cx="293763" cy="380803"/>
              <a:chOff x="8905164" y="2374446"/>
              <a:chExt cx="234284" cy="303701"/>
            </a:xfrm>
          </p:grpSpPr>
          <p:sp>
            <p:nvSpPr>
              <p:cNvPr id="141" name="Freeform 1415"/>
              <p:cNvSpPr>
                <a:spLocks/>
              </p:cNvSpPr>
              <p:nvPr/>
            </p:nvSpPr>
            <p:spPr bwMode="auto">
              <a:xfrm>
                <a:off x="8905164" y="2393216"/>
                <a:ext cx="100194" cy="284931"/>
              </a:xfrm>
              <a:custGeom>
                <a:avLst/>
                <a:gdLst/>
                <a:ahLst/>
                <a:cxnLst>
                  <a:cxn ang="0">
                    <a:pos x="116" y="61"/>
                  </a:cxn>
                  <a:cxn ang="0">
                    <a:pos x="0" y="0"/>
                  </a:cxn>
                  <a:cxn ang="0">
                    <a:pos x="0" y="186"/>
                  </a:cxn>
                  <a:cxn ang="0">
                    <a:pos x="116" y="328"/>
                  </a:cxn>
                  <a:cxn ang="0">
                    <a:pos x="116" y="61"/>
                  </a:cxn>
                </a:cxnLst>
                <a:rect l="0" t="0" r="r" b="b"/>
                <a:pathLst>
                  <a:path w="116" h="328">
                    <a:moveTo>
                      <a:pt x="116" y="61"/>
                    </a:moveTo>
                    <a:lnTo>
                      <a:pt x="0" y="0"/>
                    </a:lnTo>
                    <a:lnTo>
                      <a:pt x="0" y="186"/>
                    </a:lnTo>
                    <a:lnTo>
                      <a:pt x="116" y="328"/>
                    </a:lnTo>
                    <a:lnTo>
                      <a:pt x="116" y="6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2" name="Freeform 1416"/>
              <p:cNvSpPr>
                <a:spLocks/>
              </p:cNvSpPr>
              <p:nvPr/>
            </p:nvSpPr>
            <p:spPr bwMode="auto">
              <a:xfrm>
                <a:off x="8908247" y="2374734"/>
                <a:ext cx="231215" cy="70848"/>
              </a:xfrm>
              <a:custGeom>
                <a:avLst/>
                <a:gdLst/>
                <a:ahLst/>
                <a:cxnLst>
                  <a:cxn ang="0">
                    <a:pos x="118" y="81"/>
                  </a:cxn>
                  <a:cxn ang="0">
                    <a:pos x="265" y="43"/>
                  </a:cxn>
                  <a:cxn ang="0">
                    <a:pos x="109" y="0"/>
                  </a:cxn>
                  <a:cxn ang="0">
                    <a:pos x="0" y="17"/>
                  </a:cxn>
                  <a:cxn ang="0">
                    <a:pos x="118" y="81"/>
                  </a:cxn>
                </a:cxnLst>
                <a:rect l="0" t="0" r="r" b="b"/>
                <a:pathLst>
                  <a:path w="265" h="81">
                    <a:moveTo>
                      <a:pt x="118" y="81"/>
                    </a:moveTo>
                    <a:lnTo>
                      <a:pt x="265" y="43"/>
                    </a:lnTo>
                    <a:lnTo>
                      <a:pt x="109" y="0"/>
                    </a:lnTo>
                    <a:lnTo>
                      <a:pt x="0" y="17"/>
                    </a:lnTo>
                    <a:lnTo>
                      <a:pt x="118" y="8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3" name="Freeform 1446"/>
              <p:cNvSpPr>
                <a:spLocks/>
              </p:cNvSpPr>
              <p:nvPr/>
            </p:nvSpPr>
            <p:spPr bwMode="auto">
              <a:xfrm>
                <a:off x="9011523" y="2417859"/>
                <a:ext cx="127938" cy="260288"/>
              </a:xfrm>
              <a:custGeom>
                <a:avLst/>
                <a:gdLst/>
                <a:ahLst/>
                <a:cxnLst>
                  <a:cxn ang="0">
                    <a:pos x="36" y="16"/>
                  </a:cxn>
                  <a:cxn ang="0">
                    <a:pos x="0" y="16"/>
                  </a:cxn>
                  <a:cxn ang="0">
                    <a:pos x="0" y="127"/>
                  </a:cxn>
                  <a:cxn ang="0">
                    <a:pos x="34" y="122"/>
                  </a:cxn>
                  <a:cxn ang="0">
                    <a:pos x="51" y="104"/>
                  </a:cxn>
                  <a:cxn ang="0">
                    <a:pos x="62" y="0"/>
                  </a:cxn>
                  <a:cxn ang="0">
                    <a:pos x="36" y="16"/>
                  </a:cxn>
                </a:cxnLst>
                <a:rect l="0" t="0" r="r" b="b"/>
                <a:pathLst>
                  <a:path w="62" h="127">
                    <a:moveTo>
                      <a:pt x="36" y="16"/>
                    </a:moveTo>
                    <a:cubicBezTo>
                      <a:pt x="21" y="20"/>
                      <a:pt x="8" y="17"/>
                      <a:pt x="0" y="16"/>
                    </a:cubicBezTo>
                    <a:cubicBezTo>
                      <a:pt x="0" y="127"/>
                      <a:pt x="0" y="127"/>
                      <a:pt x="0" y="127"/>
                    </a:cubicBezTo>
                    <a:cubicBezTo>
                      <a:pt x="5" y="127"/>
                      <a:pt x="23" y="127"/>
                      <a:pt x="34" y="122"/>
                    </a:cubicBezTo>
                    <a:cubicBezTo>
                      <a:pt x="46" y="117"/>
                      <a:pt x="51" y="104"/>
                      <a:pt x="51" y="104"/>
                    </a:cubicBezTo>
                    <a:cubicBezTo>
                      <a:pt x="62" y="0"/>
                      <a:pt x="62" y="0"/>
                      <a:pt x="62" y="0"/>
                    </a:cubicBezTo>
                    <a:cubicBezTo>
                      <a:pt x="56" y="4"/>
                      <a:pt x="47" y="12"/>
                      <a:pt x="36" y="16"/>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52" name="Freeform 1447"/>
              <p:cNvSpPr>
                <a:spLocks noEditPoints="1"/>
              </p:cNvSpPr>
              <p:nvPr/>
            </p:nvSpPr>
            <p:spPr bwMode="auto">
              <a:xfrm>
                <a:off x="9069163" y="2598317"/>
                <a:ext cx="26899" cy="26899"/>
              </a:xfrm>
              <a:custGeom>
                <a:avLst/>
                <a:gdLst>
                  <a:gd name="T0" fmla="*/ 2147483646 w 13"/>
                  <a:gd name="T1" fmla="*/ 2147483646 h 13"/>
                  <a:gd name="T2" fmla="*/ 2147483646 w 13"/>
                  <a:gd name="T3" fmla="*/ 2147483646 h 13"/>
                  <a:gd name="T4" fmla="*/ 2147483646 w 13"/>
                  <a:gd name="T5" fmla="*/ 2147483646 h 13"/>
                  <a:gd name="T6" fmla="*/ 2147483646 w 13"/>
                  <a:gd name="T7" fmla="*/ 2147483646 h 13"/>
                  <a:gd name="T8" fmla="*/ 2147483646 w 13"/>
                  <a:gd name="T9" fmla="*/ 2147483646 h 13"/>
                  <a:gd name="T10" fmla="*/ 2147483646 w 13"/>
                  <a:gd name="T11" fmla="*/ 2147483646 h 13"/>
                  <a:gd name="T12" fmla="*/ 2147483646 w 13"/>
                  <a:gd name="T13" fmla="*/ 2147483646 h 13"/>
                  <a:gd name="T14" fmla="*/ 2147483646 w 13"/>
                  <a:gd name="T15" fmla="*/ 2147483646 h 13"/>
                  <a:gd name="T16" fmla="*/ 2147483646 w 13"/>
                  <a:gd name="T17" fmla="*/ 2147483646 h 13"/>
                  <a:gd name="T18" fmla="*/ 2147483646 w 13"/>
                  <a:gd name="T19" fmla="*/ 2147483646 h 1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 h="13">
                    <a:moveTo>
                      <a:pt x="9" y="1"/>
                    </a:moveTo>
                    <a:cubicBezTo>
                      <a:pt x="7" y="0"/>
                      <a:pt x="3" y="2"/>
                      <a:pt x="2" y="5"/>
                    </a:cubicBezTo>
                    <a:cubicBezTo>
                      <a:pt x="0" y="8"/>
                      <a:pt x="1" y="11"/>
                      <a:pt x="3" y="12"/>
                    </a:cubicBezTo>
                    <a:cubicBezTo>
                      <a:pt x="6" y="13"/>
                      <a:pt x="9" y="12"/>
                      <a:pt x="11" y="9"/>
                    </a:cubicBezTo>
                    <a:cubicBezTo>
                      <a:pt x="13" y="6"/>
                      <a:pt x="12" y="3"/>
                      <a:pt x="9" y="1"/>
                    </a:cubicBezTo>
                    <a:moveTo>
                      <a:pt x="9" y="8"/>
                    </a:moveTo>
                    <a:cubicBezTo>
                      <a:pt x="8" y="10"/>
                      <a:pt x="6" y="11"/>
                      <a:pt x="5" y="10"/>
                    </a:cubicBezTo>
                    <a:cubicBezTo>
                      <a:pt x="3" y="9"/>
                      <a:pt x="3" y="7"/>
                      <a:pt x="4" y="6"/>
                    </a:cubicBezTo>
                    <a:cubicBezTo>
                      <a:pt x="5" y="4"/>
                      <a:pt x="7" y="3"/>
                      <a:pt x="8" y="4"/>
                    </a:cubicBezTo>
                    <a:cubicBezTo>
                      <a:pt x="9" y="4"/>
                      <a:pt x="10" y="6"/>
                      <a:pt x="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53" name="Freeform 1448"/>
              <p:cNvSpPr>
                <a:spLocks noEditPoints="1"/>
              </p:cNvSpPr>
              <p:nvPr/>
            </p:nvSpPr>
            <p:spPr bwMode="auto">
              <a:xfrm>
                <a:off x="9030983" y="2464689"/>
                <a:ext cx="96317" cy="79830"/>
              </a:xfrm>
              <a:custGeom>
                <a:avLst/>
                <a:gdLst>
                  <a:gd name="T0" fmla="*/ 0 w 47"/>
                  <a:gd name="T1" fmla="*/ 2147483646 h 39"/>
                  <a:gd name="T2" fmla="*/ 0 w 47"/>
                  <a:gd name="T3" fmla="*/ 2147483646 h 39"/>
                  <a:gd name="T4" fmla="*/ 2147483646 w 47"/>
                  <a:gd name="T5" fmla="*/ 2147483646 h 39"/>
                  <a:gd name="T6" fmla="*/ 2147483646 w 47"/>
                  <a:gd name="T7" fmla="*/ 2147483646 h 39"/>
                  <a:gd name="T8" fmla="*/ 2147483646 w 47"/>
                  <a:gd name="T9" fmla="*/ 2147483646 h 39"/>
                  <a:gd name="T10" fmla="*/ 2147483646 w 47"/>
                  <a:gd name="T11" fmla="*/ 2147483646 h 39"/>
                  <a:gd name="T12" fmla="*/ 0 w 47"/>
                  <a:gd name="T13" fmla="*/ 2147483646 h 39"/>
                  <a:gd name="T14" fmla="*/ 2147483646 w 47"/>
                  <a:gd name="T15" fmla="*/ 2147483646 h 39"/>
                  <a:gd name="T16" fmla="*/ 0 w 47"/>
                  <a:gd name="T17" fmla="*/ 2147483646 h 39"/>
                  <a:gd name="T18" fmla="*/ 0 w 47"/>
                  <a:gd name="T19" fmla="*/ 2147483646 h 39"/>
                  <a:gd name="T20" fmla="*/ 2147483646 w 47"/>
                  <a:gd name="T21" fmla="*/ 2147483646 h 39"/>
                  <a:gd name="T22" fmla="*/ 2147483646 w 47"/>
                  <a:gd name="T23" fmla="*/ 2147483646 h 39"/>
                  <a:gd name="T24" fmla="*/ 2147483646 w 47"/>
                  <a:gd name="T25" fmla="*/ 0 h 39"/>
                  <a:gd name="T26" fmla="*/ 2147483646 w 47"/>
                  <a:gd name="T27" fmla="*/ 2147483646 h 39"/>
                  <a:gd name="T28" fmla="*/ 0 w 47"/>
                  <a:gd name="T29" fmla="*/ 2147483646 h 39"/>
                  <a:gd name="T30" fmla="*/ 0 w 47"/>
                  <a:gd name="T31" fmla="*/ 2147483646 h 39"/>
                  <a:gd name="T32" fmla="*/ 2147483646 w 47"/>
                  <a:gd name="T33" fmla="*/ 2147483646 h 39"/>
                  <a:gd name="T34" fmla="*/ 2147483646 w 47"/>
                  <a:gd name="T35" fmla="*/ 2147483646 h 39"/>
                  <a:gd name="T36" fmla="*/ 2147483646 w 47"/>
                  <a:gd name="T37" fmla="*/ 2147483646 h 39"/>
                  <a:gd name="T38" fmla="*/ 2147483646 w 47"/>
                  <a:gd name="T39" fmla="*/ 2147483646 h 39"/>
                  <a:gd name="T40" fmla="*/ 0 w 47"/>
                  <a:gd name="T41" fmla="*/ 2147483646 h 39"/>
                  <a:gd name="T42" fmla="*/ 0 w 47"/>
                  <a:gd name="T43" fmla="*/ 2147483646 h 39"/>
                  <a:gd name="T44" fmla="*/ 0 w 47"/>
                  <a:gd name="T45" fmla="*/ 2147483646 h 39"/>
                  <a:gd name="T46" fmla="*/ 2147483646 w 47"/>
                  <a:gd name="T47" fmla="*/ 2147483646 h 39"/>
                  <a:gd name="T48" fmla="*/ 2147483646 w 47"/>
                  <a:gd name="T49" fmla="*/ 2147483646 h 39"/>
                  <a:gd name="T50" fmla="*/ 2147483646 w 47"/>
                  <a:gd name="T51" fmla="*/ 2147483646 h 39"/>
                  <a:gd name="T52" fmla="*/ 2147483646 w 47"/>
                  <a:gd name="T53" fmla="*/ 2147483646 h 39"/>
                  <a:gd name="T54" fmla="*/ 0 w 47"/>
                  <a:gd name="T55" fmla="*/ 2147483646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7" h="39">
                    <a:moveTo>
                      <a:pt x="0" y="20"/>
                    </a:moveTo>
                    <a:cubicBezTo>
                      <a:pt x="0" y="22"/>
                      <a:pt x="0" y="22"/>
                      <a:pt x="0" y="22"/>
                    </a:cubicBezTo>
                    <a:cubicBezTo>
                      <a:pt x="0" y="22"/>
                      <a:pt x="18" y="24"/>
                      <a:pt x="30" y="20"/>
                    </a:cubicBezTo>
                    <a:cubicBezTo>
                      <a:pt x="36" y="17"/>
                      <a:pt x="42" y="13"/>
                      <a:pt x="46" y="10"/>
                    </a:cubicBezTo>
                    <a:cubicBezTo>
                      <a:pt x="46" y="8"/>
                      <a:pt x="46" y="8"/>
                      <a:pt x="46" y="8"/>
                    </a:cubicBezTo>
                    <a:cubicBezTo>
                      <a:pt x="42" y="11"/>
                      <a:pt x="36" y="15"/>
                      <a:pt x="30" y="18"/>
                    </a:cubicBezTo>
                    <a:cubicBezTo>
                      <a:pt x="18" y="22"/>
                      <a:pt x="0" y="20"/>
                      <a:pt x="0" y="20"/>
                    </a:cubicBezTo>
                    <a:moveTo>
                      <a:pt x="30" y="10"/>
                    </a:moveTo>
                    <a:cubicBezTo>
                      <a:pt x="18" y="14"/>
                      <a:pt x="0" y="12"/>
                      <a:pt x="0" y="12"/>
                    </a:cubicBezTo>
                    <a:cubicBezTo>
                      <a:pt x="0" y="14"/>
                      <a:pt x="0" y="14"/>
                      <a:pt x="0" y="14"/>
                    </a:cubicBezTo>
                    <a:cubicBezTo>
                      <a:pt x="0" y="14"/>
                      <a:pt x="18" y="16"/>
                      <a:pt x="30" y="12"/>
                    </a:cubicBezTo>
                    <a:cubicBezTo>
                      <a:pt x="37" y="9"/>
                      <a:pt x="43" y="5"/>
                      <a:pt x="47" y="2"/>
                    </a:cubicBezTo>
                    <a:cubicBezTo>
                      <a:pt x="47" y="0"/>
                      <a:pt x="47" y="0"/>
                      <a:pt x="47" y="0"/>
                    </a:cubicBezTo>
                    <a:cubicBezTo>
                      <a:pt x="43" y="3"/>
                      <a:pt x="37" y="7"/>
                      <a:pt x="30" y="10"/>
                    </a:cubicBezTo>
                    <a:moveTo>
                      <a:pt x="0" y="28"/>
                    </a:moveTo>
                    <a:cubicBezTo>
                      <a:pt x="0" y="30"/>
                      <a:pt x="0" y="30"/>
                      <a:pt x="0" y="30"/>
                    </a:cubicBezTo>
                    <a:cubicBezTo>
                      <a:pt x="0" y="30"/>
                      <a:pt x="18" y="32"/>
                      <a:pt x="30" y="27"/>
                    </a:cubicBezTo>
                    <a:cubicBezTo>
                      <a:pt x="36" y="25"/>
                      <a:pt x="42" y="21"/>
                      <a:pt x="46" y="18"/>
                    </a:cubicBezTo>
                    <a:cubicBezTo>
                      <a:pt x="46" y="16"/>
                      <a:pt x="46" y="16"/>
                      <a:pt x="46" y="16"/>
                    </a:cubicBezTo>
                    <a:cubicBezTo>
                      <a:pt x="42" y="19"/>
                      <a:pt x="36" y="23"/>
                      <a:pt x="30" y="25"/>
                    </a:cubicBezTo>
                    <a:cubicBezTo>
                      <a:pt x="18" y="30"/>
                      <a:pt x="0" y="28"/>
                      <a:pt x="0" y="28"/>
                    </a:cubicBezTo>
                    <a:moveTo>
                      <a:pt x="0" y="35"/>
                    </a:moveTo>
                    <a:cubicBezTo>
                      <a:pt x="0" y="37"/>
                      <a:pt x="0" y="37"/>
                      <a:pt x="0" y="37"/>
                    </a:cubicBezTo>
                    <a:cubicBezTo>
                      <a:pt x="0" y="37"/>
                      <a:pt x="18" y="39"/>
                      <a:pt x="30" y="35"/>
                    </a:cubicBezTo>
                    <a:cubicBezTo>
                      <a:pt x="36" y="33"/>
                      <a:pt x="41" y="30"/>
                      <a:pt x="45" y="27"/>
                    </a:cubicBezTo>
                    <a:cubicBezTo>
                      <a:pt x="45" y="25"/>
                      <a:pt x="45" y="25"/>
                      <a:pt x="45" y="25"/>
                    </a:cubicBezTo>
                    <a:cubicBezTo>
                      <a:pt x="41" y="28"/>
                      <a:pt x="36" y="31"/>
                      <a:pt x="30" y="33"/>
                    </a:cubicBezTo>
                    <a:cubicBezTo>
                      <a:pt x="18" y="37"/>
                      <a:pt x="0" y="35"/>
                      <a:pt x="0" y="3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sp>
        <p:nvSpPr>
          <p:cNvPr id="152" name="Oval 151"/>
          <p:cNvSpPr/>
          <p:nvPr/>
        </p:nvSpPr>
        <p:spPr bwMode="auto">
          <a:xfrm flipH="1">
            <a:off x="4878389" y="5489575"/>
            <a:ext cx="681037" cy="698500"/>
          </a:xfrm>
          <a:prstGeom prst="ellipse">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Arial" charset="0"/>
              <a:ea typeface="MS PGothic" charset="0"/>
              <a:cs typeface="Arial" charset="0"/>
            </a:endParaRPr>
          </a:p>
        </p:txBody>
      </p:sp>
      <p:sp>
        <p:nvSpPr>
          <p:cNvPr id="23646" name="TextBox 42"/>
          <p:cNvSpPr txBox="1">
            <a:spLocks noChangeArrowheads="1"/>
          </p:cNvSpPr>
          <p:nvPr/>
        </p:nvSpPr>
        <p:spPr bwMode="auto">
          <a:xfrm>
            <a:off x="4859339" y="5612100"/>
            <a:ext cx="700087"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50000"/>
              </a:spcBef>
              <a:buNone/>
              <a:defRPr/>
            </a:pPr>
            <a:r>
              <a:rPr lang="en-US" altLang="en-US" sz="1000" b="0" dirty="0">
                <a:solidFill>
                  <a:prstClr val="black"/>
                </a:solidFill>
                <a:latin typeface="Arial" panose="020B0604020202020204" pitchFamily="34" charset="0"/>
                <a:cs typeface="Times New Roman" pitchFamily="18" charset="0"/>
              </a:rPr>
              <a:t>Remote Access</a:t>
            </a:r>
          </a:p>
        </p:txBody>
      </p:sp>
      <p:sp>
        <p:nvSpPr>
          <p:cNvPr id="155" name="Oval 154"/>
          <p:cNvSpPr/>
          <p:nvPr/>
        </p:nvSpPr>
        <p:spPr bwMode="auto">
          <a:xfrm flipH="1">
            <a:off x="7224714" y="5489575"/>
            <a:ext cx="681037" cy="698500"/>
          </a:xfrm>
          <a:prstGeom prst="ellipse">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Arial" charset="0"/>
              <a:ea typeface="MS PGothic" charset="0"/>
              <a:cs typeface="Arial" charset="0"/>
            </a:endParaRPr>
          </a:p>
        </p:txBody>
      </p:sp>
      <p:sp>
        <p:nvSpPr>
          <p:cNvPr id="23644" name="TextBox 42"/>
          <p:cNvSpPr txBox="1">
            <a:spLocks noChangeArrowheads="1"/>
          </p:cNvSpPr>
          <p:nvPr/>
        </p:nvSpPr>
        <p:spPr bwMode="auto">
          <a:xfrm>
            <a:off x="7256764" y="5612100"/>
            <a:ext cx="655337" cy="40011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50000"/>
              </a:spcBef>
              <a:buNone/>
              <a:defRPr/>
            </a:pPr>
            <a:r>
              <a:rPr lang="en-US" altLang="en-US" sz="1000" b="0" dirty="0">
                <a:solidFill>
                  <a:prstClr val="black"/>
                </a:solidFill>
                <a:latin typeface="Arial" panose="020B0604020202020204" pitchFamily="34" charset="0"/>
                <a:cs typeface="Times New Roman" pitchFamily="18" charset="0"/>
              </a:rPr>
              <a:t>Remote Access</a:t>
            </a:r>
          </a:p>
        </p:txBody>
      </p:sp>
      <p:sp>
        <p:nvSpPr>
          <p:cNvPr id="157" name="Left-Right Arrow 156"/>
          <p:cNvSpPr/>
          <p:nvPr/>
        </p:nvSpPr>
        <p:spPr>
          <a:xfrm>
            <a:off x="6644150" y="5761567"/>
            <a:ext cx="551509" cy="221495"/>
          </a:xfrm>
          <a:prstGeom prst="lef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23624" name="TextBox 42"/>
          <p:cNvSpPr txBox="1">
            <a:spLocks noChangeArrowheads="1"/>
          </p:cNvSpPr>
          <p:nvPr/>
        </p:nvSpPr>
        <p:spPr bwMode="auto">
          <a:xfrm>
            <a:off x="5252749" y="4011613"/>
            <a:ext cx="1770062" cy="27781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200" b="0" dirty="0">
                <a:solidFill>
                  <a:prstClr val="black"/>
                </a:solidFill>
                <a:latin typeface="Arial" panose="020B0604020202020204" pitchFamily="34" charset="0"/>
                <a:cs typeface="Times New Roman" pitchFamily="18" charset="0"/>
              </a:rPr>
              <a:t>Virtual Engineer</a:t>
            </a:r>
          </a:p>
        </p:txBody>
      </p:sp>
      <p:sp>
        <p:nvSpPr>
          <p:cNvPr id="23626" name="TextBox 104"/>
          <p:cNvSpPr txBox="1">
            <a:spLocks noChangeArrowheads="1"/>
          </p:cNvSpPr>
          <p:nvPr/>
        </p:nvSpPr>
        <p:spPr bwMode="auto">
          <a:xfrm>
            <a:off x="5519739" y="4576763"/>
            <a:ext cx="12223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ct val="0"/>
              </a:spcBef>
              <a:buNone/>
              <a:defRPr/>
            </a:pPr>
            <a:r>
              <a:rPr lang="en-US" altLang="en-US" sz="1000" b="0">
                <a:solidFill>
                  <a:prstClr val="black"/>
                </a:solidFill>
                <a:latin typeface="Arial" panose="020B0604020202020204" pitchFamily="34" charset="0"/>
                <a:cs typeface="Times New Roman" pitchFamily="18" charset="0"/>
              </a:rPr>
              <a:t>If not </a:t>
            </a:r>
          </a:p>
          <a:p>
            <a:pPr algn="ctr">
              <a:lnSpc>
                <a:spcPct val="100000"/>
              </a:lnSpc>
              <a:spcBef>
                <a:spcPct val="0"/>
              </a:spcBef>
              <a:buNone/>
              <a:defRPr/>
            </a:pPr>
            <a:r>
              <a:rPr lang="en-US" altLang="en-US" sz="1000" b="0">
                <a:solidFill>
                  <a:prstClr val="black"/>
                </a:solidFill>
                <a:latin typeface="Arial" panose="020B0604020202020204" pitchFamily="34" charset="0"/>
                <a:cs typeface="Times New Roman" pitchFamily="18" charset="0"/>
              </a:rPr>
              <a:t>remediated</a:t>
            </a:r>
          </a:p>
        </p:txBody>
      </p:sp>
      <p:sp>
        <p:nvSpPr>
          <p:cNvPr id="127" name="Rounded Rectangle 126"/>
          <p:cNvSpPr/>
          <p:nvPr/>
        </p:nvSpPr>
        <p:spPr>
          <a:xfrm>
            <a:off x="8823325" y="4333875"/>
            <a:ext cx="1365250" cy="1747838"/>
          </a:xfrm>
          <a:prstGeom prst="round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3628" name="TextBox 42"/>
          <p:cNvSpPr txBox="1">
            <a:spLocks noChangeArrowheads="1"/>
          </p:cNvSpPr>
          <p:nvPr/>
        </p:nvSpPr>
        <p:spPr bwMode="auto">
          <a:xfrm>
            <a:off x="8747126" y="4849814"/>
            <a:ext cx="1522413"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sz="1600">
                <a:solidFill>
                  <a:prstClr val="black"/>
                </a:solidFill>
                <a:latin typeface="Arial" panose="020B0604020202020204" pitchFamily="34" charset="0"/>
                <a:cs typeface="Times New Roman" pitchFamily="18" charset="0"/>
              </a:rPr>
              <a:t>Technicians</a:t>
            </a:r>
            <a:endParaRPr lang="en-US" altLang="en-US" sz="1600" b="0">
              <a:solidFill>
                <a:prstClr val="black"/>
              </a:solidFill>
              <a:latin typeface="Arial" panose="020B0604020202020204" pitchFamily="34" charset="0"/>
              <a:cs typeface="Times New Roman" pitchFamily="18" charset="0"/>
            </a:endParaRPr>
          </a:p>
        </p:txBody>
      </p:sp>
      <p:grpSp>
        <p:nvGrpSpPr>
          <p:cNvPr id="23629" name="Group 59"/>
          <p:cNvGrpSpPr>
            <a:grpSpLocks/>
          </p:cNvGrpSpPr>
          <p:nvPr/>
        </p:nvGrpSpPr>
        <p:grpSpPr bwMode="auto">
          <a:xfrm flipH="1">
            <a:off x="9094788" y="4398963"/>
            <a:ext cx="704850" cy="533400"/>
            <a:chOff x="5335371" y="1604243"/>
            <a:chExt cx="532956" cy="402479"/>
          </a:xfrm>
        </p:grpSpPr>
        <p:sp>
          <p:nvSpPr>
            <p:cNvPr id="134" name="Oval 56"/>
            <p:cNvSpPr>
              <a:spLocks noChangeArrowheads="1"/>
            </p:cNvSpPr>
            <p:nvPr/>
          </p:nvSpPr>
          <p:spPr bwMode="auto">
            <a:xfrm>
              <a:off x="5414594" y="1604243"/>
              <a:ext cx="196858" cy="198844"/>
            </a:xfrm>
            <a:prstGeom prst="ellipse">
              <a:avLst/>
            </a:prstGeom>
            <a:solidFill>
              <a:schemeClr val="bg2">
                <a:lumMod val="50000"/>
              </a:schemeClr>
            </a:solidFill>
            <a:ln w="9525">
              <a:noFill/>
              <a:round/>
              <a:headEnd/>
              <a:tailEnd/>
            </a:ln>
          </p:spPr>
          <p:txBody>
            <a:bodyPr/>
            <a:lstStyle/>
            <a:p>
              <a:pPr eaLnBrk="0" hangingPunct="0">
                <a:spcBef>
                  <a:spcPct val="0"/>
                </a:spcBef>
                <a:buNone/>
                <a:defRPr/>
              </a:pPr>
              <a:endParaRPr lang="en-US" sz="1800" b="0">
                <a:solidFill>
                  <a:prstClr val="black"/>
                </a:solidFill>
                <a:latin typeface="Calibri" charset="0"/>
                <a:ea typeface="MS PGothic" charset="0"/>
                <a:cs typeface="MS PGothic" charset="0"/>
              </a:endParaRPr>
            </a:p>
          </p:txBody>
        </p:sp>
        <p:sp>
          <p:nvSpPr>
            <p:cNvPr id="135" name="Freeform 57"/>
            <p:cNvSpPr>
              <a:spLocks noEditPoints="1"/>
            </p:cNvSpPr>
            <p:nvPr/>
          </p:nvSpPr>
          <p:spPr bwMode="auto">
            <a:xfrm>
              <a:off x="5335371" y="1650959"/>
              <a:ext cx="532956" cy="355763"/>
            </a:xfrm>
            <a:custGeom>
              <a:avLst/>
              <a:gdLst/>
              <a:ahLst/>
              <a:cxnLst>
                <a:cxn ang="0">
                  <a:pos x="102" y="61"/>
                </a:cxn>
                <a:cxn ang="0">
                  <a:pos x="82" y="30"/>
                </a:cxn>
                <a:cxn ang="0">
                  <a:pos x="90" y="16"/>
                </a:cxn>
                <a:cxn ang="0">
                  <a:pos x="75" y="0"/>
                </a:cxn>
                <a:cxn ang="0">
                  <a:pos x="59" y="16"/>
                </a:cxn>
                <a:cxn ang="0">
                  <a:pos x="67" y="30"/>
                </a:cxn>
                <a:cxn ang="0">
                  <a:pos x="55" y="39"/>
                </a:cxn>
                <a:cxn ang="0">
                  <a:pos x="34" y="31"/>
                </a:cxn>
                <a:cxn ang="0">
                  <a:pos x="0" y="68"/>
                </a:cxn>
                <a:cxn ang="0">
                  <a:pos x="68" y="68"/>
                </a:cxn>
                <a:cxn ang="0">
                  <a:pos x="67" y="61"/>
                </a:cxn>
                <a:cxn ang="0">
                  <a:pos x="102" y="61"/>
                </a:cxn>
                <a:cxn ang="0">
                  <a:pos x="63" y="16"/>
                </a:cxn>
                <a:cxn ang="0">
                  <a:pos x="75" y="4"/>
                </a:cxn>
                <a:cxn ang="0">
                  <a:pos x="86" y="16"/>
                </a:cxn>
                <a:cxn ang="0">
                  <a:pos x="75" y="27"/>
                </a:cxn>
                <a:cxn ang="0">
                  <a:pos x="63" y="16"/>
                </a:cxn>
                <a:cxn ang="0">
                  <a:pos x="75" y="33"/>
                </a:cxn>
                <a:cxn ang="0">
                  <a:pos x="96" y="57"/>
                </a:cxn>
                <a:cxn ang="0">
                  <a:pos x="66" y="57"/>
                </a:cxn>
                <a:cxn ang="0">
                  <a:pos x="58" y="42"/>
                </a:cxn>
                <a:cxn ang="0">
                  <a:pos x="75" y="33"/>
                </a:cxn>
              </a:cxnLst>
              <a:rect l="0" t="0" r="r" b="b"/>
              <a:pathLst>
                <a:path w="102" h="68">
                  <a:moveTo>
                    <a:pt x="102" y="61"/>
                  </a:moveTo>
                  <a:cubicBezTo>
                    <a:pt x="101" y="45"/>
                    <a:pt x="93" y="33"/>
                    <a:pt x="82" y="30"/>
                  </a:cubicBezTo>
                  <a:cubicBezTo>
                    <a:pt x="87" y="27"/>
                    <a:pt x="90" y="22"/>
                    <a:pt x="90" y="16"/>
                  </a:cubicBezTo>
                  <a:cubicBezTo>
                    <a:pt x="90" y="7"/>
                    <a:pt x="83" y="0"/>
                    <a:pt x="75" y="0"/>
                  </a:cubicBezTo>
                  <a:cubicBezTo>
                    <a:pt x="66" y="0"/>
                    <a:pt x="59" y="7"/>
                    <a:pt x="59" y="16"/>
                  </a:cubicBezTo>
                  <a:cubicBezTo>
                    <a:pt x="59" y="22"/>
                    <a:pt x="62" y="27"/>
                    <a:pt x="67" y="30"/>
                  </a:cubicBezTo>
                  <a:cubicBezTo>
                    <a:pt x="62" y="31"/>
                    <a:pt x="58" y="35"/>
                    <a:pt x="55" y="39"/>
                  </a:cubicBezTo>
                  <a:cubicBezTo>
                    <a:pt x="49" y="34"/>
                    <a:pt x="42" y="31"/>
                    <a:pt x="34" y="31"/>
                  </a:cubicBezTo>
                  <a:cubicBezTo>
                    <a:pt x="16" y="31"/>
                    <a:pt x="2" y="47"/>
                    <a:pt x="0" y="68"/>
                  </a:cubicBezTo>
                  <a:cubicBezTo>
                    <a:pt x="68" y="68"/>
                    <a:pt x="68" y="68"/>
                    <a:pt x="68" y="68"/>
                  </a:cubicBezTo>
                  <a:cubicBezTo>
                    <a:pt x="68" y="66"/>
                    <a:pt x="68" y="63"/>
                    <a:pt x="67" y="61"/>
                  </a:cubicBezTo>
                  <a:lnTo>
                    <a:pt x="102" y="61"/>
                  </a:lnTo>
                  <a:close/>
                  <a:moveTo>
                    <a:pt x="63" y="16"/>
                  </a:moveTo>
                  <a:cubicBezTo>
                    <a:pt x="63" y="9"/>
                    <a:pt x="68" y="4"/>
                    <a:pt x="75" y="4"/>
                  </a:cubicBezTo>
                  <a:cubicBezTo>
                    <a:pt x="81" y="4"/>
                    <a:pt x="86" y="9"/>
                    <a:pt x="86" y="16"/>
                  </a:cubicBezTo>
                  <a:cubicBezTo>
                    <a:pt x="86" y="22"/>
                    <a:pt x="81" y="27"/>
                    <a:pt x="75" y="27"/>
                  </a:cubicBezTo>
                  <a:cubicBezTo>
                    <a:pt x="68" y="27"/>
                    <a:pt x="63" y="22"/>
                    <a:pt x="63" y="16"/>
                  </a:cubicBezTo>
                  <a:moveTo>
                    <a:pt x="75" y="33"/>
                  </a:moveTo>
                  <a:cubicBezTo>
                    <a:pt x="86" y="33"/>
                    <a:pt x="95" y="43"/>
                    <a:pt x="96" y="57"/>
                  </a:cubicBezTo>
                  <a:cubicBezTo>
                    <a:pt x="66" y="57"/>
                    <a:pt x="66" y="57"/>
                    <a:pt x="66" y="57"/>
                  </a:cubicBezTo>
                  <a:cubicBezTo>
                    <a:pt x="64" y="51"/>
                    <a:pt x="61" y="46"/>
                    <a:pt x="58" y="42"/>
                  </a:cubicBezTo>
                  <a:cubicBezTo>
                    <a:pt x="62" y="36"/>
                    <a:pt x="68" y="33"/>
                    <a:pt x="75" y="33"/>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sp>
        <p:nvSpPr>
          <p:cNvPr id="138" name="Left-Right Arrow 137"/>
          <p:cNvSpPr/>
          <p:nvPr/>
        </p:nvSpPr>
        <p:spPr>
          <a:xfrm>
            <a:off x="8287402" y="2418287"/>
            <a:ext cx="1208465" cy="299153"/>
          </a:xfrm>
          <a:prstGeom prst="lef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139" name="Oval 138"/>
          <p:cNvSpPr/>
          <p:nvPr/>
        </p:nvSpPr>
        <p:spPr>
          <a:xfrm>
            <a:off x="8066088" y="1789114"/>
            <a:ext cx="2266950" cy="1385887"/>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nvGrpSpPr>
          <p:cNvPr id="23634" name="Group 93"/>
          <p:cNvGrpSpPr>
            <a:grpSpLocks/>
          </p:cNvGrpSpPr>
          <p:nvPr/>
        </p:nvGrpSpPr>
        <p:grpSpPr bwMode="auto">
          <a:xfrm>
            <a:off x="7373938" y="2811464"/>
            <a:ext cx="563562" cy="682625"/>
            <a:chOff x="4455898" y="4650729"/>
            <a:chExt cx="226148" cy="274038"/>
          </a:xfrm>
        </p:grpSpPr>
        <p:sp>
          <p:nvSpPr>
            <p:cNvPr id="105" name="Rectangle 93"/>
            <p:cNvSpPr>
              <a:spLocks noChangeArrowheads="1"/>
            </p:cNvSpPr>
            <p:nvPr/>
          </p:nvSpPr>
          <p:spPr bwMode="auto">
            <a:xfrm>
              <a:off x="4498579" y="4798582"/>
              <a:ext cx="110844" cy="8922"/>
            </a:xfrm>
            <a:prstGeom prst="rect">
              <a:avLst/>
            </a:prstGeom>
            <a:solidFill>
              <a:schemeClr val="bg2">
                <a:lumMod val="50000"/>
              </a:schemeClr>
            </a:solidFill>
            <a:ln w="9525">
              <a:noFill/>
              <a:miter lim="800000"/>
              <a:headEnd/>
              <a:tailEnd/>
            </a:ln>
          </p:spPr>
          <p:txBody>
            <a:bodyPr/>
            <a:lstStyle/>
            <a:p>
              <a:pPr eaLnBrk="0" hangingPunct="0">
                <a:spcBef>
                  <a:spcPct val="0"/>
                </a:spcBef>
                <a:buNone/>
                <a:defRPr/>
              </a:pPr>
              <a:endParaRPr lang="en-US" sz="1800" b="0">
                <a:solidFill>
                  <a:prstClr val="black"/>
                </a:solidFill>
                <a:latin typeface="Calibri" charset="0"/>
                <a:ea typeface="MS PGothic" charset="0"/>
                <a:cs typeface="MS PGothic" charset="0"/>
              </a:endParaRPr>
            </a:p>
          </p:txBody>
        </p:sp>
        <p:sp>
          <p:nvSpPr>
            <p:cNvPr id="109" name="Freeform 94"/>
            <p:cNvSpPr>
              <a:spLocks noEditPoints="1"/>
            </p:cNvSpPr>
            <p:nvPr/>
          </p:nvSpPr>
          <p:spPr bwMode="auto">
            <a:xfrm>
              <a:off x="4455898" y="4650729"/>
              <a:ext cx="193022" cy="146578"/>
            </a:xfrm>
            <a:custGeom>
              <a:avLst/>
              <a:gdLst/>
              <a:ahLst/>
              <a:cxnLst>
                <a:cxn ang="0">
                  <a:pos x="32" y="70"/>
                </a:cxn>
                <a:cxn ang="0">
                  <a:pos x="32" y="70"/>
                </a:cxn>
                <a:cxn ang="0">
                  <a:pos x="61" y="70"/>
                </a:cxn>
                <a:cxn ang="0">
                  <a:pos x="61" y="70"/>
                </a:cxn>
                <a:cxn ang="0">
                  <a:pos x="60" y="65"/>
                </a:cxn>
                <a:cxn ang="0">
                  <a:pos x="91" y="65"/>
                </a:cxn>
                <a:cxn ang="0">
                  <a:pos x="92" y="64"/>
                </a:cxn>
                <a:cxn ang="0">
                  <a:pos x="92" y="1"/>
                </a:cxn>
                <a:cxn ang="0">
                  <a:pos x="91" y="0"/>
                </a:cxn>
                <a:cxn ang="0">
                  <a:pos x="1" y="0"/>
                </a:cxn>
                <a:cxn ang="0">
                  <a:pos x="0" y="1"/>
                </a:cxn>
                <a:cxn ang="0">
                  <a:pos x="0" y="64"/>
                </a:cxn>
                <a:cxn ang="0">
                  <a:pos x="1" y="65"/>
                </a:cxn>
                <a:cxn ang="0">
                  <a:pos x="33" y="65"/>
                </a:cxn>
                <a:cxn ang="0">
                  <a:pos x="32" y="70"/>
                </a:cxn>
                <a:cxn ang="0">
                  <a:pos x="6" y="6"/>
                </a:cxn>
                <a:cxn ang="0">
                  <a:pos x="87" y="6"/>
                </a:cxn>
                <a:cxn ang="0">
                  <a:pos x="87" y="59"/>
                </a:cxn>
                <a:cxn ang="0">
                  <a:pos x="6" y="59"/>
                </a:cxn>
                <a:cxn ang="0">
                  <a:pos x="6" y="6"/>
                </a:cxn>
              </a:cxnLst>
              <a:rect l="0" t="0" r="r" b="b"/>
              <a:pathLst>
                <a:path w="92" h="70">
                  <a:moveTo>
                    <a:pt x="32" y="70"/>
                  </a:moveTo>
                  <a:cubicBezTo>
                    <a:pt x="32" y="70"/>
                    <a:pt x="32" y="70"/>
                    <a:pt x="32" y="70"/>
                  </a:cubicBezTo>
                  <a:cubicBezTo>
                    <a:pt x="61" y="70"/>
                    <a:pt x="61" y="70"/>
                    <a:pt x="61" y="70"/>
                  </a:cubicBezTo>
                  <a:cubicBezTo>
                    <a:pt x="61" y="70"/>
                    <a:pt x="61" y="70"/>
                    <a:pt x="61" y="70"/>
                  </a:cubicBezTo>
                  <a:cubicBezTo>
                    <a:pt x="60" y="65"/>
                    <a:pt x="60" y="65"/>
                    <a:pt x="60" y="65"/>
                  </a:cubicBezTo>
                  <a:cubicBezTo>
                    <a:pt x="91" y="65"/>
                    <a:pt x="91" y="65"/>
                    <a:pt x="91" y="65"/>
                  </a:cubicBezTo>
                  <a:cubicBezTo>
                    <a:pt x="92" y="65"/>
                    <a:pt x="92" y="65"/>
                    <a:pt x="92" y="64"/>
                  </a:cubicBezTo>
                  <a:cubicBezTo>
                    <a:pt x="92" y="1"/>
                    <a:pt x="92" y="1"/>
                    <a:pt x="92" y="1"/>
                  </a:cubicBezTo>
                  <a:cubicBezTo>
                    <a:pt x="92" y="1"/>
                    <a:pt x="92" y="0"/>
                    <a:pt x="91" y="0"/>
                  </a:cubicBezTo>
                  <a:cubicBezTo>
                    <a:pt x="1" y="0"/>
                    <a:pt x="1" y="0"/>
                    <a:pt x="1" y="0"/>
                  </a:cubicBezTo>
                  <a:cubicBezTo>
                    <a:pt x="1" y="0"/>
                    <a:pt x="0" y="1"/>
                    <a:pt x="0" y="1"/>
                  </a:cubicBezTo>
                  <a:cubicBezTo>
                    <a:pt x="0" y="64"/>
                    <a:pt x="0" y="64"/>
                    <a:pt x="0" y="64"/>
                  </a:cubicBezTo>
                  <a:cubicBezTo>
                    <a:pt x="0" y="65"/>
                    <a:pt x="1" y="65"/>
                    <a:pt x="1" y="65"/>
                  </a:cubicBezTo>
                  <a:cubicBezTo>
                    <a:pt x="33" y="65"/>
                    <a:pt x="33" y="65"/>
                    <a:pt x="33" y="65"/>
                  </a:cubicBezTo>
                  <a:lnTo>
                    <a:pt x="32" y="70"/>
                  </a:lnTo>
                  <a:close/>
                  <a:moveTo>
                    <a:pt x="6" y="6"/>
                  </a:moveTo>
                  <a:cubicBezTo>
                    <a:pt x="87" y="6"/>
                    <a:pt x="87" y="6"/>
                    <a:pt x="87" y="6"/>
                  </a:cubicBezTo>
                  <a:cubicBezTo>
                    <a:pt x="87" y="59"/>
                    <a:pt x="87" y="59"/>
                    <a:pt x="87" y="59"/>
                  </a:cubicBezTo>
                  <a:cubicBezTo>
                    <a:pt x="6" y="59"/>
                    <a:pt x="6" y="59"/>
                    <a:pt x="6" y="59"/>
                  </a:cubicBezTo>
                  <a:lnTo>
                    <a:pt x="6" y="6"/>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0" name="Freeform 95"/>
            <p:cNvSpPr>
              <a:spLocks noEditPoints="1"/>
            </p:cNvSpPr>
            <p:nvPr/>
          </p:nvSpPr>
          <p:spPr bwMode="auto">
            <a:xfrm>
              <a:off x="4462268" y="4820250"/>
              <a:ext cx="219778" cy="104517"/>
            </a:xfrm>
            <a:custGeom>
              <a:avLst/>
              <a:gdLst/>
              <a:ahLst/>
              <a:cxnLst>
                <a:cxn ang="0">
                  <a:pos x="82" y="20"/>
                </a:cxn>
                <a:cxn ang="0">
                  <a:pos x="9" y="0"/>
                </a:cxn>
                <a:cxn ang="0">
                  <a:pos x="84" y="27"/>
                </a:cxn>
                <a:cxn ang="0">
                  <a:pos x="103" y="26"/>
                </a:cxn>
                <a:cxn ang="0">
                  <a:pos x="96" y="32"/>
                </a:cxn>
                <a:cxn ang="0">
                  <a:pos x="85" y="35"/>
                </a:cxn>
                <a:cxn ang="0">
                  <a:pos x="75" y="34"/>
                </a:cxn>
                <a:cxn ang="0">
                  <a:pos x="72" y="35"/>
                </a:cxn>
                <a:cxn ang="0">
                  <a:pos x="66" y="42"/>
                </a:cxn>
                <a:cxn ang="0">
                  <a:pos x="65" y="48"/>
                </a:cxn>
                <a:cxn ang="0">
                  <a:pos x="80" y="50"/>
                </a:cxn>
                <a:cxn ang="0">
                  <a:pos x="86" y="45"/>
                </a:cxn>
                <a:cxn ang="0">
                  <a:pos x="87" y="38"/>
                </a:cxn>
                <a:cxn ang="0">
                  <a:pos x="96" y="33"/>
                </a:cxn>
                <a:cxn ang="0">
                  <a:pos x="104" y="25"/>
                </a:cxn>
                <a:cxn ang="0">
                  <a:pos x="45" y="5"/>
                </a:cxn>
                <a:cxn ang="0">
                  <a:pos x="45" y="9"/>
                </a:cxn>
                <a:cxn ang="0">
                  <a:pos x="39" y="7"/>
                </a:cxn>
                <a:cxn ang="0">
                  <a:pos x="40" y="11"/>
                </a:cxn>
                <a:cxn ang="0">
                  <a:pos x="47" y="13"/>
                </a:cxn>
                <a:cxn ang="0">
                  <a:pos x="40" y="15"/>
                </a:cxn>
                <a:cxn ang="0">
                  <a:pos x="40" y="11"/>
                </a:cxn>
                <a:cxn ang="0">
                  <a:pos x="32" y="5"/>
                </a:cxn>
                <a:cxn ang="0">
                  <a:pos x="32" y="9"/>
                </a:cxn>
                <a:cxn ang="0">
                  <a:pos x="26" y="7"/>
                </a:cxn>
                <a:cxn ang="0">
                  <a:pos x="28" y="11"/>
                </a:cxn>
                <a:cxn ang="0">
                  <a:pos x="34" y="13"/>
                </a:cxn>
                <a:cxn ang="0">
                  <a:pos x="28" y="15"/>
                </a:cxn>
                <a:cxn ang="0">
                  <a:pos x="28" y="11"/>
                </a:cxn>
                <a:cxn ang="0">
                  <a:pos x="15" y="22"/>
                </a:cxn>
                <a:cxn ang="0">
                  <a:pos x="15" y="18"/>
                </a:cxn>
                <a:cxn ang="0">
                  <a:pos x="21" y="20"/>
                </a:cxn>
                <a:cxn ang="0">
                  <a:pos x="20" y="15"/>
                </a:cxn>
                <a:cxn ang="0">
                  <a:pos x="13" y="13"/>
                </a:cxn>
                <a:cxn ang="0">
                  <a:pos x="20" y="11"/>
                </a:cxn>
                <a:cxn ang="0">
                  <a:pos x="20" y="15"/>
                </a:cxn>
                <a:cxn ang="0">
                  <a:pos x="15" y="9"/>
                </a:cxn>
                <a:cxn ang="0">
                  <a:pos x="15" y="5"/>
                </a:cxn>
                <a:cxn ang="0">
                  <a:pos x="21" y="7"/>
                </a:cxn>
                <a:cxn ang="0">
                  <a:pos x="58" y="22"/>
                </a:cxn>
                <a:cxn ang="0">
                  <a:pos x="26" y="20"/>
                </a:cxn>
                <a:cxn ang="0">
                  <a:pos x="58" y="18"/>
                </a:cxn>
                <a:cxn ang="0">
                  <a:pos x="58" y="22"/>
                </a:cxn>
                <a:cxn ang="0">
                  <a:pos x="53" y="15"/>
                </a:cxn>
                <a:cxn ang="0">
                  <a:pos x="53" y="11"/>
                </a:cxn>
                <a:cxn ang="0">
                  <a:pos x="60" y="13"/>
                </a:cxn>
                <a:cxn ang="0">
                  <a:pos x="58" y="9"/>
                </a:cxn>
                <a:cxn ang="0">
                  <a:pos x="51" y="7"/>
                </a:cxn>
                <a:cxn ang="0">
                  <a:pos x="58" y="5"/>
                </a:cxn>
                <a:cxn ang="0">
                  <a:pos x="58" y="9"/>
                </a:cxn>
                <a:cxn ang="0">
                  <a:pos x="66" y="22"/>
                </a:cxn>
                <a:cxn ang="0">
                  <a:pos x="66" y="18"/>
                </a:cxn>
                <a:cxn ang="0">
                  <a:pos x="72" y="20"/>
                </a:cxn>
                <a:cxn ang="0">
                  <a:pos x="71" y="15"/>
                </a:cxn>
                <a:cxn ang="0">
                  <a:pos x="64" y="13"/>
                </a:cxn>
                <a:cxn ang="0">
                  <a:pos x="71" y="11"/>
                </a:cxn>
                <a:cxn ang="0">
                  <a:pos x="71" y="15"/>
                </a:cxn>
                <a:cxn ang="0">
                  <a:pos x="66" y="9"/>
                </a:cxn>
                <a:cxn ang="0">
                  <a:pos x="66" y="5"/>
                </a:cxn>
                <a:cxn ang="0">
                  <a:pos x="72" y="7"/>
                </a:cxn>
              </a:cxnLst>
              <a:rect l="0" t="0" r="r" b="b"/>
              <a:pathLst>
                <a:path w="105" h="50">
                  <a:moveTo>
                    <a:pt x="104" y="25"/>
                  </a:moveTo>
                  <a:cubicBezTo>
                    <a:pt x="101" y="22"/>
                    <a:pt x="92" y="20"/>
                    <a:pt x="82" y="20"/>
                  </a:cubicBezTo>
                  <a:cubicBezTo>
                    <a:pt x="75" y="0"/>
                    <a:pt x="75" y="0"/>
                    <a:pt x="75" y="0"/>
                  </a:cubicBezTo>
                  <a:cubicBezTo>
                    <a:pt x="9" y="0"/>
                    <a:pt x="9" y="0"/>
                    <a:pt x="9" y="0"/>
                  </a:cubicBezTo>
                  <a:cubicBezTo>
                    <a:pt x="0" y="27"/>
                    <a:pt x="0" y="27"/>
                    <a:pt x="0" y="27"/>
                  </a:cubicBezTo>
                  <a:cubicBezTo>
                    <a:pt x="84" y="27"/>
                    <a:pt x="84" y="27"/>
                    <a:pt x="84" y="27"/>
                  </a:cubicBezTo>
                  <a:cubicBezTo>
                    <a:pt x="82" y="21"/>
                    <a:pt x="82" y="21"/>
                    <a:pt x="82" y="21"/>
                  </a:cubicBezTo>
                  <a:cubicBezTo>
                    <a:pt x="92" y="21"/>
                    <a:pt x="101" y="23"/>
                    <a:pt x="103" y="26"/>
                  </a:cubicBezTo>
                  <a:cubicBezTo>
                    <a:pt x="104" y="27"/>
                    <a:pt x="104" y="27"/>
                    <a:pt x="104" y="28"/>
                  </a:cubicBezTo>
                  <a:cubicBezTo>
                    <a:pt x="104" y="30"/>
                    <a:pt x="101" y="31"/>
                    <a:pt x="96" y="32"/>
                  </a:cubicBezTo>
                  <a:cubicBezTo>
                    <a:pt x="93" y="33"/>
                    <a:pt x="89" y="34"/>
                    <a:pt x="86" y="36"/>
                  </a:cubicBezTo>
                  <a:cubicBezTo>
                    <a:pt x="85" y="35"/>
                    <a:pt x="85" y="35"/>
                    <a:pt x="85" y="35"/>
                  </a:cubicBezTo>
                  <a:cubicBezTo>
                    <a:pt x="84" y="35"/>
                    <a:pt x="84" y="35"/>
                    <a:pt x="84" y="35"/>
                  </a:cubicBezTo>
                  <a:cubicBezTo>
                    <a:pt x="75" y="34"/>
                    <a:pt x="75" y="34"/>
                    <a:pt x="75" y="34"/>
                  </a:cubicBezTo>
                  <a:cubicBezTo>
                    <a:pt x="74" y="34"/>
                    <a:pt x="74" y="34"/>
                    <a:pt x="74" y="34"/>
                  </a:cubicBezTo>
                  <a:cubicBezTo>
                    <a:pt x="72" y="35"/>
                    <a:pt x="72" y="35"/>
                    <a:pt x="72" y="35"/>
                  </a:cubicBezTo>
                  <a:cubicBezTo>
                    <a:pt x="72" y="35"/>
                    <a:pt x="72" y="36"/>
                    <a:pt x="71" y="36"/>
                  </a:cubicBezTo>
                  <a:cubicBezTo>
                    <a:pt x="66" y="42"/>
                    <a:pt x="66" y="42"/>
                    <a:pt x="66" y="42"/>
                  </a:cubicBezTo>
                  <a:cubicBezTo>
                    <a:pt x="66" y="42"/>
                    <a:pt x="65" y="42"/>
                    <a:pt x="65" y="43"/>
                  </a:cubicBezTo>
                  <a:cubicBezTo>
                    <a:pt x="65" y="48"/>
                    <a:pt x="65" y="48"/>
                    <a:pt x="65" y="48"/>
                  </a:cubicBezTo>
                  <a:cubicBezTo>
                    <a:pt x="65" y="48"/>
                    <a:pt x="66" y="48"/>
                    <a:pt x="66" y="48"/>
                  </a:cubicBezTo>
                  <a:cubicBezTo>
                    <a:pt x="80" y="50"/>
                    <a:pt x="80" y="50"/>
                    <a:pt x="80" y="50"/>
                  </a:cubicBezTo>
                  <a:cubicBezTo>
                    <a:pt x="80" y="50"/>
                    <a:pt x="81" y="50"/>
                    <a:pt x="81" y="50"/>
                  </a:cubicBezTo>
                  <a:cubicBezTo>
                    <a:pt x="86" y="45"/>
                    <a:pt x="86" y="45"/>
                    <a:pt x="86" y="45"/>
                  </a:cubicBezTo>
                  <a:cubicBezTo>
                    <a:pt x="86" y="45"/>
                    <a:pt x="87" y="45"/>
                    <a:pt x="87" y="44"/>
                  </a:cubicBezTo>
                  <a:cubicBezTo>
                    <a:pt x="87" y="38"/>
                    <a:pt x="87" y="38"/>
                    <a:pt x="87" y="38"/>
                  </a:cubicBezTo>
                  <a:cubicBezTo>
                    <a:pt x="87" y="38"/>
                    <a:pt x="87" y="37"/>
                    <a:pt x="86" y="37"/>
                  </a:cubicBezTo>
                  <a:cubicBezTo>
                    <a:pt x="89" y="35"/>
                    <a:pt x="93" y="34"/>
                    <a:pt x="96" y="33"/>
                  </a:cubicBezTo>
                  <a:cubicBezTo>
                    <a:pt x="101" y="32"/>
                    <a:pt x="105" y="31"/>
                    <a:pt x="105" y="28"/>
                  </a:cubicBezTo>
                  <a:cubicBezTo>
                    <a:pt x="105" y="27"/>
                    <a:pt x="105" y="26"/>
                    <a:pt x="104" y="25"/>
                  </a:cubicBezTo>
                  <a:moveTo>
                    <a:pt x="40" y="5"/>
                  </a:moveTo>
                  <a:cubicBezTo>
                    <a:pt x="45" y="5"/>
                    <a:pt x="45" y="5"/>
                    <a:pt x="45" y="5"/>
                  </a:cubicBezTo>
                  <a:cubicBezTo>
                    <a:pt x="46" y="5"/>
                    <a:pt x="47" y="6"/>
                    <a:pt x="47" y="7"/>
                  </a:cubicBezTo>
                  <a:cubicBezTo>
                    <a:pt x="47" y="8"/>
                    <a:pt x="46" y="9"/>
                    <a:pt x="45" y="9"/>
                  </a:cubicBezTo>
                  <a:cubicBezTo>
                    <a:pt x="40" y="9"/>
                    <a:pt x="40" y="9"/>
                    <a:pt x="40" y="9"/>
                  </a:cubicBezTo>
                  <a:cubicBezTo>
                    <a:pt x="39" y="9"/>
                    <a:pt x="39" y="8"/>
                    <a:pt x="39" y="7"/>
                  </a:cubicBezTo>
                  <a:cubicBezTo>
                    <a:pt x="39" y="6"/>
                    <a:pt x="39" y="5"/>
                    <a:pt x="40" y="5"/>
                  </a:cubicBezTo>
                  <a:moveTo>
                    <a:pt x="40" y="11"/>
                  </a:moveTo>
                  <a:cubicBezTo>
                    <a:pt x="45" y="11"/>
                    <a:pt x="45" y="11"/>
                    <a:pt x="45" y="11"/>
                  </a:cubicBezTo>
                  <a:cubicBezTo>
                    <a:pt x="46" y="11"/>
                    <a:pt x="47" y="12"/>
                    <a:pt x="47" y="13"/>
                  </a:cubicBezTo>
                  <a:cubicBezTo>
                    <a:pt x="47" y="14"/>
                    <a:pt x="46" y="15"/>
                    <a:pt x="45" y="15"/>
                  </a:cubicBezTo>
                  <a:cubicBezTo>
                    <a:pt x="40" y="15"/>
                    <a:pt x="40" y="15"/>
                    <a:pt x="40" y="15"/>
                  </a:cubicBezTo>
                  <a:cubicBezTo>
                    <a:pt x="39" y="15"/>
                    <a:pt x="39" y="14"/>
                    <a:pt x="39" y="13"/>
                  </a:cubicBezTo>
                  <a:cubicBezTo>
                    <a:pt x="39" y="12"/>
                    <a:pt x="39" y="11"/>
                    <a:pt x="40" y="11"/>
                  </a:cubicBezTo>
                  <a:moveTo>
                    <a:pt x="28" y="5"/>
                  </a:moveTo>
                  <a:cubicBezTo>
                    <a:pt x="32" y="5"/>
                    <a:pt x="32" y="5"/>
                    <a:pt x="32" y="5"/>
                  </a:cubicBezTo>
                  <a:cubicBezTo>
                    <a:pt x="33" y="5"/>
                    <a:pt x="34" y="6"/>
                    <a:pt x="34" y="7"/>
                  </a:cubicBezTo>
                  <a:cubicBezTo>
                    <a:pt x="34" y="8"/>
                    <a:pt x="33" y="9"/>
                    <a:pt x="32" y="9"/>
                  </a:cubicBezTo>
                  <a:cubicBezTo>
                    <a:pt x="28" y="9"/>
                    <a:pt x="28" y="9"/>
                    <a:pt x="28" y="9"/>
                  </a:cubicBezTo>
                  <a:cubicBezTo>
                    <a:pt x="27" y="9"/>
                    <a:pt x="26" y="8"/>
                    <a:pt x="26" y="7"/>
                  </a:cubicBezTo>
                  <a:cubicBezTo>
                    <a:pt x="26" y="6"/>
                    <a:pt x="27" y="5"/>
                    <a:pt x="28" y="5"/>
                  </a:cubicBezTo>
                  <a:moveTo>
                    <a:pt x="28" y="11"/>
                  </a:moveTo>
                  <a:cubicBezTo>
                    <a:pt x="32" y="11"/>
                    <a:pt x="32" y="11"/>
                    <a:pt x="32" y="11"/>
                  </a:cubicBezTo>
                  <a:cubicBezTo>
                    <a:pt x="33" y="11"/>
                    <a:pt x="34" y="12"/>
                    <a:pt x="34" y="13"/>
                  </a:cubicBezTo>
                  <a:cubicBezTo>
                    <a:pt x="34" y="14"/>
                    <a:pt x="33" y="15"/>
                    <a:pt x="32" y="15"/>
                  </a:cubicBezTo>
                  <a:cubicBezTo>
                    <a:pt x="28" y="15"/>
                    <a:pt x="28" y="15"/>
                    <a:pt x="28" y="15"/>
                  </a:cubicBezTo>
                  <a:cubicBezTo>
                    <a:pt x="27" y="15"/>
                    <a:pt x="26" y="14"/>
                    <a:pt x="26" y="13"/>
                  </a:cubicBezTo>
                  <a:cubicBezTo>
                    <a:pt x="26" y="12"/>
                    <a:pt x="27" y="11"/>
                    <a:pt x="28" y="11"/>
                  </a:cubicBezTo>
                  <a:moveTo>
                    <a:pt x="20" y="22"/>
                  </a:moveTo>
                  <a:cubicBezTo>
                    <a:pt x="15" y="22"/>
                    <a:pt x="15" y="22"/>
                    <a:pt x="15" y="22"/>
                  </a:cubicBezTo>
                  <a:cubicBezTo>
                    <a:pt x="14" y="22"/>
                    <a:pt x="13" y="21"/>
                    <a:pt x="13" y="20"/>
                  </a:cubicBezTo>
                  <a:cubicBezTo>
                    <a:pt x="13" y="19"/>
                    <a:pt x="14" y="18"/>
                    <a:pt x="15" y="18"/>
                  </a:cubicBezTo>
                  <a:cubicBezTo>
                    <a:pt x="20" y="18"/>
                    <a:pt x="20" y="18"/>
                    <a:pt x="20" y="18"/>
                  </a:cubicBezTo>
                  <a:cubicBezTo>
                    <a:pt x="21" y="18"/>
                    <a:pt x="21" y="19"/>
                    <a:pt x="21" y="20"/>
                  </a:cubicBezTo>
                  <a:cubicBezTo>
                    <a:pt x="21" y="21"/>
                    <a:pt x="21" y="22"/>
                    <a:pt x="20" y="22"/>
                  </a:cubicBezTo>
                  <a:moveTo>
                    <a:pt x="20" y="15"/>
                  </a:moveTo>
                  <a:cubicBezTo>
                    <a:pt x="15" y="15"/>
                    <a:pt x="15" y="15"/>
                    <a:pt x="15" y="15"/>
                  </a:cubicBezTo>
                  <a:cubicBezTo>
                    <a:pt x="14" y="15"/>
                    <a:pt x="13" y="14"/>
                    <a:pt x="13" y="13"/>
                  </a:cubicBezTo>
                  <a:cubicBezTo>
                    <a:pt x="13" y="12"/>
                    <a:pt x="14" y="11"/>
                    <a:pt x="15" y="11"/>
                  </a:cubicBezTo>
                  <a:cubicBezTo>
                    <a:pt x="20" y="11"/>
                    <a:pt x="20" y="11"/>
                    <a:pt x="20" y="11"/>
                  </a:cubicBezTo>
                  <a:cubicBezTo>
                    <a:pt x="21" y="11"/>
                    <a:pt x="21" y="12"/>
                    <a:pt x="21" y="13"/>
                  </a:cubicBezTo>
                  <a:cubicBezTo>
                    <a:pt x="21" y="14"/>
                    <a:pt x="21" y="15"/>
                    <a:pt x="20" y="15"/>
                  </a:cubicBezTo>
                  <a:moveTo>
                    <a:pt x="20" y="9"/>
                  </a:moveTo>
                  <a:cubicBezTo>
                    <a:pt x="15" y="9"/>
                    <a:pt x="15" y="9"/>
                    <a:pt x="15" y="9"/>
                  </a:cubicBezTo>
                  <a:cubicBezTo>
                    <a:pt x="14" y="9"/>
                    <a:pt x="13" y="8"/>
                    <a:pt x="13" y="7"/>
                  </a:cubicBezTo>
                  <a:cubicBezTo>
                    <a:pt x="13" y="6"/>
                    <a:pt x="14" y="5"/>
                    <a:pt x="15" y="5"/>
                  </a:cubicBezTo>
                  <a:cubicBezTo>
                    <a:pt x="20" y="5"/>
                    <a:pt x="20" y="5"/>
                    <a:pt x="20" y="5"/>
                  </a:cubicBezTo>
                  <a:cubicBezTo>
                    <a:pt x="21" y="5"/>
                    <a:pt x="21" y="6"/>
                    <a:pt x="21" y="7"/>
                  </a:cubicBezTo>
                  <a:cubicBezTo>
                    <a:pt x="21" y="8"/>
                    <a:pt x="21" y="9"/>
                    <a:pt x="20" y="9"/>
                  </a:cubicBezTo>
                  <a:moveTo>
                    <a:pt x="58" y="22"/>
                  </a:moveTo>
                  <a:cubicBezTo>
                    <a:pt x="28" y="22"/>
                    <a:pt x="28" y="22"/>
                    <a:pt x="28" y="22"/>
                  </a:cubicBezTo>
                  <a:cubicBezTo>
                    <a:pt x="27" y="22"/>
                    <a:pt x="26" y="21"/>
                    <a:pt x="26" y="20"/>
                  </a:cubicBezTo>
                  <a:cubicBezTo>
                    <a:pt x="26" y="19"/>
                    <a:pt x="27" y="18"/>
                    <a:pt x="28" y="18"/>
                  </a:cubicBezTo>
                  <a:cubicBezTo>
                    <a:pt x="58" y="18"/>
                    <a:pt x="58" y="18"/>
                    <a:pt x="58" y="18"/>
                  </a:cubicBezTo>
                  <a:cubicBezTo>
                    <a:pt x="59" y="18"/>
                    <a:pt x="60" y="19"/>
                    <a:pt x="60" y="20"/>
                  </a:cubicBezTo>
                  <a:cubicBezTo>
                    <a:pt x="60" y="21"/>
                    <a:pt x="59" y="22"/>
                    <a:pt x="58" y="22"/>
                  </a:cubicBezTo>
                  <a:moveTo>
                    <a:pt x="58" y="15"/>
                  </a:moveTo>
                  <a:cubicBezTo>
                    <a:pt x="53" y="15"/>
                    <a:pt x="53" y="15"/>
                    <a:pt x="53" y="15"/>
                  </a:cubicBezTo>
                  <a:cubicBezTo>
                    <a:pt x="52" y="15"/>
                    <a:pt x="51" y="14"/>
                    <a:pt x="51" y="13"/>
                  </a:cubicBezTo>
                  <a:cubicBezTo>
                    <a:pt x="51" y="12"/>
                    <a:pt x="52" y="11"/>
                    <a:pt x="53" y="11"/>
                  </a:cubicBezTo>
                  <a:cubicBezTo>
                    <a:pt x="58" y="11"/>
                    <a:pt x="58" y="11"/>
                    <a:pt x="58" y="11"/>
                  </a:cubicBezTo>
                  <a:cubicBezTo>
                    <a:pt x="59" y="11"/>
                    <a:pt x="60" y="12"/>
                    <a:pt x="60" y="13"/>
                  </a:cubicBezTo>
                  <a:cubicBezTo>
                    <a:pt x="60" y="14"/>
                    <a:pt x="59" y="15"/>
                    <a:pt x="58" y="15"/>
                  </a:cubicBezTo>
                  <a:moveTo>
                    <a:pt x="58" y="9"/>
                  </a:moveTo>
                  <a:cubicBezTo>
                    <a:pt x="53" y="9"/>
                    <a:pt x="53" y="9"/>
                    <a:pt x="53" y="9"/>
                  </a:cubicBezTo>
                  <a:cubicBezTo>
                    <a:pt x="52" y="9"/>
                    <a:pt x="51" y="8"/>
                    <a:pt x="51" y="7"/>
                  </a:cubicBezTo>
                  <a:cubicBezTo>
                    <a:pt x="51" y="6"/>
                    <a:pt x="52" y="5"/>
                    <a:pt x="53" y="5"/>
                  </a:cubicBezTo>
                  <a:cubicBezTo>
                    <a:pt x="58" y="5"/>
                    <a:pt x="58" y="5"/>
                    <a:pt x="58" y="5"/>
                  </a:cubicBezTo>
                  <a:cubicBezTo>
                    <a:pt x="59" y="5"/>
                    <a:pt x="60" y="6"/>
                    <a:pt x="60" y="7"/>
                  </a:cubicBezTo>
                  <a:cubicBezTo>
                    <a:pt x="60" y="8"/>
                    <a:pt x="59" y="9"/>
                    <a:pt x="58" y="9"/>
                  </a:cubicBezTo>
                  <a:moveTo>
                    <a:pt x="71" y="22"/>
                  </a:moveTo>
                  <a:cubicBezTo>
                    <a:pt x="66" y="22"/>
                    <a:pt x="66" y="22"/>
                    <a:pt x="66" y="22"/>
                  </a:cubicBezTo>
                  <a:cubicBezTo>
                    <a:pt x="65" y="22"/>
                    <a:pt x="64" y="21"/>
                    <a:pt x="64" y="20"/>
                  </a:cubicBezTo>
                  <a:cubicBezTo>
                    <a:pt x="64" y="19"/>
                    <a:pt x="65" y="18"/>
                    <a:pt x="66" y="18"/>
                  </a:cubicBezTo>
                  <a:cubicBezTo>
                    <a:pt x="71" y="18"/>
                    <a:pt x="71" y="18"/>
                    <a:pt x="71" y="18"/>
                  </a:cubicBezTo>
                  <a:cubicBezTo>
                    <a:pt x="72" y="18"/>
                    <a:pt x="72" y="19"/>
                    <a:pt x="72" y="20"/>
                  </a:cubicBezTo>
                  <a:cubicBezTo>
                    <a:pt x="72" y="21"/>
                    <a:pt x="72" y="22"/>
                    <a:pt x="71" y="22"/>
                  </a:cubicBezTo>
                  <a:moveTo>
                    <a:pt x="71" y="15"/>
                  </a:moveTo>
                  <a:cubicBezTo>
                    <a:pt x="66" y="15"/>
                    <a:pt x="66" y="15"/>
                    <a:pt x="66" y="15"/>
                  </a:cubicBezTo>
                  <a:cubicBezTo>
                    <a:pt x="65" y="15"/>
                    <a:pt x="64" y="14"/>
                    <a:pt x="64" y="13"/>
                  </a:cubicBezTo>
                  <a:cubicBezTo>
                    <a:pt x="64" y="12"/>
                    <a:pt x="65" y="11"/>
                    <a:pt x="66" y="11"/>
                  </a:cubicBezTo>
                  <a:cubicBezTo>
                    <a:pt x="71" y="11"/>
                    <a:pt x="71" y="11"/>
                    <a:pt x="71" y="11"/>
                  </a:cubicBezTo>
                  <a:cubicBezTo>
                    <a:pt x="72" y="11"/>
                    <a:pt x="72" y="12"/>
                    <a:pt x="72" y="13"/>
                  </a:cubicBezTo>
                  <a:cubicBezTo>
                    <a:pt x="72" y="14"/>
                    <a:pt x="72" y="15"/>
                    <a:pt x="71" y="15"/>
                  </a:cubicBezTo>
                  <a:moveTo>
                    <a:pt x="71" y="9"/>
                  </a:moveTo>
                  <a:cubicBezTo>
                    <a:pt x="66" y="9"/>
                    <a:pt x="66" y="9"/>
                    <a:pt x="66" y="9"/>
                  </a:cubicBezTo>
                  <a:cubicBezTo>
                    <a:pt x="65" y="9"/>
                    <a:pt x="64" y="8"/>
                    <a:pt x="64" y="7"/>
                  </a:cubicBezTo>
                  <a:cubicBezTo>
                    <a:pt x="64" y="6"/>
                    <a:pt x="65" y="5"/>
                    <a:pt x="66" y="5"/>
                  </a:cubicBezTo>
                  <a:cubicBezTo>
                    <a:pt x="71" y="5"/>
                    <a:pt x="71" y="5"/>
                    <a:pt x="71" y="5"/>
                  </a:cubicBezTo>
                  <a:cubicBezTo>
                    <a:pt x="72" y="5"/>
                    <a:pt x="72" y="6"/>
                    <a:pt x="72" y="7"/>
                  </a:cubicBezTo>
                  <a:cubicBezTo>
                    <a:pt x="72" y="8"/>
                    <a:pt x="72" y="9"/>
                    <a:pt x="71" y="9"/>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sp>
        <p:nvSpPr>
          <p:cNvPr id="115" name="Left-Right Arrow 114"/>
          <p:cNvSpPr/>
          <p:nvPr/>
        </p:nvSpPr>
        <p:spPr>
          <a:xfrm>
            <a:off x="7967771" y="5715000"/>
            <a:ext cx="781118" cy="180572"/>
          </a:xfrm>
          <a:prstGeom prst="leftRightArrow">
            <a:avLst/>
          </a:prstGeom>
          <a:gradFill>
            <a:gsLst>
              <a:gs pos="0">
                <a:schemeClr val="accent1"/>
              </a:gs>
              <a:gs pos="50000">
                <a:srgbClr val="34B340">
                  <a:tint val="44500"/>
                  <a:satMod val="160000"/>
                </a:srgbClr>
              </a:gs>
              <a:gs pos="100000">
                <a:srgbClr val="34B340">
                  <a:tint val="23500"/>
                  <a:satMod val="160000"/>
                  <a:alpha val="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dirty="0">
              <a:solidFill>
                <a:srgbClr val="FFFFFF"/>
              </a:solidFill>
            </a:endParaRPr>
          </a:p>
        </p:txBody>
      </p:sp>
      <p:pic>
        <p:nvPicPr>
          <p:cNvPr id="116" name="Picture 109"/>
          <p:cNvPicPr>
            <a:picLocks noChangeAspect="1" noChangeArrowheads="1"/>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4846278" y="3872113"/>
            <a:ext cx="530639" cy="5469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Footer Placeholder 1">
            <a:extLst>
              <a:ext uri="{FF2B5EF4-FFF2-40B4-BE49-F238E27FC236}">
                <a16:creationId xmlns:a16="http://schemas.microsoft.com/office/drawing/2014/main" id="{0F2BAA10-45FD-4D5B-AA4C-9E9DE0554AA6}"/>
              </a:ext>
            </a:extLst>
          </p:cNvPr>
          <p:cNvSpPr>
            <a:spLocks noGrp="1"/>
          </p:cNvSpPr>
          <p:nvPr>
            <p:ph type="ftr" sz="quarter" idx="11"/>
          </p:nvPr>
        </p:nvSpPr>
        <p:spPr/>
        <p:txBody>
          <a:bodyPr/>
          <a:lstStyle/>
          <a:p>
            <a:r>
              <a:rPr lang="en-US"/>
              <a:t>IBM Services Platform with Watson   |   IBM Confidential </a:t>
            </a:r>
            <a:endParaRPr lang="en-US" dirty="0"/>
          </a:p>
        </p:txBody>
      </p:sp>
    </p:spTree>
    <p:extLst>
      <p:ext uri="{BB962C8B-B14F-4D97-AF65-F5344CB8AC3E}">
        <p14:creationId xmlns:p14="http://schemas.microsoft.com/office/powerpoint/2010/main" val="2850747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Oval 19"/>
          <p:cNvSpPr/>
          <p:nvPr/>
        </p:nvSpPr>
        <p:spPr>
          <a:xfrm>
            <a:off x="5574431" y="2088143"/>
            <a:ext cx="1154566" cy="1154566"/>
          </a:xfrm>
          <a:prstGeom prst="ellipse">
            <a:avLst/>
          </a:prstGeom>
          <a:solidFill>
            <a:schemeClr val="accent3"/>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prstClr val="white"/>
              </a:solidFill>
              <a:latin typeface="Calibri"/>
            </a:endParaRPr>
          </a:p>
        </p:txBody>
      </p:sp>
      <p:sp>
        <p:nvSpPr>
          <p:cNvPr id="234" name="Rounded Rectangle 233"/>
          <p:cNvSpPr/>
          <p:nvPr/>
        </p:nvSpPr>
        <p:spPr>
          <a:xfrm>
            <a:off x="5691189" y="3051175"/>
            <a:ext cx="911225" cy="13493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0" name="Rounded Rectangle 209"/>
          <p:cNvSpPr/>
          <p:nvPr/>
        </p:nvSpPr>
        <p:spPr>
          <a:xfrm>
            <a:off x="4360863" y="4706939"/>
            <a:ext cx="819150" cy="1406525"/>
          </a:xfrm>
          <a:prstGeom prst="roundRect">
            <a:avLst/>
          </a:prstGeom>
          <a:noFill/>
          <a:ln w="12700">
            <a:solidFill>
              <a:schemeClr val="bg2">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1" name="Rounded Rectangle 210"/>
          <p:cNvSpPr/>
          <p:nvPr/>
        </p:nvSpPr>
        <p:spPr>
          <a:xfrm>
            <a:off x="7070725" y="4706939"/>
            <a:ext cx="782638" cy="1406525"/>
          </a:xfrm>
          <a:prstGeom prst="roundRect">
            <a:avLst/>
          </a:prstGeom>
          <a:noFill/>
          <a:ln w="12700">
            <a:solidFill>
              <a:schemeClr val="bg2">
                <a:lumMod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79" name="Title 78"/>
          <p:cNvSpPr>
            <a:spLocks noGrp="1"/>
          </p:cNvSpPr>
          <p:nvPr>
            <p:ph type="title"/>
          </p:nvPr>
        </p:nvSpPr>
        <p:spPr/>
        <p:txBody>
          <a:bodyPr/>
          <a:lstStyle/>
          <a:p>
            <a:r>
              <a:rPr lang="en-US" altLang="en-US"/>
              <a:t>Driving IT infrastructure availability by autonomous event resolution and request fulfillment</a:t>
            </a:r>
            <a:endParaRPr lang="en-US" dirty="0"/>
          </a:p>
        </p:txBody>
      </p:sp>
      <p:sp>
        <p:nvSpPr>
          <p:cNvPr id="9" name="Slide Number Placeholder 8"/>
          <p:cNvSpPr>
            <a:spLocks noGrp="1"/>
          </p:cNvSpPr>
          <p:nvPr>
            <p:ph type="sldNum" sz="quarter" idx="11"/>
          </p:nvPr>
        </p:nvSpPr>
        <p:spPr/>
        <p:txBody>
          <a:bodyPr/>
          <a:lstStyle/>
          <a:p>
            <a:pPr lvl="0"/>
            <a:fld id="{3922C6F2-B8C0-4680-8EDC-9A2F2593CFCB}" type="slidenum">
              <a:rPr lang="en-US" altLang="en-US" noProof="0" smtClean="0"/>
              <a:pPr lvl="0"/>
              <a:t>5</a:t>
            </a:fld>
            <a:endParaRPr lang="en-US" altLang="en-US" noProof="0" dirty="0"/>
          </a:p>
        </p:txBody>
      </p:sp>
      <p:sp>
        <p:nvSpPr>
          <p:cNvPr id="6" name="Rounded Rectangle 5"/>
          <p:cNvSpPr/>
          <p:nvPr/>
        </p:nvSpPr>
        <p:spPr>
          <a:xfrm>
            <a:off x="2185988" y="1443038"/>
            <a:ext cx="7796212" cy="28575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7" name="Rounded Rectangle 6"/>
          <p:cNvSpPr/>
          <p:nvPr/>
        </p:nvSpPr>
        <p:spPr>
          <a:xfrm>
            <a:off x="5338764" y="1308100"/>
            <a:ext cx="1533525" cy="539750"/>
          </a:xfrm>
          <a:prstGeom prst="roundRect">
            <a:avLst/>
          </a:prstGeom>
          <a:solidFill>
            <a:srgbClr val="34B34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514" name="Text Box 7"/>
          <p:cNvSpPr txBox="1">
            <a:spLocks noChangeArrowheads="1"/>
          </p:cNvSpPr>
          <p:nvPr/>
        </p:nvSpPr>
        <p:spPr bwMode="auto">
          <a:xfrm>
            <a:off x="7080250" y="1436688"/>
            <a:ext cx="1239838"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lnSpc>
                <a:spcPct val="95000"/>
              </a:lnSpc>
              <a:spcBef>
                <a:spcPts val="563"/>
              </a:spcBef>
              <a:spcAft>
                <a:spcPts val="563"/>
              </a:spcAft>
              <a:buNone/>
              <a:defRPr/>
            </a:pPr>
            <a:r>
              <a:rPr lang="en-US" altLang="ja-JP" sz="1000">
                <a:solidFill>
                  <a:prstClr val="white"/>
                </a:solidFill>
                <a:latin typeface="Arial" panose="020B0604020202020204" pitchFamily="34" charset="0"/>
                <a:cs typeface="Times New Roman" pitchFamily="18" charset="0"/>
              </a:rPr>
              <a:t>Dispatch</a:t>
            </a:r>
            <a:br>
              <a:rPr lang="en-US" altLang="ja-JP" sz="1000" b="0">
                <a:solidFill>
                  <a:prstClr val="white"/>
                </a:solidFill>
                <a:latin typeface="Arial" panose="020B0604020202020204" pitchFamily="34" charset="0"/>
                <a:cs typeface="Times New Roman" pitchFamily="18" charset="0"/>
              </a:rPr>
            </a:br>
            <a:r>
              <a:rPr lang="en-US" altLang="ja-JP" sz="1000" b="0">
                <a:solidFill>
                  <a:prstClr val="white"/>
                </a:solidFill>
                <a:latin typeface="Arial" panose="020B0604020202020204" pitchFamily="34" charset="0"/>
                <a:cs typeface="Times New Roman" pitchFamily="18" charset="0"/>
              </a:rPr>
              <a:t>(unresolved)</a:t>
            </a:r>
          </a:p>
        </p:txBody>
      </p:sp>
      <p:sp>
        <p:nvSpPr>
          <p:cNvPr id="21515" name="Text Box 78"/>
          <p:cNvSpPr txBox="1">
            <a:spLocks noChangeArrowheads="1"/>
          </p:cNvSpPr>
          <p:nvPr/>
        </p:nvSpPr>
        <p:spPr bwMode="auto">
          <a:xfrm>
            <a:off x="5338763" y="1428750"/>
            <a:ext cx="150495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spcBef>
                <a:spcPts val="563"/>
              </a:spcBef>
              <a:spcAft>
                <a:spcPts val="563"/>
              </a:spcAft>
              <a:buNone/>
              <a:defRPr/>
            </a:pPr>
            <a:r>
              <a:rPr lang="en-US" altLang="ja-JP" sz="1100">
                <a:solidFill>
                  <a:prstClr val="white"/>
                </a:solidFill>
                <a:latin typeface="Arial" panose="020B0604020202020204" pitchFamily="34" charset="0"/>
                <a:cs typeface="Times New Roman" pitchFamily="18" charset="0"/>
              </a:rPr>
              <a:t>Dynamic Automation </a:t>
            </a:r>
            <a:r>
              <a:rPr lang="en-US" altLang="ja-JP" sz="1100" b="0">
                <a:solidFill>
                  <a:prstClr val="white"/>
                </a:solidFill>
                <a:latin typeface="Arial" panose="020B0604020202020204" pitchFamily="34" charset="0"/>
                <a:cs typeface="Times New Roman" pitchFamily="18" charset="0"/>
              </a:rPr>
              <a:t>“Virtual Engineer”</a:t>
            </a:r>
          </a:p>
        </p:txBody>
      </p:sp>
      <p:sp>
        <p:nvSpPr>
          <p:cNvPr id="21516" name="Text Box 81"/>
          <p:cNvSpPr txBox="1">
            <a:spLocks noChangeArrowheads="1"/>
          </p:cNvSpPr>
          <p:nvPr/>
        </p:nvSpPr>
        <p:spPr bwMode="auto">
          <a:xfrm>
            <a:off x="3768726" y="1519238"/>
            <a:ext cx="1273175" cy="14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lnSpc>
                <a:spcPct val="95000"/>
              </a:lnSpc>
              <a:spcBef>
                <a:spcPct val="0"/>
              </a:spcBef>
              <a:spcAft>
                <a:spcPts val="688"/>
              </a:spcAft>
              <a:buNone/>
              <a:defRPr/>
            </a:pPr>
            <a:r>
              <a:rPr lang="en-US" altLang="ja-JP" sz="1000">
                <a:solidFill>
                  <a:prstClr val="white"/>
                </a:solidFill>
                <a:latin typeface="Arial" panose="020B0604020202020204" pitchFamily="34" charset="0"/>
                <a:cs typeface="Times New Roman" pitchFamily="18" charset="0"/>
              </a:rPr>
              <a:t>Event Aggregation</a:t>
            </a:r>
            <a:endParaRPr lang="en-US" altLang="ja-JP" sz="1000" b="0">
              <a:solidFill>
                <a:prstClr val="white"/>
              </a:solidFill>
              <a:latin typeface="Arial" panose="020B0604020202020204" pitchFamily="34" charset="0"/>
              <a:cs typeface="Times New Roman" pitchFamily="18" charset="0"/>
            </a:endParaRPr>
          </a:p>
        </p:txBody>
      </p:sp>
      <p:sp>
        <p:nvSpPr>
          <p:cNvPr id="21517" name="Text Box 36"/>
          <p:cNvSpPr txBox="1">
            <a:spLocks noChangeArrowheads="1"/>
          </p:cNvSpPr>
          <p:nvPr/>
        </p:nvSpPr>
        <p:spPr bwMode="auto">
          <a:xfrm>
            <a:off x="2411414" y="1519238"/>
            <a:ext cx="966787" cy="138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spcBef>
                <a:spcPct val="0"/>
              </a:spcBef>
              <a:spcAft>
                <a:spcPts val="625"/>
              </a:spcAft>
              <a:buNone/>
              <a:defRPr/>
            </a:pPr>
            <a:r>
              <a:rPr lang="en-US" altLang="ja-JP" sz="1000">
                <a:solidFill>
                  <a:prstClr val="white"/>
                </a:solidFill>
                <a:latin typeface="Arial" panose="020B0604020202020204" pitchFamily="34" charset="0"/>
                <a:cs typeface="Times New Roman" pitchFamily="18" charset="0"/>
              </a:rPr>
              <a:t>Events</a:t>
            </a:r>
            <a:endParaRPr lang="en-US" altLang="ja-JP" sz="1000" b="0">
              <a:solidFill>
                <a:prstClr val="white"/>
              </a:solidFill>
              <a:latin typeface="Arial" panose="020B0604020202020204" pitchFamily="34" charset="0"/>
              <a:cs typeface="Times New Roman" pitchFamily="18" charset="0"/>
            </a:endParaRPr>
          </a:p>
        </p:txBody>
      </p:sp>
      <p:sp>
        <p:nvSpPr>
          <p:cNvPr id="21518" name="Text Box 5"/>
          <p:cNvSpPr txBox="1">
            <a:spLocks noChangeArrowheads="1"/>
          </p:cNvSpPr>
          <p:nvPr/>
        </p:nvSpPr>
        <p:spPr bwMode="auto">
          <a:xfrm>
            <a:off x="8458200" y="1508125"/>
            <a:ext cx="1385888" cy="14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lnSpc>
                <a:spcPct val="95000"/>
              </a:lnSpc>
              <a:spcBef>
                <a:spcPts val="625"/>
              </a:spcBef>
              <a:spcAft>
                <a:spcPts val="625"/>
              </a:spcAft>
              <a:buNone/>
              <a:defRPr/>
            </a:pPr>
            <a:r>
              <a:rPr lang="en-US" altLang="ja-JP" sz="1000">
                <a:solidFill>
                  <a:prstClr val="white"/>
                </a:solidFill>
                <a:latin typeface="Arial" panose="020B0604020202020204" pitchFamily="34" charset="0"/>
                <a:cs typeface="Times New Roman" pitchFamily="18" charset="0"/>
              </a:rPr>
              <a:t>Queues</a:t>
            </a:r>
            <a:endParaRPr lang="en-US" altLang="ja-JP" sz="1000" b="0">
              <a:solidFill>
                <a:prstClr val="white"/>
              </a:solidFill>
              <a:latin typeface="Arial" panose="020B0604020202020204" pitchFamily="34" charset="0"/>
              <a:cs typeface="Times New Roman" pitchFamily="18" charset="0"/>
            </a:endParaRPr>
          </a:p>
        </p:txBody>
      </p:sp>
      <p:sp>
        <p:nvSpPr>
          <p:cNvPr id="13" name="Oval 12"/>
          <p:cNvSpPr/>
          <p:nvPr/>
        </p:nvSpPr>
        <p:spPr>
          <a:xfrm>
            <a:off x="2252026" y="2083365"/>
            <a:ext cx="1154566" cy="1154566"/>
          </a:xfrm>
          <a:prstGeom prst="ellipse">
            <a:avLst/>
          </a:prstGeom>
          <a:solidFill>
            <a:schemeClr val="bg1">
              <a:lumMod val="85000"/>
            </a:schemeClr>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prstClr val="white"/>
              </a:solidFill>
              <a:latin typeface="Calibri"/>
            </a:endParaRPr>
          </a:p>
        </p:txBody>
      </p:sp>
      <p:sp>
        <p:nvSpPr>
          <p:cNvPr id="14" name="Oval 13"/>
          <p:cNvSpPr/>
          <p:nvPr/>
        </p:nvSpPr>
        <p:spPr>
          <a:xfrm>
            <a:off x="3925313" y="2088143"/>
            <a:ext cx="1154566" cy="1154566"/>
          </a:xfrm>
          <a:prstGeom prst="ellipse">
            <a:avLst/>
          </a:prstGeom>
          <a:solidFill>
            <a:schemeClr val="bg1">
              <a:lumMod val="85000"/>
            </a:schemeClr>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prstClr val="white"/>
              </a:solidFill>
              <a:latin typeface="Calibri"/>
            </a:endParaRPr>
          </a:p>
        </p:txBody>
      </p:sp>
      <p:sp>
        <p:nvSpPr>
          <p:cNvPr id="15" name="Oval 14"/>
          <p:cNvSpPr/>
          <p:nvPr/>
        </p:nvSpPr>
        <p:spPr>
          <a:xfrm>
            <a:off x="7170256" y="2088143"/>
            <a:ext cx="1154566" cy="1154566"/>
          </a:xfrm>
          <a:prstGeom prst="ellipse">
            <a:avLst/>
          </a:prstGeom>
          <a:solidFill>
            <a:schemeClr val="bg1">
              <a:lumMod val="85000"/>
            </a:schemeClr>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prstClr val="white"/>
              </a:solidFill>
              <a:latin typeface="Calibri"/>
            </a:endParaRPr>
          </a:p>
        </p:txBody>
      </p:sp>
      <p:sp>
        <p:nvSpPr>
          <p:cNvPr id="16" name="Oval 15"/>
          <p:cNvSpPr/>
          <p:nvPr/>
        </p:nvSpPr>
        <p:spPr>
          <a:xfrm>
            <a:off x="8689126" y="2088143"/>
            <a:ext cx="1154566" cy="1154566"/>
          </a:xfrm>
          <a:prstGeom prst="ellipse">
            <a:avLst/>
          </a:prstGeom>
          <a:solidFill>
            <a:schemeClr val="bg1">
              <a:lumMod val="85000"/>
            </a:schemeClr>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prstClr val="white"/>
              </a:solidFill>
              <a:latin typeface="Calibri"/>
            </a:endParaRPr>
          </a:p>
        </p:txBody>
      </p:sp>
      <p:sp>
        <p:nvSpPr>
          <p:cNvPr id="21523" name="Freeform 484"/>
          <p:cNvSpPr>
            <a:spLocks noEditPoints="1"/>
          </p:cNvSpPr>
          <p:nvPr/>
        </p:nvSpPr>
        <p:spPr bwMode="auto">
          <a:xfrm>
            <a:off x="2378075" y="2082801"/>
            <a:ext cx="1041400" cy="1084263"/>
          </a:xfrm>
          <a:custGeom>
            <a:avLst/>
            <a:gdLst>
              <a:gd name="T0" fmla="*/ 2147483646 w 122"/>
              <a:gd name="T1" fmla="*/ 2147483646 h 127"/>
              <a:gd name="T2" fmla="*/ 2147483646 w 122"/>
              <a:gd name="T3" fmla="*/ 2147483646 h 127"/>
              <a:gd name="T4" fmla="*/ 2147483646 w 122"/>
              <a:gd name="T5" fmla="*/ 2147483646 h 127"/>
              <a:gd name="T6" fmla="*/ 2147483646 w 122"/>
              <a:gd name="T7" fmla="*/ 2147483646 h 127"/>
              <a:gd name="T8" fmla="*/ 2147483646 w 122"/>
              <a:gd name="T9" fmla="*/ 0 h 127"/>
              <a:gd name="T10" fmla="*/ 2147483646 w 122"/>
              <a:gd name="T11" fmla="*/ 2147483646 h 127"/>
              <a:gd name="T12" fmla="*/ 2147483646 w 122"/>
              <a:gd name="T13" fmla="*/ 2147483646 h 127"/>
              <a:gd name="T14" fmla="*/ 2147483646 w 122"/>
              <a:gd name="T15" fmla="*/ 2147483646 h 127"/>
              <a:gd name="T16" fmla="*/ 2147483646 w 122"/>
              <a:gd name="T17" fmla="*/ 2147483646 h 127"/>
              <a:gd name="T18" fmla="*/ 2147483646 w 122"/>
              <a:gd name="T19" fmla="*/ 2147483646 h 127"/>
              <a:gd name="T20" fmla="*/ 2147483646 w 122"/>
              <a:gd name="T21" fmla="*/ 2147483646 h 127"/>
              <a:gd name="T22" fmla="*/ 2147483646 w 122"/>
              <a:gd name="T23" fmla="*/ 2147483646 h 127"/>
              <a:gd name="T24" fmla="*/ 2147483646 w 122"/>
              <a:gd name="T25" fmla="*/ 2147483646 h 127"/>
              <a:gd name="T26" fmla="*/ 2147483646 w 122"/>
              <a:gd name="T27" fmla="*/ 2147483646 h 127"/>
              <a:gd name="T28" fmla="*/ 2147483646 w 122"/>
              <a:gd name="T29" fmla="*/ 2147483646 h 127"/>
              <a:gd name="T30" fmla="*/ 2147483646 w 122"/>
              <a:gd name="T31" fmla="*/ 2147483646 h 127"/>
              <a:gd name="T32" fmla="*/ 2147483646 w 122"/>
              <a:gd name="T33" fmla="*/ 2147483646 h 127"/>
              <a:gd name="T34" fmla="*/ 2147483646 w 122"/>
              <a:gd name="T35" fmla="*/ 2147483646 h 127"/>
              <a:gd name="T36" fmla="*/ 2147483646 w 122"/>
              <a:gd name="T37" fmla="*/ 2147483646 h 127"/>
              <a:gd name="T38" fmla="*/ 2147483646 w 122"/>
              <a:gd name="T39" fmla="*/ 2147483646 h 127"/>
              <a:gd name="T40" fmla="*/ 2147483646 w 122"/>
              <a:gd name="T41" fmla="*/ 2147483646 h 127"/>
              <a:gd name="T42" fmla="*/ 2147483646 w 122"/>
              <a:gd name="T43" fmla="*/ 2147483646 h 127"/>
              <a:gd name="T44" fmla="*/ 2147483646 w 122"/>
              <a:gd name="T45" fmla="*/ 2147483646 h 127"/>
              <a:gd name="T46" fmla="*/ 2147483646 w 122"/>
              <a:gd name="T47" fmla="*/ 2147483646 h 127"/>
              <a:gd name="T48" fmla="*/ 2147483646 w 122"/>
              <a:gd name="T49" fmla="*/ 2147483646 h 127"/>
              <a:gd name="T50" fmla="*/ 2147483646 w 122"/>
              <a:gd name="T51" fmla="*/ 2147483646 h 127"/>
              <a:gd name="T52" fmla="*/ 2147483646 w 122"/>
              <a:gd name="T53" fmla="*/ 2147483646 h 127"/>
              <a:gd name="T54" fmla="*/ 2147483646 w 122"/>
              <a:gd name="T55" fmla="*/ 2147483646 h 127"/>
              <a:gd name="T56" fmla="*/ 2147483646 w 122"/>
              <a:gd name="T57" fmla="*/ 2147483646 h 127"/>
              <a:gd name="T58" fmla="*/ 2147483646 w 122"/>
              <a:gd name="T59" fmla="*/ 0 h 127"/>
              <a:gd name="T60" fmla="*/ 2147483646 w 122"/>
              <a:gd name="T61" fmla="*/ 2147483646 h 127"/>
              <a:gd name="T62" fmla="*/ 2147483646 w 122"/>
              <a:gd name="T63" fmla="*/ 2147483646 h 127"/>
              <a:gd name="T64" fmla="*/ 2147483646 w 122"/>
              <a:gd name="T65" fmla="*/ 2147483646 h 127"/>
              <a:gd name="T66" fmla="*/ 2147483646 w 122"/>
              <a:gd name="T67" fmla="*/ 2147483646 h 127"/>
              <a:gd name="T68" fmla="*/ 2147483646 w 122"/>
              <a:gd name="T69" fmla="*/ 2147483646 h 127"/>
              <a:gd name="T70" fmla="*/ 2147483646 w 122"/>
              <a:gd name="T71" fmla="*/ 2147483646 h 127"/>
              <a:gd name="T72" fmla="*/ 2147483646 w 122"/>
              <a:gd name="T73" fmla="*/ 2147483646 h 127"/>
              <a:gd name="T74" fmla="*/ 2147483646 w 122"/>
              <a:gd name="T75" fmla="*/ 2147483646 h 127"/>
              <a:gd name="T76" fmla="*/ 2147483646 w 122"/>
              <a:gd name="T77" fmla="*/ 2147483646 h 127"/>
              <a:gd name="T78" fmla="*/ 2147483646 w 122"/>
              <a:gd name="T79" fmla="*/ 2147483646 h 127"/>
              <a:gd name="T80" fmla="*/ 2147483646 w 122"/>
              <a:gd name="T81" fmla="*/ 2147483646 h 127"/>
              <a:gd name="T82" fmla="*/ 2147483646 w 122"/>
              <a:gd name="T83" fmla="*/ 2147483646 h 127"/>
              <a:gd name="T84" fmla="*/ 2147483646 w 122"/>
              <a:gd name="T85" fmla="*/ 2147483646 h 127"/>
              <a:gd name="T86" fmla="*/ 2147483646 w 122"/>
              <a:gd name="T87" fmla="*/ 2147483646 h 127"/>
              <a:gd name="T88" fmla="*/ 2147483646 w 122"/>
              <a:gd name="T89" fmla="*/ 2147483646 h 127"/>
              <a:gd name="T90" fmla="*/ 2147483646 w 122"/>
              <a:gd name="T91" fmla="*/ 2147483646 h 127"/>
              <a:gd name="T92" fmla="*/ 2147483646 w 122"/>
              <a:gd name="T93" fmla="*/ 2147483646 h 127"/>
              <a:gd name="T94" fmla="*/ 2147483646 w 122"/>
              <a:gd name="T95" fmla="*/ 2147483646 h 127"/>
              <a:gd name="T96" fmla="*/ 2147483646 w 122"/>
              <a:gd name="T97" fmla="*/ 2147483646 h 127"/>
              <a:gd name="T98" fmla="*/ 2147483646 w 122"/>
              <a:gd name="T99" fmla="*/ 2147483646 h 127"/>
              <a:gd name="T100" fmla="*/ 2147483646 w 122"/>
              <a:gd name="T101" fmla="*/ 2147483646 h 127"/>
              <a:gd name="T102" fmla="*/ 2147483646 w 122"/>
              <a:gd name="T103" fmla="*/ 2147483646 h 127"/>
              <a:gd name="T104" fmla="*/ 2147483646 w 122"/>
              <a:gd name="T105" fmla="*/ 2147483646 h 127"/>
              <a:gd name="T106" fmla="*/ 2147483646 w 122"/>
              <a:gd name="T107" fmla="*/ 2147483646 h 127"/>
              <a:gd name="T108" fmla="*/ 2147483646 w 122"/>
              <a:gd name="T109" fmla="*/ 2147483646 h 127"/>
              <a:gd name="T110" fmla="*/ 2147483646 w 122"/>
              <a:gd name="T111" fmla="*/ 2147483646 h 127"/>
              <a:gd name="T112" fmla="*/ 2147483646 w 122"/>
              <a:gd name="T113" fmla="*/ 2147483646 h 127"/>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22" h="127">
                <a:moveTo>
                  <a:pt x="120" y="51"/>
                </a:moveTo>
                <a:cubicBezTo>
                  <a:pt x="120" y="51"/>
                  <a:pt x="120" y="51"/>
                  <a:pt x="120" y="51"/>
                </a:cubicBezTo>
                <a:cubicBezTo>
                  <a:pt x="121" y="52"/>
                  <a:pt x="121" y="52"/>
                  <a:pt x="121" y="52"/>
                </a:cubicBezTo>
                <a:cubicBezTo>
                  <a:pt x="120" y="51"/>
                  <a:pt x="120" y="51"/>
                  <a:pt x="120" y="51"/>
                </a:cubicBezTo>
                <a:moveTo>
                  <a:pt x="121" y="53"/>
                </a:moveTo>
                <a:cubicBezTo>
                  <a:pt x="121" y="54"/>
                  <a:pt x="121" y="54"/>
                  <a:pt x="121" y="55"/>
                </a:cubicBezTo>
                <a:cubicBezTo>
                  <a:pt x="121" y="54"/>
                  <a:pt x="121" y="53"/>
                  <a:pt x="121" y="53"/>
                </a:cubicBezTo>
                <a:moveTo>
                  <a:pt x="116" y="39"/>
                </a:moveTo>
                <a:cubicBezTo>
                  <a:pt x="117" y="39"/>
                  <a:pt x="117" y="39"/>
                  <a:pt x="117" y="39"/>
                </a:cubicBezTo>
                <a:cubicBezTo>
                  <a:pt x="116" y="39"/>
                  <a:pt x="116" y="39"/>
                  <a:pt x="116" y="39"/>
                </a:cubicBezTo>
                <a:cubicBezTo>
                  <a:pt x="116" y="39"/>
                  <a:pt x="116" y="39"/>
                  <a:pt x="116" y="39"/>
                </a:cubicBezTo>
                <a:moveTo>
                  <a:pt x="117" y="39"/>
                </a:moveTo>
                <a:cubicBezTo>
                  <a:pt x="117" y="39"/>
                  <a:pt x="117" y="39"/>
                  <a:pt x="117" y="39"/>
                </a:cubicBezTo>
                <a:cubicBezTo>
                  <a:pt x="115" y="34"/>
                  <a:pt x="111" y="29"/>
                  <a:pt x="108" y="25"/>
                </a:cubicBezTo>
                <a:cubicBezTo>
                  <a:pt x="109" y="26"/>
                  <a:pt x="109" y="26"/>
                  <a:pt x="110" y="27"/>
                </a:cubicBezTo>
                <a:cubicBezTo>
                  <a:pt x="112" y="31"/>
                  <a:pt x="114" y="35"/>
                  <a:pt x="116" y="39"/>
                </a:cubicBezTo>
                <a:cubicBezTo>
                  <a:pt x="117" y="39"/>
                  <a:pt x="117" y="39"/>
                  <a:pt x="117" y="39"/>
                </a:cubicBezTo>
                <a:moveTo>
                  <a:pt x="51" y="1"/>
                </a:moveTo>
                <a:cubicBezTo>
                  <a:pt x="51" y="1"/>
                  <a:pt x="51" y="1"/>
                  <a:pt x="51" y="1"/>
                </a:cubicBezTo>
                <a:cubicBezTo>
                  <a:pt x="51" y="1"/>
                  <a:pt x="51" y="1"/>
                  <a:pt x="51" y="1"/>
                </a:cubicBezTo>
                <a:close/>
                <a:moveTo>
                  <a:pt x="122" y="65"/>
                </a:moveTo>
                <a:cubicBezTo>
                  <a:pt x="122" y="65"/>
                  <a:pt x="122" y="65"/>
                  <a:pt x="122" y="64"/>
                </a:cubicBezTo>
                <a:cubicBezTo>
                  <a:pt x="122" y="65"/>
                  <a:pt x="122" y="65"/>
                  <a:pt x="122" y="65"/>
                </a:cubicBezTo>
                <a:cubicBezTo>
                  <a:pt x="122" y="66"/>
                  <a:pt x="122" y="66"/>
                  <a:pt x="122" y="65"/>
                </a:cubicBezTo>
                <a:moveTo>
                  <a:pt x="66" y="1"/>
                </a:moveTo>
                <a:cubicBezTo>
                  <a:pt x="66" y="1"/>
                  <a:pt x="66" y="1"/>
                  <a:pt x="66" y="1"/>
                </a:cubicBezTo>
                <a:moveTo>
                  <a:pt x="69" y="1"/>
                </a:moveTo>
                <a:cubicBezTo>
                  <a:pt x="69" y="1"/>
                  <a:pt x="69" y="1"/>
                  <a:pt x="69" y="1"/>
                </a:cubicBezTo>
                <a:moveTo>
                  <a:pt x="101" y="17"/>
                </a:moveTo>
                <a:cubicBezTo>
                  <a:pt x="101" y="17"/>
                  <a:pt x="101" y="17"/>
                  <a:pt x="101" y="17"/>
                </a:cubicBezTo>
                <a:moveTo>
                  <a:pt x="90" y="9"/>
                </a:moveTo>
                <a:cubicBezTo>
                  <a:pt x="90" y="9"/>
                  <a:pt x="90" y="9"/>
                  <a:pt x="90" y="9"/>
                </a:cubicBezTo>
                <a:cubicBezTo>
                  <a:pt x="90" y="9"/>
                  <a:pt x="90" y="9"/>
                  <a:pt x="90" y="9"/>
                </a:cubicBezTo>
                <a:moveTo>
                  <a:pt x="90" y="9"/>
                </a:moveTo>
                <a:cubicBezTo>
                  <a:pt x="90" y="9"/>
                  <a:pt x="90" y="9"/>
                  <a:pt x="90" y="9"/>
                </a:cubicBezTo>
                <a:cubicBezTo>
                  <a:pt x="90" y="9"/>
                  <a:pt x="90" y="9"/>
                  <a:pt x="90" y="9"/>
                </a:cubicBezTo>
                <a:moveTo>
                  <a:pt x="74" y="3"/>
                </a:moveTo>
                <a:cubicBezTo>
                  <a:pt x="74" y="3"/>
                  <a:pt x="74" y="3"/>
                  <a:pt x="74" y="3"/>
                </a:cubicBezTo>
                <a:cubicBezTo>
                  <a:pt x="74" y="3"/>
                  <a:pt x="74" y="3"/>
                  <a:pt x="74" y="3"/>
                </a:cubicBezTo>
                <a:moveTo>
                  <a:pt x="53" y="0"/>
                </a:moveTo>
                <a:cubicBezTo>
                  <a:pt x="53" y="0"/>
                  <a:pt x="53" y="0"/>
                  <a:pt x="53" y="0"/>
                </a:cubicBezTo>
                <a:moveTo>
                  <a:pt x="59" y="0"/>
                </a:moveTo>
                <a:cubicBezTo>
                  <a:pt x="59" y="0"/>
                  <a:pt x="59" y="0"/>
                  <a:pt x="59" y="0"/>
                </a:cubicBezTo>
                <a:close/>
                <a:moveTo>
                  <a:pt x="59" y="0"/>
                </a:moveTo>
                <a:cubicBezTo>
                  <a:pt x="59" y="0"/>
                  <a:pt x="59" y="0"/>
                  <a:pt x="59" y="0"/>
                </a:cubicBezTo>
                <a:moveTo>
                  <a:pt x="92" y="11"/>
                </a:moveTo>
                <a:cubicBezTo>
                  <a:pt x="92" y="11"/>
                  <a:pt x="92" y="11"/>
                  <a:pt x="92" y="11"/>
                </a:cubicBezTo>
                <a:cubicBezTo>
                  <a:pt x="93" y="11"/>
                  <a:pt x="93" y="11"/>
                  <a:pt x="93" y="11"/>
                </a:cubicBezTo>
                <a:cubicBezTo>
                  <a:pt x="92" y="11"/>
                  <a:pt x="92" y="11"/>
                  <a:pt x="92" y="11"/>
                </a:cubicBezTo>
                <a:moveTo>
                  <a:pt x="77" y="21"/>
                </a:moveTo>
                <a:cubicBezTo>
                  <a:pt x="76" y="21"/>
                  <a:pt x="78" y="23"/>
                  <a:pt x="78" y="23"/>
                </a:cubicBezTo>
                <a:cubicBezTo>
                  <a:pt x="79" y="23"/>
                  <a:pt x="78" y="20"/>
                  <a:pt x="77" y="21"/>
                </a:cubicBezTo>
                <a:moveTo>
                  <a:pt x="75" y="15"/>
                </a:moveTo>
                <a:cubicBezTo>
                  <a:pt x="75" y="15"/>
                  <a:pt x="75" y="14"/>
                  <a:pt x="75" y="14"/>
                </a:cubicBezTo>
                <a:cubicBezTo>
                  <a:pt x="74" y="14"/>
                  <a:pt x="74" y="13"/>
                  <a:pt x="74" y="13"/>
                </a:cubicBezTo>
                <a:cubicBezTo>
                  <a:pt x="73" y="13"/>
                  <a:pt x="73" y="13"/>
                  <a:pt x="73" y="13"/>
                </a:cubicBezTo>
                <a:cubicBezTo>
                  <a:pt x="73" y="14"/>
                  <a:pt x="74" y="15"/>
                  <a:pt x="75" y="15"/>
                </a:cubicBezTo>
                <a:moveTo>
                  <a:pt x="62" y="32"/>
                </a:moveTo>
                <a:cubicBezTo>
                  <a:pt x="64" y="28"/>
                  <a:pt x="63" y="32"/>
                  <a:pt x="65" y="34"/>
                </a:cubicBezTo>
                <a:cubicBezTo>
                  <a:pt x="66" y="33"/>
                  <a:pt x="68" y="25"/>
                  <a:pt x="70" y="25"/>
                </a:cubicBezTo>
                <a:cubicBezTo>
                  <a:pt x="73" y="26"/>
                  <a:pt x="73" y="24"/>
                  <a:pt x="71" y="22"/>
                </a:cubicBezTo>
                <a:cubicBezTo>
                  <a:pt x="71" y="23"/>
                  <a:pt x="71" y="22"/>
                  <a:pt x="70" y="22"/>
                </a:cubicBezTo>
                <a:cubicBezTo>
                  <a:pt x="71" y="22"/>
                  <a:pt x="71" y="22"/>
                  <a:pt x="71" y="22"/>
                </a:cubicBezTo>
                <a:cubicBezTo>
                  <a:pt x="72" y="22"/>
                  <a:pt x="72" y="22"/>
                  <a:pt x="72" y="22"/>
                </a:cubicBezTo>
                <a:cubicBezTo>
                  <a:pt x="72" y="22"/>
                  <a:pt x="70" y="20"/>
                  <a:pt x="70" y="20"/>
                </a:cubicBezTo>
                <a:cubicBezTo>
                  <a:pt x="70" y="20"/>
                  <a:pt x="70" y="13"/>
                  <a:pt x="68" y="13"/>
                </a:cubicBezTo>
                <a:cubicBezTo>
                  <a:pt x="68" y="14"/>
                  <a:pt x="67" y="15"/>
                  <a:pt x="67" y="14"/>
                </a:cubicBezTo>
                <a:cubicBezTo>
                  <a:pt x="67" y="15"/>
                  <a:pt x="67" y="12"/>
                  <a:pt x="66" y="12"/>
                </a:cubicBezTo>
                <a:cubicBezTo>
                  <a:pt x="65" y="11"/>
                  <a:pt x="64" y="13"/>
                  <a:pt x="64" y="14"/>
                </a:cubicBezTo>
                <a:cubicBezTo>
                  <a:pt x="63" y="12"/>
                  <a:pt x="63" y="13"/>
                  <a:pt x="63" y="15"/>
                </a:cubicBezTo>
                <a:cubicBezTo>
                  <a:pt x="61" y="13"/>
                  <a:pt x="58" y="16"/>
                  <a:pt x="57" y="19"/>
                </a:cubicBezTo>
                <a:cubicBezTo>
                  <a:pt x="57" y="19"/>
                  <a:pt x="58" y="22"/>
                  <a:pt x="61" y="22"/>
                </a:cubicBezTo>
                <a:cubicBezTo>
                  <a:pt x="62" y="24"/>
                  <a:pt x="59" y="29"/>
                  <a:pt x="62" y="32"/>
                </a:cubicBezTo>
                <a:moveTo>
                  <a:pt x="116" y="39"/>
                </a:moveTo>
                <a:cubicBezTo>
                  <a:pt x="116" y="39"/>
                  <a:pt x="116" y="39"/>
                  <a:pt x="116" y="39"/>
                </a:cubicBezTo>
                <a:cubicBezTo>
                  <a:pt x="116" y="39"/>
                  <a:pt x="116" y="39"/>
                  <a:pt x="116" y="39"/>
                </a:cubicBezTo>
                <a:cubicBezTo>
                  <a:pt x="116" y="39"/>
                  <a:pt x="116" y="39"/>
                  <a:pt x="116" y="39"/>
                </a:cubicBezTo>
                <a:moveTo>
                  <a:pt x="75" y="14"/>
                </a:moveTo>
                <a:cubicBezTo>
                  <a:pt x="76" y="15"/>
                  <a:pt x="77" y="15"/>
                  <a:pt x="78" y="16"/>
                </a:cubicBezTo>
                <a:cubicBezTo>
                  <a:pt x="78" y="14"/>
                  <a:pt x="75" y="13"/>
                  <a:pt x="73" y="13"/>
                </a:cubicBezTo>
                <a:cubicBezTo>
                  <a:pt x="74" y="13"/>
                  <a:pt x="74" y="13"/>
                  <a:pt x="74" y="13"/>
                </a:cubicBezTo>
                <a:cubicBezTo>
                  <a:pt x="74" y="13"/>
                  <a:pt x="75" y="13"/>
                  <a:pt x="75" y="14"/>
                </a:cubicBezTo>
                <a:moveTo>
                  <a:pt x="55" y="43"/>
                </a:moveTo>
                <a:cubicBezTo>
                  <a:pt x="56" y="43"/>
                  <a:pt x="57" y="45"/>
                  <a:pt x="58" y="45"/>
                </a:cubicBezTo>
                <a:cubicBezTo>
                  <a:pt x="60" y="44"/>
                  <a:pt x="56" y="39"/>
                  <a:pt x="56" y="40"/>
                </a:cubicBezTo>
                <a:cubicBezTo>
                  <a:pt x="56" y="40"/>
                  <a:pt x="54" y="43"/>
                  <a:pt x="55" y="43"/>
                </a:cubicBezTo>
                <a:moveTo>
                  <a:pt x="46" y="13"/>
                </a:moveTo>
                <a:cubicBezTo>
                  <a:pt x="46" y="13"/>
                  <a:pt x="45" y="13"/>
                  <a:pt x="44" y="13"/>
                </a:cubicBezTo>
                <a:cubicBezTo>
                  <a:pt x="38" y="13"/>
                  <a:pt x="43" y="13"/>
                  <a:pt x="42" y="14"/>
                </a:cubicBezTo>
                <a:cubicBezTo>
                  <a:pt x="42" y="14"/>
                  <a:pt x="45" y="14"/>
                  <a:pt x="46" y="13"/>
                </a:cubicBezTo>
                <a:moveTo>
                  <a:pt x="51" y="14"/>
                </a:moveTo>
                <a:cubicBezTo>
                  <a:pt x="50" y="13"/>
                  <a:pt x="50" y="13"/>
                  <a:pt x="50" y="13"/>
                </a:cubicBezTo>
                <a:cubicBezTo>
                  <a:pt x="50" y="14"/>
                  <a:pt x="49" y="14"/>
                  <a:pt x="49" y="13"/>
                </a:cubicBezTo>
                <a:cubicBezTo>
                  <a:pt x="50" y="12"/>
                  <a:pt x="51" y="11"/>
                  <a:pt x="51" y="11"/>
                </a:cubicBezTo>
                <a:cubicBezTo>
                  <a:pt x="50" y="11"/>
                  <a:pt x="48" y="12"/>
                  <a:pt x="47" y="12"/>
                </a:cubicBezTo>
                <a:cubicBezTo>
                  <a:pt x="48" y="13"/>
                  <a:pt x="49" y="12"/>
                  <a:pt x="50" y="12"/>
                </a:cubicBezTo>
                <a:cubicBezTo>
                  <a:pt x="49" y="12"/>
                  <a:pt x="44" y="14"/>
                  <a:pt x="44" y="15"/>
                </a:cubicBezTo>
                <a:cubicBezTo>
                  <a:pt x="45" y="15"/>
                  <a:pt x="50" y="15"/>
                  <a:pt x="51" y="14"/>
                </a:cubicBezTo>
                <a:moveTo>
                  <a:pt x="50" y="12"/>
                </a:moveTo>
                <a:cubicBezTo>
                  <a:pt x="50" y="12"/>
                  <a:pt x="50" y="12"/>
                  <a:pt x="50" y="12"/>
                </a:cubicBezTo>
                <a:cubicBezTo>
                  <a:pt x="50" y="12"/>
                  <a:pt x="50" y="12"/>
                  <a:pt x="50" y="12"/>
                </a:cubicBezTo>
                <a:cubicBezTo>
                  <a:pt x="50" y="12"/>
                  <a:pt x="50" y="12"/>
                  <a:pt x="50" y="12"/>
                </a:cubicBezTo>
                <a:cubicBezTo>
                  <a:pt x="50" y="12"/>
                  <a:pt x="50" y="12"/>
                  <a:pt x="50" y="12"/>
                </a:cubicBezTo>
                <a:cubicBezTo>
                  <a:pt x="49" y="12"/>
                  <a:pt x="49" y="12"/>
                  <a:pt x="50" y="12"/>
                </a:cubicBezTo>
                <a:moveTo>
                  <a:pt x="46" y="16"/>
                </a:moveTo>
                <a:cubicBezTo>
                  <a:pt x="42" y="13"/>
                  <a:pt x="45" y="17"/>
                  <a:pt x="40" y="17"/>
                </a:cubicBezTo>
                <a:cubicBezTo>
                  <a:pt x="43" y="17"/>
                  <a:pt x="43" y="19"/>
                  <a:pt x="43" y="19"/>
                </a:cubicBezTo>
                <a:cubicBezTo>
                  <a:pt x="44" y="19"/>
                  <a:pt x="46" y="17"/>
                  <a:pt x="46" y="16"/>
                </a:cubicBezTo>
                <a:moveTo>
                  <a:pt x="53" y="11"/>
                </a:moveTo>
                <a:cubicBezTo>
                  <a:pt x="52" y="11"/>
                  <a:pt x="52" y="11"/>
                  <a:pt x="52" y="11"/>
                </a:cubicBezTo>
                <a:cubicBezTo>
                  <a:pt x="51" y="12"/>
                  <a:pt x="51" y="12"/>
                  <a:pt x="53" y="11"/>
                </a:cubicBezTo>
                <a:moveTo>
                  <a:pt x="36" y="7"/>
                </a:moveTo>
                <a:cubicBezTo>
                  <a:pt x="34" y="7"/>
                  <a:pt x="32" y="8"/>
                  <a:pt x="31" y="8"/>
                </a:cubicBezTo>
                <a:cubicBezTo>
                  <a:pt x="30" y="8"/>
                  <a:pt x="28" y="9"/>
                  <a:pt x="28" y="9"/>
                </a:cubicBezTo>
                <a:cubicBezTo>
                  <a:pt x="28" y="9"/>
                  <a:pt x="28" y="10"/>
                  <a:pt x="27" y="11"/>
                </a:cubicBezTo>
                <a:cubicBezTo>
                  <a:pt x="28" y="11"/>
                  <a:pt x="29" y="11"/>
                  <a:pt x="29" y="11"/>
                </a:cubicBezTo>
                <a:cubicBezTo>
                  <a:pt x="32" y="8"/>
                  <a:pt x="32" y="11"/>
                  <a:pt x="29" y="11"/>
                </a:cubicBezTo>
                <a:cubicBezTo>
                  <a:pt x="29" y="11"/>
                  <a:pt x="29" y="11"/>
                  <a:pt x="29" y="11"/>
                </a:cubicBezTo>
                <a:cubicBezTo>
                  <a:pt x="30" y="11"/>
                  <a:pt x="31" y="11"/>
                  <a:pt x="32" y="11"/>
                </a:cubicBezTo>
                <a:cubicBezTo>
                  <a:pt x="31" y="13"/>
                  <a:pt x="26" y="16"/>
                  <a:pt x="28" y="17"/>
                </a:cubicBezTo>
                <a:cubicBezTo>
                  <a:pt x="27" y="18"/>
                  <a:pt x="23" y="19"/>
                  <a:pt x="26" y="19"/>
                </a:cubicBezTo>
                <a:cubicBezTo>
                  <a:pt x="25" y="20"/>
                  <a:pt x="20" y="26"/>
                  <a:pt x="20" y="26"/>
                </a:cubicBezTo>
                <a:cubicBezTo>
                  <a:pt x="20" y="26"/>
                  <a:pt x="20" y="26"/>
                  <a:pt x="20" y="26"/>
                </a:cubicBezTo>
                <a:cubicBezTo>
                  <a:pt x="15" y="32"/>
                  <a:pt x="0" y="48"/>
                  <a:pt x="8" y="52"/>
                </a:cubicBezTo>
                <a:cubicBezTo>
                  <a:pt x="9" y="53"/>
                  <a:pt x="8" y="43"/>
                  <a:pt x="11" y="42"/>
                </a:cubicBezTo>
                <a:cubicBezTo>
                  <a:pt x="10" y="48"/>
                  <a:pt x="8" y="54"/>
                  <a:pt x="8" y="59"/>
                </a:cubicBezTo>
                <a:cubicBezTo>
                  <a:pt x="8" y="67"/>
                  <a:pt x="10" y="64"/>
                  <a:pt x="14" y="67"/>
                </a:cubicBezTo>
                <a:cubicBezTo>
                  <a:pt x="16" y="68"/>
                  <a:pt x="25" y="81"/>
                  <a:pt x="26" y="83"/>
                </a:cubicBezTo>
                <a:cubicBezTo>
                  <a:pt x="26" y="88"/>
                  <a:pt x="21" y="85"/>
                  <a:pt x="21" y="89"/>
                </a:cubicBezTo>
                <a:cubicBezTo>
                  <a:pt x="23" y="97"/>
                  <a:pt x="24" y="102"/>
                  <a:pt x="31" y="109"/>
                </a:cubicBezTo>
                <a:cubicBezTo>
                  <a:pt x="34" y="111"/>
                  <a:pt x="32" y="119"/>
                  <a:pt x="32" y="121"/>
                </a:cubicBezTo>
                <a:cubicBezTo>
                  <a:pt x="31" y="121"/>
                  <a:pt x="31" y="121"/>
                  <a:pt x="31" y="121"/>
                </a:cubicBezTo>
                <a:cubicBezTo>
                  <a:pt x="32" y="121"/>
                  <a:pt x="33" y="122"/>
                  <a:pt x="33" y="123"/>
                </a:cubicBezTo>
                <a:cubicBezTo>
                  <a:pt x="33" y="123"/>
                  <a:pt x="32" y="123"/>
                  <a:pt x="31" y="123"/>
                </a:cubicBezTo>
                <a:cubicBezTo>
                  <a:pt x="34" y="125"/>
                  <a:pt x="37" y="127"/>
                  <a:pt x="40" y="126"/>
                </a:cubicBezTo>
                <a:cubicBezTo>
                  <a:pt x="39" y="125"/>
                  <a:pt x="38" y="125"/>
                  <a:pt x="38" y="124"/>
                </a:cubicBezTo>
                <a:cubicBezTo>
                  <a:pt x="40" y="125"/>
                  <a:pt x="42" y="124"/>
                  <a:pt x="42" y="123"/>
                </a:cubicBezTo>
                <a:cubicBezTo>
                  <a:pt x="42" y="123"/>
                  <a:pt x="47" y="124"/>
                  <a:pt x="46" y="123"/>
                </a:cubicBezTo>
                <a:cubicBezTo>
                  <a:pt x="46" y="122"/>
                  <a:pt x="45" y="122"/>
                  <a:pt x="44" y="122"/>
                </a:cubicBezTo>
                <a:cubicBezTo>
                  <a:pt x="43" y="122"/>
                  <a:pt x="43" y="121"/>
                  <a:pt x="43" y="120"/>
                </a:cubicBezTo>
                <a:cubicBezTo>
                  <a:pt x="43" y="121"/>
                  <a:pt x="44" y="121"/>
                  <a:pt x="44" y="122"/>
                </a:cubicBezTo>
                <a:cubicBezTo>
                  <a:pt x="48" y="122"/>
                  <a:pt x="59" y="117"/>
                  <a:pt x="56" y="117"/>
                </a:cubicBezTo>
                <a:cubicBezTo>
                  <a:pt x="63" y="115"/>
                  <a:pt x="69" y="113"/>
                  <a:pt x="71" y="105"/>
                </a:cubicBezTo>
                <a:cubicBezTo>
                  <a:pt x="73" y="99"/>
                  <a:pt x="62" y="99"/>
                  <a:pt x="61" y="99"/>
                </a:cubicBezTo>
                <a:cubicBezTo>
                  <a:pt x="62" y="99"/>
                  <a:pt x="51" y="95"/>
                  <a:pt x="51" y="96"/>
                </a:cubicBezTo>
                <a:cubicBezTo>
                  <a:pt x="51" y="93"/>
                  <a:pt x="58" y="95"/>
                  <a:pt x="55" y="91"/>
                </a:cubicBezTo>
                <a:cubicBezTo>
                  <a:pt x="52" y="88"/>
                  <a:pt x="48" y="88"/>
                  <a:pt x="46" y="84"/>
                </a:cubicBezTo>
                <a:cubicBezTo>
                  <a:pt x="43" y="81"/>
                  <a:pt x="35" y="82"/>
                  <a:pt x="35" y="81"/>
                </a:cubicBezTo>
                <a:cubicBezTo>
                  <a:pt x="30" y="76"/>
                  <a:pt x="28" y="82"/>
                  <a:pt x="24" y="78"/>
                </a:cubicBezTo>
                <a:cubicBezTo>
                  <a:pt x="23" y="77"/>
                  <a:pt x="24" y="72"/>
                  <a:pt x="23" y="71"/>
                </a:cubicBezTo>
                <a:cubicBezTo>
                  <a:pt x="22" y="72"/>
                  <a:pt x="21" y="72"/>
                  <a:pt x="19" y="72"/>
                </a:cubicBezTo>
                <a:cubicBezTo>
                  <a:pt x="22" y="63"/>
                  <a:pt x="22" y="63"/>
                  <a:pt x="22" y="63"/>
                </a:cubicBezTo>
                <a:cubicBezTo>
                  <a:pt x="20" y="61"/>
                  <a:pt x="16" y="65"/>
                  <a:pt x="15" y="63"/>
                </a:cubicBezTo>
                <a:cubicBezTo>
                  <a:pt x="9" y="52"/>
                  <a:pt x="22" y="55"/>
                  <a:pt x="26" y="54"/>
                </a:cubicBezTo>
                <a:cubicBezTo>
                  <a:pt x="29" y="53"/>
                  <a:pt x="27" y="63"/>
                  <a:pt x="30" y="63"/>
                </a:cubicBezTo>
                <a:cubicBezTo>
                  <a:pt x="32" y="62"/>
                  <a:pt x="35" y="51"/>
                  <a:pt x="38" y="49"/>
                </a:cubicBezTo>
                <a:cubicBezTo>
                  <a:pt x="40" y="51"/>
                  <a:pt x="51" y="42"/>
                  <a:pt x="48" y="49"/>
                </a:cubicBezTo>
                <a:cubicBezTo>
                  <a:pt x="50" y="50"/>
                  <a:pt x="53" y="46"/>
                  <a:pt x="51" y="45"/>
                </a:cubicBezTo>
                <a:cubicBezTo>
                  <a:pt x="52" y="43"/>
                  <a:pt x="51" y="42"/>
                  <a:pt x="51" y="41"/>
                </a:cubicBezTo>
                <a:cubicBezTo>
                  <a:pt x="49" y="41"/>
                  <a:pt x="48" y="42"/>
                  <a:pt x="46" y="42"/>
                </a:cubicBezTo>
                <a:cubicBezTo>
                  <a:pt x="51" y="36"/>
                  <a:pt x="57" y="44"/>
                  <a:pt x="55" y="35"/>
                </a:cubicBezTo>
                <a:cubicBezTo>
                  <a:pt x="55" y="33"/>
                  <a:pt x="50" y="28"/>
                  <a:pt x="50" y="28"/>
                </a:cubicBezTo>
                <a:cubicBezTo>
                  <a:pt x="49" y="28"/>
                  <a:pt x="49" y="29"/>
                  <a:pt x="48" y="29"/>
                </a:cubicBezTo>
                <a:cubicBezTo>
                  <a:pt x="48" y="29"/>
                  <a:pt x="49" y="27"/>
                  <a:pt x="48" y="27"/>
                </a:cubicBezTo>
                <a:cubicBezTo>
                  <a:pt x="46" y="28"/>
                  <a:pt x="44" y="35"/>
                  <a:pt x="41" y="36"/>
                </a:cubicBezTo>
                <a:cubicBezTo>
                  <a:pt x="42" y="36"/>
                  <a:pt x="39" y="29"/>
                  <a:pt x="38" y="29"/>
                </a:cubicBezTo>
                <a:cubicBezTo>
                  <a:pt x="36" y="26"/>
                  <a:pt x="41" y="26"/>
                  <a:pt x="42" y="25"/>
                </a:cubicBezTo>
                <a:cubicBezTo>
                  <a:pt x="43" y="24"/>
                  <a:pt x="45" y="22"/>
                  <a:pt x="47" y="21"/>
                </a:cubicBezTo>
                <a:cubicBezTo>
                  <a:pt x="47" y="21"/>
                  <a:pt x="47" y="20"/>
                  <a:pt x="46" y="21"/>
                </a:cubicBezTo>
                <a:cubicBezTo>
                  <a:pt x="46" y="20"/>
                  <a:pt x="47" y="19"/>
                  <a:pt x="47" y="19"/>
                </a:cubicBezTo>
                <a:cubicBezTo>
                  <a:pt x="45" y="19"/>
                  <a:pt x="40" y="22"/>
                  <a:pt x="42" y="18"/>
                </a:cubicBezTo>
                <a:cubicBezTo>
                  <a:pt x="37" y="19"/>
                  <a:pt x="39" y="18"/>
                  <a:pt x="40" y="15"/>
                </a:cubicBezTo>
                <a:cubicBezTo>
                  <a:pt x="40" y="14"/>
                  <a:pt x="38" y="15"/>
                  <a:pt x="38" y="15"/>
                </a:cubicBezTo>
                <a:cubicBezTo>
                  <a:pt x="42" y="13"/>
                  <a:pt x="42" y="14"/>
                  <a:pt x="39" y="13"/>
                </a:cubicBezTo>
                <a:cubicBezTo>
                  <a:pt x="40" y="13"/>
                  <a:pt x="41" y="12"/>
                  <a:pt x="42" y="12"/>
                </a:cubicBezTo>
                <a:cubicBezTo>
                  <a:pt x="40" y="12"/>
                  <a:pt x="42" y="11"/>
                  <a:pt x="40" y="10"/>
                </a:cubicBezTo>
                <a:cubicBezTo>
                  <a:pt x="41" y="9"/>
                  <a:pt x="43" y="8"/>
                  <a:pt x="44" y="8"/>
                </a:cubicBezTo>
                <a:cubicBezTo>
                  <a:pt x="43" y="8"/>
                  <a:pt x="42" y="7"/>
                  <a:pt x="42" y="6"/>
                </a:cubicBezTo>
                <a:cubicBezTo>
                  <a:pt x="42" y="6"/>
                  <a:pt x="35" y="8"/>
                  <a:pt x="39" y="7"/>
                </a:cubicBezTo>
                <a:cubicBezTo>
                  <a:pt x="38" y="6"/>
                  <a:pt x="34" y="9"/>
                  <a:pt x="35" y="7"/>
                </a:cubicBezTo>
                <a:cubicBezTo>
                  <a:pt x="35" y="7"/>
                  <a:pt x="35" y="7"/>
                  <a:pt x="35" y="7"/>
                </a:cubicBezTo>
                <a:cubicBezTo>
                  <a:pt x="36" y="7"/>
                  <a:pt x="36" y="7"/>
                  <a:pt x="36" y="7"/>
                </a:cubicBezTo>
                <a:moveTo>
                  <a:pt x="48" y="16"/>
                </a:moveTo>
                <a:cubicBezTo>
                  <a:pt x="47" y="16"/>
                  <a:pt x="46" y="17"/>
                  <a:pt x="46" y="18"/>
                </a:cubicBezTo>
                <a:cubicBezTo>
                  <a:pt x="48" y="18"/>
                  <a:pt x="50" y="16"/>
                  <a:pt x="48" y="16"/>
                </a:cubicBezTo>
                <a:moveTo>
                  <a:pt x="121" y="63"/>
                </a:moveTo>
                <a:cubicBezTo>
                  <a:pt x="122" y="63"/>
                  <a:pt x="122" y="64"/>
                  <a:pt x="122" y="64"/>
                </a:cubicBezTo>
                <a:cubicBezTo>
                  <a:pt x="122" y="61"/>
                  <a:pt x="121" y="58"/>
                  <a:pt x="121" y="54"/>
                </a:cubicBezTo>
                <a:cubicBezTo>
                  <a:pt x="121" y="55"/>
                  <a:pt x="121" y="55"/>
                  <a:pt x="121" y="55"/>
                </a:cubicBezTo>
                <a:cubicBezTo>
                  <a:pt x="121" y="54"/>
                  <a:pt x="121" y="54"/>
                  <a:pt x="121" y="54"/>
                </a:cubicBezTo>
                <a:cubicBezTo>
                  <a:pt x="121" y="55"/>
                  <a:pt x="121" y="59"/>
                  <a:pt x="121" y="63"/>
                </a:cubicBezTo>
                <a:moveTo>
                  <a:pt x="46" y="24"/>
                </a:moveTo>
                <a:cubicBezTo>
                  <a:pt x="44" y="23"/>
                  <a:pt x="44" y="26"/>
                  <a:pt x="44" y="26"/>
                </a:cubicBezTo>
                <a:cubicBezTo>
                  <a:pt x="45" y="25"/>
                  <a:pt x="46" y="27"/>
                  <a:pt x="47" y="25"/>
                </a:cubicBezTo>
                <a:cubicBezTo>
                  <a:pt x="43" y="24"/>
                  <a:pt x="47" y="25"/>
                  <a:pt x="46" y="24"/>
                </a:cubicBezTo>
                <a:moveTo>
                  <a:pt x="55" y="27"/>
                </a:moveTo>
                <a:cubicBezTo>
                  <a:pt x="58" y="28"/>
                  <a:pt x="53" y="20"/>
                  <a:pt x="53" y="20"/>
                </a:cubicBezTo>
                <a:cubicBezTo>
                  <a:pt x="54" y="16"/>
                  <a:pt x="48" y="19"/>
                  <a:pt x="48" y="19"/>
                </a:cubicBezTo>
                <a:cubicBezTo>
                  <a:pt x="53" y="19"/>
                  <a:pt x="49" y="22"/>
                  <a:pt x="48" y="24"/>
                </a:cubicBezTo>
                <a:cubicBezTo>
                  <a:pt x="48" y="24"/>
                  <a:pt x="53" y="30"/>
                  <a:pt x="54" y="29"/>
                </a:cubicBezTo>
                <a:cubicBezTo>
                  <a:pt x="54" y="27"/>
                  <a:pt x="54" y="26"/>
                  <a:pt x="54" y="25"/>
                </a:cubicBezTo>
                <a:cubicBezTo>
                  <a:pt x="55" y="24"/>
                  <a:pt x="55" y="27"/>
                  <a:pt x="55" y="27"/>
                </a:cubicBezTo>
                <a:moveTo>
                  <a:pt x="51" y="24"/>
                </a:moveTo>
                <a:cubicBezTo>
                  <a:pt x="51" y="24"/>
                  <a:pt x="51" y="24"/>
                  <a:pt x="51" y="24"/>
                </a:cubicBezTo>
                <a:cubicBezTo>
                  <a:pt x="51" y="23"/>
                  <a:pt x="49" y="24"/>
                  <a:pt x="51" y="22"/>
                </a:cubicBezTo>
                <a:cubicBezTo>
                  <a:pt x="52" y="22"/>
                  <a:pt x="51" y="24"/>
                  <a:pt x="51" y="24"/>
                </a:cubicBezTo>
                <a:cubicBezTo>
                  <a:pt x="51" y="24"/>
                  <a:pt x="51" y="24"/>
                  <a:pt x="51" y="24"/>
                </a:cubicBezTo>
                <a:moveTo>
                  <a:pt x="73" y="2"/>
                </a:moveTo>
                <a:cubicBezTo>
                  <a:pt x="73" y="2"/>
                  <a:pt x="73" y="2"/>
                  <a:pt x="73" y="2"/>
                </a:cubicBezTo>
                <a:cubicBezTo>
                  <a:pt x="73" y="2"/>
                  <a:pt x="73" y="2"/>
                  <a:pt x="73" y="2"/>
                </a:cubicBezTo>
                <a:moveTo>
                  <a:pt x="107" y="106"/>
                </a:moveTo>
                <a:cubicBezTo>
                  <a:pt x="107" y="106"/>
                  <a:pt x="107" y="106"/>
                  <a:pt x="107" y="106"/>
                </a:cubicBezTo>
                <a:moveTo>
                  <a:pt x="121" y="72"/>
                </a:moveTo>
                <a:cubicBezTo>
                  <a:pt x="121" y="72"/>
                  <a:pt x="122" y="71"/>
                  <a:pt x="122" y="70"/>
                </a:cubicBezTo>
                <a:cubicBezTo>
                  <a:pt x="122" y="68"/>
                  <a:pt x="122" y="67"/>
                  <a:pt x="122" y="65"/>
                </a:cubicBezTo>
                <a:cubicBezTo>
                  <a:pt x="122" y="65"/>
                  <a:pt x="122" y="64"/>
                  <a:pt x="121" y="63"/>
                </a:cubicBezTo>
                <a:cubicBezTo>
                  <a:pt x="120" y="56"/>
                  <a:pt x="114" y="48"/>
                  <a:pt x="115" y="44"/>
                </a:cubicBezTo>
                <a:cubicBezTo>
                  <a:pt x="117" y="44"/>
                  <a:pt x="120" y="51"/>
                  <a:pt x="121" y="54"/>
                </a:cubicBezTo>
                <a:cubicBezTo>
                  <a:pt x="121" y="53"/>
                  <a:pt x="121" y="53"/>
                  <a:pt x="121" y="53"/>
                </a:cubicBezTo>
                <a:cubicBezTo>
                  <a:pt x="121" y="53"/>
                  <a:pt x="121" y="52"/>
                  <a:pt x="120" y="51"/>
                </a:cubicBezTo>
                <a:cubicBezTo>
                  <a:pt x="119" y="47"/>
                  <a:pt x="118" y="43"/>
                  <a:pt x="117" y="39"/>
                </a:cubicBezTo>
                <a:cubicBezTo>
                  <a:pt x="117" y="39"/>
                  <a:pt x="117" y="39"/>
                  <a:pt x="117" y="39"/>
                </a:cubicBezTo>
                <a:cubicBezTo>
                  <a:pt x="117" y="39"/>
                  <a:pt x="117" y="39"/>
                  <a:pt x="117" y="39"/>
                </a:cubicBezTo>
                <a:cubicBezTo>
                  <a:pt x="117" y="40"/>
                  <a:pt x="117" y="40"/>
                  <a:pt x="117" y="40"/>
                </a:cubicBezTo>
                <a:cubicBezTo>
                  <a:pt x="116" y="39"/>
                  <a:pt x="116" y="39"/>
                  <a:pt x="116" y="39"/>
                </a:cubicBezTo>
                <a:cubicBezTo>
                  <a:pt x="114" y="37"/>
                  <a:pt x="112" y="32"/>
                  <a:pt x="110" y="27"/>
                </a:cubicBezTo>
                <a:cubicBezTo>
                  <a:pt x="107" y="23"/>
                  <a:pt x="104" y="20"/>
                  <a:pt x="100" y="17"/>
                </a:cubicBezTo>
                <a:cubicBezTo>
                  <a:pt x="99" y="16"/>
                  <a:pt x="98" y="15"/>
                  <a:pt x="97" y="14"/>
                </a:cubicBezTo>
                <a:cubicBezTo>
                  <a:pt x="97" y="14"/>
                  <a:pt x="97" y="14"/>
                  <a:pt x="97" y="14"/>
                </a:cubicBezTo>
                <a:cubicBezTo>
                  <a:pt x="97" y="14"/>
                  <a:pt x="97" y="14"/>
                  <a:pt x="97" y="14"/>
                </a:cubicBezTo>
                <a:cubicBezTo>
                  <a:pt x="96" y="13"/>
                  <a:pt x="96" y="13"/>
                  <a:pt x="95" y="13"/>
                </a:cubicBezTo>
                <a:cubicBezTo>
                  <a:pt x="94" y="12"/>
                  <a:pt x="94" y="12"/>
                  <a:pt x="93" y="11"/>
                </a:cubicBezTo>
                <a:cubicBezTo>
                  <a:pt x="92" y="11"/>
                  <a:pt x="92" y="11"/>
                  <a:pt x="92" y="11"/>
                </a:cubicBezTo>
                <a:cubicBezTo>
                  <a:pt x="92" y="11"/>
                  <a:pt x="92" y="11"/>
                  <a:pt x="92" y="11"/>
                </a:cubicBezTo>
                <a:cubicBezTo>
                  <a:pt x="90" y="9"/>
                  <a:pt x="87" y="8"/>
                  <a:pt x="84" y="6"/>
                </a:cubicBezTo>
                <a:cubicBezTo>
                  <a:pt x="85" y="7"/>
                  <a:pt x="85" y="7"/>
                  <a:pt x="86" y="7"/>
                </a:cubicBezTo>
                <a:cubicBezTo>
                  <a:pt x="82" y="5"/>
                  <a:pt x="78" y="4"/>
                  <a:pt x="74" y="3"/>
                </a:cubicBezTo>
                <a:cubicBezTo>
                  <a:pt x="77" y="3"/>
                  <a:pt x="79" y="4"/>
                  <a:pt x="81" y="5"/>
                </a:cubicBezTo>
                <a:cubicBezTo>
                  <a:pt x="73" y="2"/>
                  <a:pt x="66" y="0"/>
                  <a:pt x="58" y="0"/>
                </a:cubicBezTo>
                <a:cubicBezTo>
                  <a:pt x="59" y="0"/>
                  <a:pt x="60" y="0"/>
                  <a:pt x="58" y="0"/>
                </a:cubicBezTo>
                <a:cubicBezTo>
                  <a:pt x="57" y="0"/>
                  <a:pt x="57" y="0"/>
                  <a:pt x="57" y="0"/>
                </a:cubicBezTo>
                <a:cubicBezTo>
                  <a:pt x="57" y="0"/>
                  <a:pt x="57" y="0"/>
                  <a:pt x="57" y="0"/>
                </a:cubicBezTo>
                <a:cubicBezTo>
                  <a:pt x="54" y="0"/>
                  <a:pt x="52" y="1"/>
                  <a:pt x="51" y="1"/>
                </a:cubicBezTo>
                <a:cubicBezTo>
                  <a:pt x="51" y="1"/>
                  <a:pt x="47" y="1"/>
                  <a:pt x="45" y="1"/>
                </a:cubicBezTo>
                <a:cubicBezTo>
                  <a:pt x="42" y="2"/>
                  <a:pt x="42" y="2"/>
                  <a:pt x="42" y="2"/>
                </a:cubicBezTo>
                <a:cubicBezTo>
                  <a:pt x="42" y="3"/>
                  <a:pt x="42" y="3"/>
                  <a:pt x="42" y="3"/>
                </a:cubicBezTo>
                <a:cubicBezTo>
                  <a:pt x="42" y="3"/>
                  <a:pt x="42" y="3"/>
                  <a:pt x="42" y="2"/>
                </a:cubicBezTo>
                <a:cubicBezTo>
                  <a:pt x="41" y="2"/>
                  <a:pt x="44" y="2"/>
                  <a:pt x="45" y="1"/>
                </a:cubicBezTo>
                <a:cubicBezTo>
                  <a:pt x="45" y="1"/>
                  <a:pt x="45" y="1"/>
                  <a:pt x="45" y="1"/>
                </a:cubicBezTo>
                <a:cubicBezTo>
                  <a:pt x="45" y="1"/>
                  <a:pt x="45" y="1"/>
                  <a:pt x="45" y="1"/>
                </a:cubicBezTo>
                <a:cubicBezTo>
                  <a:pt x="45" y="1"/>
                  <a:pt x="45" y="1"/>
                  <a:pt x="45" y="1"/>
                </a:cubicBezTo>
                <a:cubicBezTo>
                  <a:pt x="45" y="1"/>
                  <a:pt x="45" y="1"/>
                  <a:pt x="45" y="1"/>
                </a:cubicBezTo>
                <a:cubicBezTo>
                  <a:pt x="46" y="1"/>
                  <a:pt x="51" y="1"/>
                  <a:pt x="51" y="1"/>
                </a:cubicBezTo>
                <a:cubicBezTo>
                  <a:pt x="50" y="1"/>
                  <a:pt x="50" y="1"/>
                  <a:pt x="50" y="1"/>
                </a:cubicBezTo>
                <a:cubicBezTo>
                  <a:pt x="25" y="2"/>
                  <a:pt x="8" y="16"/>
                  <a:pt x="0" y="34"/>
                </a:cubicBezTo>
                <a:cubicBezTo>
                  <a:pt x="7" y="23"/>
                  <a:pt x="16" y="14"/>
                  <a:pt x="28" y="9"/>
                </a:cubicBezTo>
                <a:cubicBezTo>
                  <a:pt x="28" y="8"/>
                  <a:pt x="28" y="8"/>
                  <a:pt x="28" y="8"/>
                </a:cubicBezTo>
                <a:cubicBezTo>
                  <a:pt x="29" y="8"/>
                  <a:pt x="30" y="8"/>
                  <a:pt x="31" y="8"/>
                </a:cubicBezTo>
                <a:cubicBezTo>
                  <a:pt x="33" y="8"/>
                  <a:pt x="35" y="7"/>
                  <a:pt x="36" y="7"/>
                </a:cubicBezTo>
                <a:cubicBezTo>
                  <a:pt x="35" y="7"/>
                  <a:pt x="35" y="7"/>
                  <a:pt x="35" y="7"/>
                </a:cubicBezTo>
                <a:cubicBezTo>
                  <a:pt x="42" y="6"/>
                  <a:pt x="49" y="6"/>
                  <a:pt x="56" y="7"/>
                </a:cubicBezTo>
                <a:cubicBezTo>
                  <a:pt x="44" y="5"/>
                  <a:pt x="31" y="6"/>
                  <a:pt x="20" y="12"/>
                </a:cubicBezTo>
                <a:cubicBezTo>
                  <a:pt x="18" y="13"/>
                  <a:pt x="16" y="15"/>
                  <a:pt x="15" y="16"/>
                </a:cubicBezTo>
                <a:cubicBezTo>
                  <a:pt x="16" y="15"/>
                  <a:pt x="18" y="13"/>
                  <a:pt x="20" y="12"/>
                </a:cubicBezTo>
                <a:cubicBezTo>
                  <a:pt x="27" y="7"/>
                  <a:pt x="35" y="4"/>
                  <a:pt x="43" y="3"/>
                </a:cubicBezTo>
                <a:cubicBezTo>
                  <a:pt x="43" y="3"/>
                  <a:pt x="43" y="3"/>
                  <a:pt x="43" y="3"/>
                </a:cubicBezTo>
                <a:cubicBezTo>
                  <a:pt x="43" y="3"/>
                  <a:pt x="44" y="3"/>
                  <a:pt x="45" y="3"/>
                </a:cubicBezTo>
                <a:cubicBezTo>
                  <a:pt x="43" y="3"/>
                  <a:pt x="41" y="4"/>
                  <a:pt x="39" y="5"/>
                </a:cubicBezTo>
                <a:cubicBezTo>
                  <a:pt x="42" y="6"/>
                  <a:pt x="49" y="2"/>
                  <a:pt x="52" y="2"/>
                </a:cubicBezTo>
                <a:cubicBezTo>
                  <a:pt x="55" y="1"/>
                  <a:pt x="61" y="3"/>
                  <a:pt x="62" y="3"/>
                </a:cubicBezTo>
                <a:cubicBezTo>
                  <a:pt x="62" y="3"/>
                  <a:pt x="61" y="2"/>
                  <a:pt x="61" y="2"/>
                </a:cubicBezTo>
                <a:cubicBezTo>
                  <a:pt x="64" y="1"/>
                  <a:pt x="70" y="3"/>
                  <a:pt x="73" y="4"/>
                </a:cubicBezTo>
                <a:cubicBezTo>
                  <a:pt x="68" y="5"/>
                  <a:pt x="70" y="2"/>
                  <a:pt x="68" y="6"/>
                </a:cubicBezTo>
                <a:cubicBezTo>
                  <a:pt x="71" y="5"/>
                  <a:pt x="77" y="6"/>
                  <a:pt x="80" y="7"/>
                </a:cubicBezTo>
                <a:cubicBezTo>
                  <a:pt x="77" y="7"/>
                  <a:pt x="81" y="6"/>
                  <a:pt x="78" y="7"/>
                </a:cubicBezTo>
                <a:cubicBezTo>
                  <a:pt x="81" y="8"/>
                  <a:pt x="81" y="8"/>
                  <a:pt x="79" y="8"/>
                </a:cubicBezTo>
                <a:cubicBezTo>
                  <a:pt x="82" y="9"/>
                  <a:pt x="83" y="8"/>
                  <a:pt x="86" y="9"/>
                </a:cubicBezTo>
                <a:cubicBezTo>
                  <a:pt x="84" y="9"/>
                  <a:pt x="82" y="8"/>
                  <a:pt x="80" y="9"/>
                </a:cubicBezTo>
                <a:cubicBezTo>
                  <a:pt x="83" y="10"/>
                  <a:pt x="93" y="16"/>
                  <a:pt x="86" y="14"/>
                </a:cubicBezTo>
                <a:cubicBezTo>
                  <a:pt x="86" y="14"/>
                  <a:pt x="87" y="15"/>
                  <a:pt x="87" y="15"/>
                </a:cubicBezTo>
                <a:cubicBezTo>
                  <a:pt x="88" y="15"/>
                  <a:pt x="89" y="16"/>
                  <a:pt x="89" y="16"/>
                </a:cubicBezTo>
                <a:cubicBezTo>
                  <a:pt x="90" y="17"/>
                  <a:pt x="91" y="17"/>
                  <a:pt x="92" y="18"/>
                </a:cubicBezTo>
                <a:cubicBezTo>
                  <a:pt x="89" y="17"/>
                  <a:pt x="90" y="17"/>
                  <a:pt x="93" y="19"/>
                </a:cubicBezTo>
                <a:cubicBezTo>
                  <a:pt x="91" y="18"/>
                  <a:pt x="90" y="18"/>
                  <a:pt x="89" y="19"/>
                </a:cubicBezTo>
                <a:cubicBezTo>
                  <a:pt x="89" y="18"/>
                  <a:pt x="89" y="18"/>
                  <a:pt x="88" y="17"/>
                </a:cubicBezTo>
                <a:cubicBezTo>
                  <a:pt x="91" y="18"/>
                  <a:pt x="87" y="16"/>
                  <a:pt x="90" y="17"/>
                </a:cubicBezTo>
                <a:cubicBezTo>
                  <a:pt x="89" y="16"/>
                  <a:pt x="89" y="16"/>
                  <a:pt x="89" y="16"/>
                </a:cubicBezTo>
                <a:cubicBezTo>
                  <a:pt x="89" y="16"/>
                  <a:pt x="88" y="16"/>
                  <a:pt x="87" y="15"/>
                </a:cubicBezTo>
                <a:cubicBezTo>
                  <a:pt x="85" y="15"/>
                  <a:pt x="83" y="16"/>
                  <a:pt x="83" y="16"/>
                </a:cubicBezTo>
                <a:cubicBezTo>
                  <a:pt x="82" y="18"/>
                  <a:pt x="89" y="29"/>
                  <a:pt x="91" y="30"/>
                </a:cubicBezTo>
                <a:cubicBezTo>
                  <a:pt x="91" y="29"/>
                  <a:pt x="91" y="29"/>
                  <a:pt x="91" y="28"/>
                </a:cubicBezTo>
                <a:cubicBezTo>
                  <a:pt x="93" y="29"/>
                  <a:pt x="95" y="29"/>
                  <a:pt x="95" y="30"/>
                </a:cubicBezTo>
                <a:cubicBezTo>
                  <a:pt x="95" y="30"/>
                  <a:pt x="95" y="30"/>
                  <a:pt x="95" y="30"/>
                </a:cubicBezTo>
                <a:cubicBezTo>
                  <a:pt x="95" y="29"/>
                  <a:pt x="88" y="20"/>
                  <a:pt x="88" y="20"/>
                </a:cubicBezTo>
                <a:cubicBezTo>
                  <a:pt x="89" y="19"/>
                  <a:pt x="91" y="25"/>
                  <a:pt x="93" y="24"/>
                </a:cubicBezTo>
                <a:cubicBezTo>
                  <a:pt x="94" y="24"/>
                  <a:pt x="93" y="23"/>
                  <a:pt x="93" y="22"/>
                </a:cubicBezTo>
                <a:cubicBezTo>
                  <a:pt x="94" y="23"/>
                  <a:pt x="94" y="23"/>
                  <a:pt x="94" y="22"/>
                </a:cubicBezTo>
                <a:cubicBezTo>
                  <a:pt x="96" y="22"/>
                  <a:pt x="97" y="30"/>
                  <a:pt x="97" y="32"/>
                </a:cubicBezTo>
                <a:cubicBezTo>
                  <a:pt x="96" y="31"/>
                  <a:pt x="94" y="31"/>
                  <a:pt x="92" y="30"/>
                </a:cubicBezTo>
                <a:cubicBezTo>
                  <a:pt x="93" y="32"/>
                  <a:pt x="95" y="40"/>
                  <a:pt x="92" y="41"/>
                </a:cubicBezTo>
                <a:cubicBezTo>
                  <a:pt x="95" y="45"/>
                  <a:pt x="90" y="50"/>
                  <a:pt x="94" y="52"/>
                </a:cubicBezTo>
                <a:cubicBezTo>
                  <a:pt x="99" y="55"/>
                  <a:pt x="97" y="46"/>
                  <a:pt x="97" y="46"/>
                </a:cubicBezTo>
                <a:cubicBezTo>
                  <a:pt x="98" y="46"/>
                  <a:pt x="98" y="46"/>
                  <a:pt x="98" y="46"/>
                </a:cubicBezTo>
                <a:cubicBezTo>
                  <a:pt x="98" y="45"/>
                  <a:pt x="98" y="45"/>
                  <a:pt x="99" y="43"/>
                </a:cubicBezTo>
                <a:cubicBezTo>
                  <a:pt x="102" y="45"/>
                  <a:pt x="103" y="42"/>
                  <a:pt x="108" y="46"/>
                </a:cubicBezTo>
                <a:cubicBezTo>
                  <a:pt x="109" y="44"/>
                  <a:pt x="101" y="39"/>
                  <a:pt x="102" y="39"/>
                </a:cubicBezTo>
                <a:cubicBezTo>
                  <a:pt x="105" y="38"/>
                  <a:pt x="107" y="44"/>
                  <a:pt x="110" y="44"/>
                </a:cubicBezTo>
                <a:cubicBezTo>
                  <a:pt x="109" y="44"/>
                  <a:pt x="107" y="35"/>
                  <a:pt x="105" y="32"/>
                </a:cubicBezTo>
                <a:cubicBezTo>
                  <a:pt x="105" y="31"/>
                  <a:pt x="105" y="31"/>
                  <a:pt x="105" y="31"/>
                </a:cubicBezTo>
                <a:cubicBezTo>
                  <a:pt x="105" y="32"/>
                  <a:pt x="105" y="32"/>
                  <a:pt x="105" y="32"/>
                </a:cubicBezTo>
                <a:cubicBezTo>
                  <a:pt x="106" y="33"/>
                  <a:pt x="108" y="34"/>
                  <a:pt x="108" y="33"/>
                </a:cubicBezTo>
                <a:cubicBezTo>
                  <a:pt x="107" y="32"/>
                  <a:pt x="106" y="31"/>
                  <a:pt x="105" y="30"/>
                </a:cubicBezTo>
                <a:cubicBezTo>
                  <a:pt x="115" y="31"/>
                  <a:pt x="105" y="40"/>
                  <a:pt x="111" y="42"/>
                </a:cubicBezTo>
                <a:cubicBezTo>
                  <a:pt x="111" y="41"/>
                  <a:pt x="111" y="38"/>
                  <a:pt x="113" y="41"/>
                </a:cubicBezTo>
                <a:cubicBezTo>
                  <a:pt x="112" y="39"/>
                  <a:pt x="112" y="38"/>
                  <a:pt x="111" y="37"/>
                </a:cubicBezTo>
                <a:cubicBezTo>
                  <a:pt x="117" y="41"/>
                  <a:pt x="112" y="47"/>
                  <a:pt x="111" y="50"/>
                </a:cubicBezTo>
                <a:cubicBezTo>
                  <a:pt x="112" y="48"/>
                  <a:pt x="106" y="51"/>
                  <a:pt x="107" y="51"/>
                </a:cubicBezTo>
                <a:cubicBezTo>
                  <a:pt x="106" y="51"/>
                  <a:pt x="105" y="46"/>
                  <a:pt x="104" y="47"/>
                </a:cubicBezTo>
                <a:cubicBezTo>
                  <a:pt x="101" y="49"/>
                  <a:pt x="97" y="51"/>
                  <a:pt x="96" y="54"/>
                </a:cubicBezTo>
                <a:cubicBezTo>
                  <a:pt x="92" y="62"/>
                  <a:pt x="93" y="68"/>
                  <a:pt x="92" y="76"/>
                </a:cubicBezTo>
                <a:cubicBezTo>
                  <a:pt x="91" y="84"/>
                  <a:pt x="89" y="80"/>
                  <a:pt x="94" y="85"/>
                </a:cubicBezTo>
                <a:cubicBezTo>
                  <a:pt x="96" y="86"/>
                  <a:pt x="97" y="89"/>
                  <a:pt x="100" y="88"/>
                </a:cubicBezTo>
                <a:cubicBezTo>
                  <a:pt x="105" y="86"/>
                  <a:pt x="107" y="81"/>
                  <a:pt x="112" y="83"/>
                </a:cubicBezTo>
                <a:cubicBezTo>
                  <a:pt x="114" y="91"/>
                  <a:pt x="113" y="98"/>
                  <a:pt x="109" y="103"/>
                </a:cubicBezTo>
                <a:cubicBezTo>
                  <a:pt x="114" y="97"/>
                  <a:pt x="120" y="94"/>
                  <a:pt x="120" y="82"/>
                </a:cubicBezTo>
                <a:cubicBezTo>
                  <a:pt x="120" y="81"/>
                  <a:pt x="120" y="81"/>
                  <a:pt x="120" y="80"/>
                </a:cubicBezTo>
                <a:cubicBezTo>
                  <a:pt x="120" y="80"/>
                  <a:pt x="120" y="79"/>
                  <a:pt x="120" y="78"/>
                </a:cubicBezTo>
                <a:cubicBezTo>
                  <a:pt x="121" y="78"/>
                  <a:pt x="121" y="78"/>
                  <a:pt x="121" y="78"/>
                </a:cubicBezTo>
                <a:cubicBezTo>
                  <a:pt x="121" y="78"/>
                  <a:pt x="121" y="78"/>
                  <a:pt x="121" y="78"/>
                </a:cubicBezTo>
                <a:cubicBezTo>
                  <a:pt x="121" y="74"/>
                  <a:pt x="121" y="74"/>
                  <a:pt x="121" y="74"/>
                </a:cubicBezTo>
                <a:cubicBezTo>
                  <a:pt x="121" y="78"/>
                  <a:pt x="121" y="78"/>
                  <a:pt x="121" y="78"/>
                </a:cubicBezTo>
                <a:cubicBezTo>
                  <a:pt x="121" y="76"/>
                  <a:pt x="121" y="74"/>
                  <a:pt x="121" y="73"/>
                </a:cubicBezTo>
                <a:cubicBezTo>
                  <a:pt x="121" y="73"/>
                  <a:pt x="121" y="74"/>
                  <a:pt x="121" y="74"/>
                </a:cubicBezTo>
                <a:cubicBezTo>
                  <a:pt x="121" y="74"/>
                  <a:pt x="121" y="73"/>
                  <a:pt x="121" y="72"/>
                </a:cubicBezTo>
                <a:moveTo>
                  <a:pt x="81" y="5"/>
                </a:moveTo>
                <a:cubicBezTo>
                  <a:pt x="82" y="5"/>
                  <a:pt x="83" y="6"/>
                  <a:pt x="84" y="6"/>
                </a:cubicBezTo>
                <a:cubicBezTo>
                  <a:pt x="83" y="6"/>
                  <a:pt x="82" y="5"/>
                  <a:pt x="81" y="5"/>
                </a:cubicBezTo>
                <a:moveTo>
                  <a:pt x="97" y="14"/>
                </a:moveTo>
                <a:cubicBezTo>
                  <a:pt x="97" y="14"/>
                  <a:pt x="97" y="14"/>
                  <a:pt x="97" y="14"/>
                </a:cubicBezTo>
                <a:cubicBezTo>
                  <a:pt x="97" y="14"/>
                  <a:pt x="97" y="14"/>
                  <a:pt x="97" y="14"/>
                </a:cubicBezTo>
                <a:moveTo>
                  <a:pt x="104" y="23"/>
                </a:moveTo>
                <a:cubicBezTo>
                  <a:pt x="106" y="23"/>
                  <a:pt x="111" y="29"/>
                  <a:pt x="111" y="31"/>
                </a:cubicBezTo>
                <a:cubicBezTo>
                  <a:pt x="109" y="30"/>
                  <a:pt x="105" y="25"/>
                  <a:pt x="104" y="23"/>
                </a:cubicBezTo>
                <a:moveTo>
                  <a:pt x="114" y="96"/>
                </a:moveTo>
                <a:cubicBezTo>
                  <a:pt x="114" y="96"/>
                  <a:pt x="114" y="96"/>
                  <a:pt x="114" y="96"/>
                </a:cubicBezTo>
                <a:cubicBezTo>
                  <a:pt x="114" y="96"/>
                  <a:pt x="114" y="96"/>
                  <a:pt x="114" y="96"/>
                </a:cubicBezTo>
                <a:moveTo>
                  <a:pt x="67" y="1"/>
                </a:moveTo>
                <a:cubicBezTo>
                  <a:pt x="67" y="1"/>
                  <a:pt x="67" y="1"/>
                  <a:pt x="67" y="1"/>
                </a:cubicBezTo>
                <a:moveTo>
                  <a:pt x="121" y="73"/>
                </a:moveTo>
                <a:cubicBezTo>
                  <a:pt x="122" y="70"/>
                  <a:pt x="122" y="68"/>
                  <a:pt x="122" y="65"/>
                </a:cubicBezTo>
                <a:cubicBezTo>
                  <a:pt x="122" y="68"/>
                  <a:pt x="122" y="70"/>
                  <a:pt x="121" y="73"/>
                </a:cubicBezTo>
                <a:moveTo>
                  <a:pt x="102" y="19"/>
                </a:moveTo>
                <a:cubicBezTo>
                  <a:pt x="102" y="19"/>
                  <a:pt x="102" y="19"/>
                  <a:pt x="102" y="19"/>
                </a:cubicBezTo>
                <a:moveTo>
                  <a:pt x="107" y="24"/>
                </a:moveTo>
                <a:cubicBezTo>
                  <a:pt x="107" y="24"/>
                  <a:pt x="107" y="24"/>
                  <a:pt x="107" y="24"/>
                </a:cubicBezTo>
                <a:moveTo>
                  <a:pt x="122" y="66"/>
                </a:moveTo>
                <a:cubicBezTo>
                  <a:pt x="122" y="66"/>
                  <a:pt x="122" y="66"/>
                  <a:pt x="122" y="66"/>
                </a:cubicBezTo>
                <a:cubicBezTo>
                  <a:pt x="122" y="66"/>
                  <a:pt x="122" y="66"/>
                  <a:pt x="122" y="66"/>
                </a:cubicBezTo>
                <a:moveTo>
                  <a:pt x="50" y="1"/>
                </a:moveTo>
                <a:cubicBezTo>
                  <a:pt x="51" y="1"/>
                  <a:pt x="51" y="1"/>
                  <a:pt x="51" y="1"/>
                </a:cubicBezTo>
                <a:cubicBezTo>
                  <a:pt x="50" y="1"/>
                  <a:pt x="50" y="1"/>
                  <a:pt x="50" y="1"/>
                </a:cubicBezTo>
                <a:moveTo>
                  <a:pt x="56" y="0"/>
                </a:moveTo>
                <a:cubicBezTo>
                  <a:pt x="56" y="0"/>
                  <a:pt x="56" y="0"/>
                  <a:pt x="56" y="0"/>
                </a:cubicBezTo>
                <a:close/>
                <a:moveTo>
                  <a:pt x="77" y="14"/>
                </a:moveTo>
                <a:cubicBezTo>
                  <a:pt x="78" y="15"/>
                  <a:pt x="79" y="15"/>
                  <a:pt x="80" y="15"/>
                </a:cubicBezTo>
                <a:cubicBezTo>
                  <a:pt x="79" y="14"/>
                  <a:pt x="78" y="14"/>
                  <a:pt x="77" y="14"/>
                </a:cubicBezTo>
                <a:moveTo>
                  <a:pt x="77" y="31"/>
                </a:moveTo>
                <a:cubicBezTo>
                  <a:pt x="81" y="27"/>
                  <a:pt x="76" y="27"/>
                  <a:pt x="76" y="27"/>
                </a:cubicBezTo>
                <a:cubicBezTo>
                  <a:pt x="75" y="27"/>
                  <a:pt x="75" y="27"/>
                  <a:pt x="74" y="27"/>
                </a:cubicBezTo>
                <a:cubicBezTo>
                  <a:pt x="74" y="28"/>
                  <a:pt x="77" y="31"/>
                  <a:pt x="77" y="31"/>
                </a:cubicBezTo>
                <a:moveTo>
                  <a:pt x="92" y="37"/>
                </a:moveTo>
                <a:cubicBezTo>
                  <a:pt x="93" y="35"/>
                  <a:pt x="85" y="31"/>
                  <a:pt x="85" y="31"/>
                </a:cubicBezTo>
                <a:cubicBezTo>
                  <a:pt x="87" y="35"/>
                  <a:pt x="87" y="35"/>
                  <a:pt x="87" y="35"/>
                </a:cubicBezTo>
                <a:cubicBezTo>
                  <a:pt x="88" y="32"/>
                  <a:pt x="90" y="41"/>
                  <a:pt x="92" y="37"/>
                </a:cubicBezTo>
                <a:moveTo>
                  <a:pt x="86" y="35"/>
                </a:moveTo>
                <a:cubicBezTo>
                  <a:pt x="86" y="36"/>
                  <a:pt x="86" y="40"/>
                  <a:pt x="89" y="40"/>
                </a:cubicBezTo>
                <a:cubicBezTo>
                  <a:pt x="92" y="40"/>
                  <a:pt x="86" y="34"/>
                  <a:pt x="86" y="35"/>
                </a:cubicBezTo>
                <a:moveTo>
                  <a:pt x="85" y="27"/>
                </a:moveTo>
                <a:cubicBezTo>
                  <a:pt x="85" y="28"/>
                  <a:pt x="85" y="29"/>
                  <a:pt x="86" y="30"/>
                </a:cubicBezTo>
                <a:cubicBezTo>
                  <a:pt x="86" y="28"/>
                  <a:pt x="86" y="27"/>
                  <a:pt x="85" y="27"/>
                </a:cubicBezTo>
                <a:moveTo>
                  <a:pt x="121" y="78"/>
                </a:moveTo>
                <a:cubicBezTo>
                  <a:pt x="120" y="79"/>
                  <a:pt x="120" y="79"/>
                  <a:pt x="121" y="78"/>
                </a:cubicBezTo>
                <a:moveTo>
                  <a:pt x="41" y="127"/>
                </a:moveTo>
                <a:cubicBezTo>
                  <a:pt x="40" y="127"/>
                  <a:pt x="39" y="127"/>
                  <a:pt x="40" y="127"/>
                </a:cubicBezTo>
                <a:cubicBezTo>
                  <a:pt x="40" y="127"/>
                  <a:pt x="41" y="127"/>
                  <a:pt x="41" y="127"/>
                </a:cubicBezTo>
                <a:cubicBezTo>
                  <a:pt x="41" y="127"/>
                  <a:pt x="41" y="127"/>
                  <a:pt x="41" y="127"/>
                </a:cubicBezTo>
                <a:moveTo>
                  <a:pt x="13" y="86"/>
                </a:moveTo>
                <a:cubicBezTo>
                  <a:pt x="14" y="86"/>
                  <a:pt x="15" y="84"/>
                  <a:pt x="15" y="84"/>
                </a:cubicBezTo>
                <a:cubicBezTo>
                  <a:pt x="14" y="84"/>
                  <a:pt x="13" y="83"/>
                  <a:pt x="12" y="83"/>
                </a:cubicBezTo>
                <a:cubicBezTo>
                  <a:pt x="12" y="83"/>
                  <a:pt x="12" y="86"/>
                  <a:pt x="13" y="86"/>
                </a:cubicBezTo>
                <a:moveTo>
                  <a:pt x="75" y="9"/>
                </a:moveTo>
                <a:cubicBezTo>
                  <a:pt x="76" y="9"/>
                  <a:pt x="75" y="9"/>
                  <a:pt x="72" y="9"/>
                </a:cubicBezTo>
                <a:cubicBezTo>
                  <a:pt x="73" y="9"/>
                  <a:pt x="74" y="9"/>
                  <a:pt x="75" y="9"/>
                </a:cubicBezTo>
                <a:moveTo>
                  <a:pt x="44" y="77"/>
                </a:moveTo>
                <a:cubicBezTo>
                  <a:pt x="43" y="78"/>
                  <a:pt x="45" y="78"/>
                  <a:pt x="46" y="78"/>
                </a:cubicBezTo>
                <a:cubicBezTo>
                  <a:pt x="48" y="78"/>
                  <a:pt x="45" y="76"/>
                  <a:pt x="44" y="77"/>
                </a:cubicBezTo>
                <a:moveTo>
                  <a:pt x="76" y="11"/>
                </a:moveTo>
                <a:cubicBezTo>
                  <a:pt x="75" y="10"/>
                  <a:pt x="73" y="10"/>
                  <a:pt x="71" y="10"/>
                </a:cubicBezTo>
                <a:cubicBezTo>
                  <a:pt x="72" y="10"/>
                  <a:pt x="72" y="10"/>
                  <a:pt x="73" y="10"/>
                </a:cubicBezTo>
                <a:cubicBezTo>
                  <a:pt x="72" y="10"/>
                  <a:pt x="71" y="10"/>
                  <a:pt x="70" y="10"/>
                </a:cubicBezTo>
                <a:cubicBezTo>
                  <a:pt x="71" y="10"/>
                  <a:pt x="75" y="11"/>
                  <a:pt x="76" y="11"/>
                </a:cubicBezTo>
                <a:moveTo>
                  <a:pt x="75" y="8"/>
                </a:moveTo>
                <a:cubicBezTo>
                  <a:pt x="78" y="10"/>
                  <a:pt x="82" y="11"/>
                  <a:pt x="85" y="12"/>
                </a:cubicBezTo>
                <a:cubicBezTo>
                  <a:pt x="83" y="12"/>
                  <a:pt x="76" y="7"/>
                  <a:pt x="75" y="8"/>
                </a:cubicBezTo>
                <a:moveTo>
                  <a:pt x="33" y="69"/>
                </a:moveTo>
                <a:cubicBezTo>
                  <a:pt x="37" y="68"/>
                  <a:pt x="21" y="61"/>
                  <a:pt x="25" y="64"/>
                </a:cubicBezTo>
                <a:cubicBezTo>
                  <a:pt x="26" y="66"/>
                  <a:pt x="30" y="70"/>
                  <a:pt x="33" y="69"/>
                </a:cubicBezTo>
                <a:moveTo>
                  <a:pt x="44" y="81"/>
                </a:moveTo>
                <a:cubicBezTo>
                  <a:pt x="47" y="80"/>
                  <a:pt x="42" y="80"/>
                  <a:pt x="44" y="81"/>
                </a:cubicBezTo>
                <a:moveTo>
                  <a:pt x="57" y="12"/>
                </a:moveTo>
                <a:cubicBezTo>
                  <a:pt x="58" y="12"/>
                  <a:pt x="58" y="11"/>
                  <a:pt x="59" y="11"/>
                </a:cubicBezTo>
                <a:cubicBezTo>
                  <a:pt x="58" y="11"/>
                  <a:pt x="58" y="11"/>
                  <a:pt x="57" y="12"/>
                </a:cubicBezTo>
                <a:moveTo>
                  <a:pt x="53" y="12"/>
                </a:moveTo>
                <a:cubicBezTo>
                  <a:pt x="51" y="12"/>
                  <a:pt x="52" y="12"/>
                  <a:pt x="53" y="12"/>
                </a:cubicBezTo>
                <a:moveTo>
                  <a:pt x="40" y="72"/>
                </a:moveTo>
                <a:cubicBezTo>
                  <a:pt x="38" y="70"/>
                  <a:pt x="32" y="69"/>
                  <a:pt x="35" y="72"/>
                </a:cubicBezTo>
                <a:cubicBezTo>
                  <a:pt x="36" y="72"/>
                  <a:pt x="41" y="73"/>
                  <a:pt x="40" y="72"/>
                </a:cubicBezTo>
                <a:moveTo>
                  <a:pt x="58" y="3"/>
                </a:moveTo>
                <a:cubicBezTo>
                  <a:pt x="61" y="3"/>
                  <a:pt x="54" y="3"/>
                  <a:pt x="58" y="3"/>
                </a:cubicBezTo>
                <a:moveTo>
                  <a:pt x="85" y="13"/>
                </a:moveTo>
                <a:cubicBezTo>
                  <a:pt x="87" y="13"/>
                  <a:pt x="88" y="13"/>
                  <a:pt x="85" y="13"/>
                </a:cubicBezTo>
                <a:moveTo>
                  <a:pt x="51" y="15"/>
                </a:moveTo>
                <a:cubicBezTo>
                  <a:pt x="50" y="15"/>
                  <a:pt x="52" y="15"/>
                  <a:pt x="53" y="14"/>
                </a:cubicBezTo>
                <a:cubicBezTo>
                  <a:pt x="53" y="14"/>
                  <a:pt x="53" y="14"/>
                  <a:pt x="53" y="14"/>
                </a:cubicBezTo>
                <a:cubicBezTo>
                  <a:pt x="53" y="14"/>
                  <a:pt x="53" y="14"/>
                  <a:pt x="52" y="14"/>
                </a:cubicBezTo>
                <a:cubicBezTo>
                  <a:pt x="51" y="14"/>
                  <a:pt x="50" y="15"/>
                  <a:pt x="50" y="15"/>
                </a:cubicBezTo>
                <a:cubicBezTo>
                  <a:pt x="50" y="15"/>
                  <a:pt x="51" y="15"/>
                  <a:pt x="51" y="15"/>
                </a:cubicBezTo>
                <a:moveTo>
                  <a:pt x="72" y="12"/>
                </a:moveTo>
                <a:cubicBezTo>
                  <a:pt x="73" y="12"/>
                  <a:pt x="75" y="13"/>
                  <a:pt x="76" y="13"/>
                </a:cubicBezTo>
                <a:cubicBezTo>
                  <a:pt x="76" y="12"/>
                  <a:pt x="75" y="12"/>
                  <a:pt x="74" y="12"/>
                </a:cubicBezTo>
                <a:cubicBezTo>
                  <a:pt x="75" y="13"/>
                  <a:pt x="74" y="13"/>
                  <a:pt x="72" y="12"/>
                </a:cubicBezTo>
                <a:moveTo>
                  <a:pt x="54" y="13"/>
                </a:moveTo>
                <a:cubicBezTo>
                  <a:pt x="55" y="13"/>
                  <a:pt x="55" y="13"/>
                  <a:pt x="55" y="13"/>
                </a:cubicBezTo>
                <a:cubicBezTo>
                  <a:pt x="54" y="13"/>
                  <a:pt x="54" y="13"/>
                  <a:pt x="54" y="13"/>
                </a:cubicBezTo>
                <a:moveTo>
                  <a:pt x="57" y="12"/>
                </a:moveTo>
                <a:cubicBezTo>
                  <a:pt x="56" y="13"/>
                  <a:pt x="56" y="13"/>
                  <a:pt x="55" y="14"/>
                </a:cubicBezTo>
                <a:cubicBezTo>
                  <a:pt x="56" y="14"/>
                  <a:pt x="57" y="12"/>
                  <a:pt x="57" y="12"/>
                </a:cubicBezTo>
                <a:moveTo>
                  <a:pt x="56" y="12"/>
                </a:moveTo>
                <a:cubicBezTo>
                  <a:pt x="56" y="12"/>
                  <a:pt x="56" y="12"/>
                  <a:pt x="56" y="12"/>
                </a:cubicBezTo>
                <a:cubicBezTo>
                  <a:pt x="55" y="12"/>
                  <a:pt x="54" y="13"/>
                  <a:pt x="53" y="13"/>
                </a:cubicBezTo>
                <a:cubicBezTo>
                  <a:pt x="53" y="13"/>
                  <a:pt x="56" y="13"/>
                  <a:pt x="56" y="12"/>
                </a:cubicBezTo>
                <a:moveTo>
                  <a:pt x="53" y="14"/>
                </a:moveTo>
                <a:cubicBezTo>
                  <a:pt x="52" y="15"/>
                  <a:pt x="51" y="17"/>
                  <a:pt x="50" y="17"/>
                </a:cubicBezTo>
                <a:cubicBezTo>
                  <a:pt x="51" y="17"/>
                  <a:pt x="52" y="17"/>
                  <a:pt x="53" y="18"/>
                </a:cubicBezTo>
                <a:cubicBezTo>
                  <a:pt x="53" y="16"/>
                  <a:pt x="55" y="17"/>
                  <a:pt x="52" y="16"/>
                </a:cubicBezTo>
                <a:cubicBezTo>
                  <a:pt x="52" y="16"/>
                  <a:pt x="54" y="14"/>
                  <a:pt x="55" y="14"/>
                </a:cubicBezTo>
                <a:cubicBezTo>
                  <a:pt x="54" y="14"/>
                  <a:pt x="54" y="14"/>
                  <a:pt x="53" y="14"/>
                </a:cubicBezTo>
                <a:cubicBezTo>
                  <a:pt x="54" y="14"/>
                  <a:pt x="54" y="14"/>
                  <a:pt x="53" y="14"/>
                </a:cubicBezTo>
                <a:moveTo>
                  <a:pt x="53" y="12"/>
                </a:moveTo>
                <a:cubicBezTo>
                  <a:pt x="54" y="11"/>
                  <a:pt x="56" y="11"/>
                  <a:pt x="56" y="11"/>
                </a:cubicBezTo>
                <a:cubicBezTo>
                  <a:pt x="55" y="10"/>
                  <a:pt x="54" y="11"/>
                  <a:pt x="53" y="12"/>
                </a:cubicBezTo>
                <a:moveTo>
                  <a:pt x="57" y="12"/>
                </a:moveTo>
                <a:cubicBezTo>
                  <a:pt x="56" y="12"/>
                  <a:pt x="56" y="13"/>
                  <a:pt x="56" y="13"/>
                </a:cubicBezTo>
                <a:cubicBezTo>
                  <a:pt x="56" y="13"/>
                  <a:pt x="56" y="12"/>
                  <a:pt x="57" y="12"/>
                </a:cubicBezTo>
                <a:moveTo>
                  <a:pt x="62" y="12"/>
                </a:moveTo>
                <a:cubicBezTo>
                  <a:pt x="60" y="12"/>
                  <a:pt x="60" y="12"/>
                  <a:pt x="59" y="12"/>
                </a:cubicBezTo>
                <a:cubicBezTo>
                  <a:pt x="57" y="12"/>
                  <a:pt x="55" y="16"/>
                  <a:pt x="54" y="17"/>
                </a:cubicBezTo>
                <a:cubicBezTo>
                  <a:pt x="55" y="16"/>
                  <a:pt x="63" y="13"/>
                  <a:pt x="62" y="12"/>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524" name="Freeform 88"/>
          <p:cNvSpPr>
            <a:spLocks noEditPoints="1"/>
          </p:cNvSpPr>
          <p:nvPr/>
        </p:nvSpPr>
        <p:spPr bwMode="auto">
          <a:xfrm>
            <a:off x="4049714" y="2165351"/>
            <a:ext cx="917575" cy="1077913"/>
          </a:xfrm>
          <a:custGeom>
            <a:avLst/>
            <a:gdLst>
              <a:gd name="T0" fmla="*/ 2147483646 w 126"/>
              <a:gd name="T1" fmla="*/ 2147483646 h 116"/>
              <a:gd name="T2" fmla="*/ 2147483646 w 126"/>
              <a:gd name="T3" fmla="*/ 2147483646 h 116"/>
              <a:gd name="T4" fmla="*/ 2147483646 w 126"/>
              <a:gd name="T5" fmla="*/ 2147483646 h 116"/>
              <a:gd name="T6" fmla="*/ 2147483646 w 126"/>
              <a:gd name="T7" fmla="*/ 2147483646 h 116"/>
              <a:gd name="T8" fmla="*/ 2147483646 w 126"/>
              <a:gd name="T9" fmla="*/ 2147483646 h 116"/>
              <a:gd name="T10" fmla="*/ 2147483646 w 126"/>
              <a:gd name="T11" fmla="*/ 2147483646 h 116"/>
              <a:gd name="T12" fmla="*/ 2147483646 w 126"/>
              <a:gd name="T13" fmla="*/ 2147483646 h 116"/>
              <a:gd name="T14" fmla="*/ 0 w 126"/>
              <a:gd name="T15" fmla="*/ 2147483646 h 116"/>
              <a:gd name="T16" fmla="*/ 2147483646 w 126"/>
              <a:gd name="T17" fmla="*/ 2147483646 h 116"/>
              <a:gd name="T18" fmla="*/ 2147483646 w 126"/>
              <a:gd name="T19" fmla="*/ 2147483646 h 116"/>
              <a:gd name="T20" fmla="*/ 2147483646 w 126"/>
              <a:gd name="T21" fmla="*/ 2147483646 h 116"/>
              <a:gd name="T22" fmla="*/ 2147483646 w 126"/>
              <a:gd name="T23" fmla="*/ 2147483646 h 116"/>
              <a:gd name="T24" fmla="*/ 2147483646 w 126"/>
              <a:gd name="T25" fmla="*/ 2147483646 h 116"/>
              <a:gd name="T26" fmla="*/ 2147483646 w 126"/>
              <a:gd name="T27" fmla="*/ 2147483646 h 116"/>
              <a:gd name="T28" fmla="*/ 2147483646 w 126"/>
              <a:gd name="T29" fmla="*/ 2147483646 h 116"/>
              <a:gd name="T30" fmla="*/ 2147483646 w 126"/>
              <a:gd name="T31" fmla="*/ 2147483646 h 116"/>
              <a:gd name="T32" fmla="*/ 2147483646 w 126"/>
              <a:gd name="T33" fmla="*/ 2147483646 h 116"/>
              <a:gd name="T34" fmla="*/ 2147483646 w 126"/>
              <a:gd name="T35" fmla="*/ 2147483646 h 116"/>
              <a:gd name="T36" fmla="*/ 2147483646 w 126"/>
              <a:gd name="T37" fmla="*/ 2147483646 h 116"/>
              <a:gd name="T38" fmla="*/ 2147483646 w 126"/>
              <a:gd name="T39" fmla="*/ 2147483646 h 116"/>
              <a:gd name="T40" fmla="*/ 2147483646 w 126"/>
              <a:gd name="T41" fmla="*/ 2147483646 h 116"/>
              <a:gd name="T42" fmla="*/ 2147483646 w 126"/>
              <a:gd name="T43" fmla="*/ 2147483646 h 116"/>
              <a:gd name="T44" fmla="*/ 2147483646 w 126"/>
              <a:gd name="T45" fmla="*/ 2147483646 h 116"/>
              <a:gd name="T46" fmla="*/ 2147483646 w 126"/>
              <a:gd name="T47" fmla="*/ 2147483646 h 116"/>
              <a:gd name="T48" fmla="*/ 2147483646 w 126"/>
              <a:gd name="T49" fmla="*/ 2147483646 h 116"/>
              <a:gd name="T50" fmla="*/ 2147483646 w 126"/>
              <a:gd name="T51" fmla="*/ 2147483646 h 116"/>
              <a:gd name="T52" fmla="*/ 2147483646 w 126"/>
              <a:gd name="T53" fmla="*/ 2147483646 h 116"/>
              <a:gd name="T54" fmla="*/ 2147483646 w 126"/>
              <a:gd name="T55" fmla="*/ 2147483646 h 116"/>
              <a:gd name="T56" fmla="*/ 2147483646 w 126"/>
              <a:gd name="T57" fmla="*/ 2147483646 h 116"/>
              <a:gd name="T58" fmla="*/ 2147483646 w 126"/>
              <a:gd name="T59" fmla="*/ 2147483646 h 116"/>
              <a:gd name="T60" fmla="*/ 2147483646 w 126"/>
              <a:gd name="T61" fmla="*/ 2147483646 h 116"/>
              <a:gd name="T62" fmla="*/ 2147483646 w 126"/>
              <a:gd name="T63" fmla="*/ 2147483646 h 116"/>
              <a:gd name="T64" fmla="*/ 2147483646 w 126"/>
              <a:gd name="T65" fmla="*/ 2147483646 h 116"/>
              <a:gd name="T66" fmla="*/ 2147483646 w 126"/>
              <a:gd name="T67" fmla="*/ 2147483646 h 116"/>
              <a:gd name="T68" fmla="*/ 2147483646 w 126"/>
              <a:gd name="T69" fmla="*/ 2147483646 h 116"/>
              <a:gd name="T70" fmla="*/ 2147483646 w 126"/>
              <a:gd name="T71" fmla="*/ 2147483646 h 116"/>
              <a:gd name="T72" fmla="*/ 2147483646 w 126"/>
              <a:gd name="T73" fmla="*/ 2147483646 h 116"/>
              <a:gd name="T74" fmla="*/ 2147483646 w 126"/>
              <a:gd name="T75" fmla="*/ 2147483646 h 116"/>
              <a:gd name="T76" fmla="*/ 2147483646 w 126"/>
              <a:gd name="T77" fmla="*/ 2147483646 h 116"/>
              <a:gd name="T78" fmla="*/ 2147483646 w 126"/>
              <a:gd name="T79" fmla="*/ 2147483646 h 116"/>
              <a:gd name="T80" fmla="*/ 2147483646 w 126"/>
              <a:gd name="T81" fmla="*/ 2147483646 h 116"/>
              <a:gd name="T82" fmla="*/ 2147483646 w 126"/>
              <a:gd name="T83" fmla="*/ 2147483646 h 116"/>
              <a:gd name="T84" fmla="*/ 2147483646 w 126"/>
              <a:gd name="T85" fmla="*/ 2147483646 h 116"/>
              <a:gd name="T86" fmla="*/ 2147483646 w 126"/>
              <a:gd name="T87" fmla="*/ 2147483646 h 116"/>
              <a:gd name="T88" fmla="*/ 2147483646 w 126"/>
              <a:gd name="T89" fmla="*/ 2147483646 h 116"/>
              <a:gd name="T90" fmla="*/ 2147483646 w 126"/>
              <a:gd name="T91" fmla="*/ 2147483646 h 116"/>
              <a:gd name="T92" fmla="*/ 2147483646 w 126"/>
              <a:gd name="T93" fmla="*/ 2147483646 h 116"/>
              <a:gd name="T94" fmla="*/ 2147483646 w 126"/>
              <a:gd name="T95" fmla="*/ 2147483646 h 116"/>
              <a:gd name="T96" fmla="*/ 2147483646 w 126"/>
              <a:gd name="T97" fmla="*/ 2147483646 h 116"/>
              <a:gd name="T98" fmla="*/ 2147483646 w 126"/>
              <a:gd name="T99" fmla="*/ 2147483646 h 116"/>
              <a:gd name="T100" fmla="*/ 2147483646 w 126"/>
              <a:gd name="T101" fmla="*/ 2147483646 h 116"/>
              <a:gd name="T102" fmla="*/ 2147483646 w 126"/>
              <a:gd name="T103" fmla="*/ 2147483646 h 116"/>
              <a:gd name="T104" fmla="*/ 2147483646 w 126"/>
              <a:gd name="T105" fmla="*/ 2147483646 h 11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26" h="116">
                <a:moveTo>
                  <a:pt x="105" y="48"/>
                </a:moveTo>
                <a:cubicBezTo>
                  <a:pt x="105" y="23"/>
                  <a:pt x="105" y="23"/>
                  <a:pt x="105" y="23"/>
                </a:cubicBezTo>
                <a:cubicBezTo>
                  <a:pt x="96" y="23"/>
                  <a:pt x="96" y="23"/>
                  <a:pt x="96" y="23"/>
                </a:cubicBezTo>
                <a:cubicBezTo>
                  <a:pt x="96" y="3"/>
                  <a:pt x="96" y="3"/>
                  <a:pt x="96" y="3"/>
                </a:cubicBezTo>
                <a:cubicBezTo>
                  <a:pt x="96" y="1"/>
                  <a:pt x="93" y="0"/>
                  <a:pt x="89" y="0"/>
                </a:cubicBezTo>
                <a:cubicBezTo>
                  <a:pt x="85" y="0"/>
                  <a:pt x="82" y="1"/>
                  <a:pt x="82" y="3"/>
                </a:cubicBezTo>
                <a:cubicBezTo>
                  <a:pt x="82" y="23"/>
                  <a:pt x="82" y="23"/>
                  <a:pt x="82" y="23"/>
                </a:cubicBezTo>
                <a:cubicBezTo>
                  <a:pt x="74" y="23"/>
                  <a:pt x="74" y="23"/>
                  <a:pt x="74" y="23"/>
                </a:cubicBezTo>
                <a:cubicBezTo>
                  <a:pt x="74" y="11"/>
                  <a:pt x="74" y="11"/>
                  <a:pt x="74" y="11"/>
                </a:cubicBezTo>
                <a:cubicBezTo>
                  <a:pt x="74" y="9"/>
                  <a:pt x="71" y="8"/>
                  <a:pt x="68" y="8"/>
                </a:cubicBezTo>
                <a:cubicBezTo>
                  <a:pt x="65" y="8"/>
                  <a:pt x="62" y="9"/>
                  <a:pt x="62" y="11"/>
                </a:cubicBezTo>
                <a:cubicBezTo>
                  <a:pt x="62" y="23"/>
                  <a:pt x="62" y="23"/>
                  <a:pt x="62" y="23"/>
                </a:cubicBezTo>
                <a:cubicBezTo>
                  <a:pt x="39" y="23"/>
                  <a:pt x="39" y="23"/>
                  <a:pt x="39" y="23"/>
                </a:cubicBezTo>
                <a:cubicBezTo>
                  <a:pt x="38" y="48"/>
                  <a:pt x="38" y="48"/>
                  <a:pt x="38" y="48"/>
                </a:cubicBezTo>
                <a:cubicBezTo>
                  <a:pt x="0" y="48"/>
                  <a:pt x="0" y="48"/>
                  <a:pt x="0" y="48"/>
                </a:cubicBezTo>
                <a:cubicBezTo>
                  <a:pt x="0" y="116"/>
                  <a:pt x="0" y="116"/>
                  <a:pt x="0" y="116"/>
                </a:cubicBezTo>
                <a:cubicBezTo>
                  <a:pt x="38" y="116"/>
                  <a:pt x="38" y="116"/>
                  <a:pt x="38" y="116"/>
                </a:cubicBezTo>
                <a:cubicBezTo>
                  <a:pt x="44" y="116"/>
                  <a:pt x="44" y="116"/>
                  <a:pt x="44" y="116"/>
                </a:cubicBezTo>
                <a:cubicBezTo>
                  <a:pt x="65" y="116"/>
                  <a:pt x="65" y="116"/>
                  <a:pt x="65" y="116"/>
                </a:cubicBezTo>
                <a:cubicBezTo>
                  <a:pt x="65" y="98"/>
                  <a:pt x="65" y="98"/>
                  <a:pt x="65" y="98"/>
                </a:cubicBezTo>
                <a:cubicBezTo>
                  <a:pt x="80" y="98"/>
                  <a:pt x="80" y="98"/>
                  <a:pt x="80" y="98"/>
                </a:cubicBezTo>
                <a:cubicBezTo>
                  <a:pt x="80" y="116"/>
                  <a:pt x="80" y="116"/>
                  <a:pt x="80" y="116"/>
                </a:cubicBezTo>
                <a:cubicBezTo>
                  <a:pt x="90" y="116"/>
                  <a:pt x="90" y="116"/>
                  <a:pt x="90" y="116"/>
                </a:cubicBezTo>
                <a:cubicBezTo>
                  <a:pt x="105" y="116"/>
                  <a:pt x="105" y="116"/>
                  <a:pt x="105" y="116"/>
                </a:cubicBezTo>
                <a:cubicBezTo>
                  <a:pt x="126" y="116"/>
                  <a:pt x="126" y="116"/>
                  <a:pt x="126" y="116"/>
                </a:cubicBezTo>
                <a:cubicBezTo>
                  <a:pt x="126" y="48"/>
                  <a:pt x="126" y="48"/>
                  <a:pt x="126" y="48"/>
                </a:cubicBezTo>
                <a:lnTo>
                  <a:pt x="105" y="48"/>
                </a:lnTo>
                <a:close/>
                <a:moveTo>
                  <a:pt x="21" y="93"/>
                </a:moveTo>
                <a:cubicBezTo>
                  <a:pt x="15" y="93"/>
                  <a:pt x="15" y="93"/>
                  <a:pt x="15" y="93"/>
                </a:cubicBezTo>
                <a:cubicBezTo>
                  <a:pt x="15" y="79"/>
                  <a:pt x="15" y="79"/>
                  <a:pt x="15" y="79"/>
                </a:cubicBezTo>
                <a:cubicBezTo>
                  <a:pt x="21" y="79"/>
                  <a:pt x="21" y="79"/>
                  <a:pt x="21" y="79"/>
                </a:cubicBezTo>
                <a:lnTo>
                  <a:pt x="21" y="93"/>
                </a:lnTo>
                <a:close/>
                <a:moveTo>
                  <a:pt x="21" y="74"/>
                </a:moveTo>
                <a:cubicBezTo>
                  <a:pt x="15" y="74"/>
                  <a:pt x="15" y="74"/>
                  <a:pt x="15" y="74"/>
                </a:cubicBezTo>
                <a:cubicBezTo>
                  <a:pt x="15" y="60"/>
                  <a:pt x="15" y="60"/>
                  <a:pt x="15" y="60"/>
                </a:cubicBezTo>
                <a:cubicBezTo>
                  <a:pt x="21" y="60"/>
                  <a:pt x="21" y="60"/>
                  <a:pt x="21" y="60"/>
                </a:cubicBezTo>
                <a:lnTo>
                  <a:pt x="21" y="74"/>
                </a:lnTo>
                <a:close/>
                <a:moveTo>
                  <a:pt x="34" y="93"/>
                </a:moveTo>
                <a:cubicBezTo>
                  <a:pt x="28" y="93"/>
                  <a:pt x="28" y="93"/>
                  <a:pt x="28" y="93"/>
                </a:cubicBezTo>
                <a:cubicBezTo>
                  <a:pt x="28" y="79"/>
                  <a:pt x="28" y="79"/>
                  <a:pt x="28" y="79"/>
                </a:cubicBezTo>
                <a:cubicBezTo>
                  <a:pt x="34" y="79"/>
                  <a:pt x="34" y="79"/>
                  <a:pt x="34" y="79"/>
                </a:cubicBezTo>
                <a:lnTo>
                  <a:pt x="34" y="93"/>
                </a:lnTo>
                <a:close/>
                <a:moveTo>
                  <a:pt x="34" y="74"/>
                </a:moveTo>
                <a:cubicBezTo>
                  <a:pt x="28" y="74"/>
                  <a:pt x="28" y="74"/>
                  <a:pt x="28" y="74"/>
                </a:cubicBezTo>
                <a:cubicBezTo>
                  <a:pt x="28" y="60"/>
                  <a:pt x="28" y="60"/>
                  <a:pt x="28" y="60"/>
                </a:cubicBezTo>
                <a:cubicBezTo>
                  <a:pt x="34" y="60"/>
                  <a:pt x="34" y="60"/>
                  <a:pt x="34" y="60"/>
                </a:cubicBezTo>
                <a:lnTo>
                  <a:pt x="34" y="74"/>
                </a:lnTo>
                <a:close/>
                <a:moveTo>
                  <a:pt x="56" y="87"/>
                </a:moveTo>
                <a:cubicBezTo>
                  <a:pt x="50" y="87"/>
                  <a:pt x="50" y="87"/>
                  <a:pt x="50" y="87"/>
                </a:cubicBezTo>
                <a:cubicBezTo>
                  <a:pt x="50" y="73"/>
                  <a:pt x="50" y="73"/>
                  <a:pt x="50" y="73"/>
                </a:cubicBezTo>
                <a:cubicBezTo>
                  <a:pt x="56" y="73"/>
                  <a:pt x="56" y="73"/>
                  <a:pt x="56" y="73"/>
                </a:cubicBezTo>
                <a:lnTo>
                  <a:pt x="56" y="87"/>
                </a:lnTo>
                <a:close/>
                <a:moveTo>
                  <a:pt x="56" y="68"/>
                </a:moveTo>
                <a:cubicBezTo>
                  <a:pt x="50" y="68"/>
                  <a:pt x="50" y="68"/>
                  <a:pt x="50" y="68"/>
                </a:cubicBezTo>
                <a:cubicBezTo>
                  <a:pt x="50" y="54"/>
                  <a:pt x="50" y="54"/>
                  <a:pt x="50" y="54"/>
                </a:cubicBezTo>
                <a:cubicBezTo>
                  <a:pt x="56" y="54"/>
                  <a:pt x="56" y="54"/>
                  <a:pt x="56" y="54"/>
                </a:cubicBezTo>
                <a:lnTo>
                  <a:pt x="56" y="68"/>
                </a:lnTo>
                <a:close/>
                <a:moveTo>
                  <a:pt x="56" y="49"/>
                </a:moveTo>
                <a:cubicBezTo>
                  <a:pt x="50" y="49"/>
                  <a:pt x="50" y="49"/>
                  <a:pt x="50" y="49"/>
                </a:cubicBezTo>
                <a:cubicBezTo>
                  <a:pt x="50" y="35"/>
                  <a:pt x="50" y="35"/>
                  <a:pt x="50" y="35"/>
                </a:cubicBezTo>
                <a:cubicBezTo>
                  <a:pt x="56" y="35"/>
                  <a:pt x="56" y="35"/>
                  <a:pt x="56" y="35"/>
                </a:cubicBezTo>
                <a:lnTo>
                  <a:pt x="56" y="49"/>
                </a:lnTo>
                <a:close/>
                <a:moveTo>
                  <a:pt x="69" y="87"/>
                </a:moveTo>
                <a:cubicBezTo>
                  <a:pt x="63" y="87"/>
                  <a:pt x="63" y="87"/>
                  <a:pt x="63" y="87"/>
                </a:cubicBezTo>
                <a:cubicBezTo>
                  <a:pt x="63" y="73"/>
                  <a:pt x="63" y="73"/>
                  <a:pt x="63" y="73"/>
                </a:cubicBezTo>
                <a:cubicBezTo>
                  <a:pt x="69" y="73"/>
                  <a:pt x="69" y="73"/>
                  <a:pt x="69" y="73"/>
                </a:cubicBezTo>
                <a:lnTo>
                  <a:pt x="69" y="87"/>
                </a:lnTo>
                <a:close/>
                <a:moveTo>
                  <a:pt x="69" y="68"/>
                </a:moveTo>
                <a:cubicBezTo>
                  <a:pt x="63" y="68"/>
                  <a:pt x="63" y="68"/>
                  <a:pt x="63" y="68"/>
                </a:cubicBezTo>
                <a:cubicBezTo>
                  <a:pt x="63" y="54"/>
                  <a:pt x="63" y="54"/>
                  <a:pt x="63" y="54"/>
                </a:cubicBezTo>
                <a:cubicBezTo>
                  <a:pt x="69" y="54"/>
                  <a:pt x="69" y="54"/>
                  <a:pt x="69" y="54"/>
                </a:cubicBezTo>
                <a:lnTo>
                  <a:pt x="69" y="68"/>
                </a:lnTo>
                <a:close/>
                <a:moveTo>
                  <a:pt x="69" y="49"/>
                </a:moveTo>
                <a:cubicBezTo>
                  <a:pt x="63" y="49"/>
                  <a:pt x="63" y="49"/>
                  <a:pt x="63" y="49"/>
                </a:cubicBezTo>
                <a:cubicBezTo>
                  <a:pt x="63" y="35"/>
                  <a:pt x="63" y="35"/>
                  <a:pt x="63" y="35"/>
                </a:cubicBezTo>
                <a:cubicBezTo>
                  <a:pt x="69" y="35"/>
                  <a:pt x="69" y="35"/>
                  <a:pt x="69" y="35"/>
                </a:cubicBezTo>
                <a:lnTo>
                  <a:pt x="69" y="49"/>
                </a:lnTo>
                <a:close/>
                <a:moveTo>
                  <a:pt x="82" y="87"/>
                </a:moveTo>
                <a:cubicBezTo>
                  <a:pt x="76" y="87"/>
                  <a:pt x="76" y="87"/>
                  <a:pt x="76" y="87"/>
                </a:cubicBezTo>
                <a:cubicBezTo>
                  <a:pt x="76" y="73"/>
                  <a:pt x="76" y="73"/>
                  <a:pt x="76" y="73"/>
                </a:cubicBezTo>
                <a:cubicBezTo>
                  <a:pt x="82" y="73"/>
                  <a:pt x="82" y="73"/>
                  <a:pt x="82" y="73"/>
                </a:cubicBezTo>
                <a:lnTo>
                  <a:pt x="82" y="87"/>
                </a:lnTo>
                <a:close/>
                <a:moveTo>
                  <a:pt x="82" y="68"/>
                </a:moveTo>
                <a:cubicBezTo>
                  <a:pt x="76" y="68"/>
                  <a:pt x="76" y="68"/>
                  <a:pt x="76" y="68"/>
                </a:cubicBezTo>
                <a:cubicBezTo>
                  <a:pt x="76" y="54"/>
                  <a:pt x="76" y="54"/>
                  <a:pt x="76" y="54"/>
                </a:cubicBezTo>
                <a:cubicBezTo>
                  <a:pt x="82" y="54"/>
                  <a:pt x="82" y="54"/>
                  <a:pt x="82" y="54"/>
                </a:cubicBezTo>
                <a:lnTo>
                  <a:pt x="82" y="68"/>
                </a:lnTo>
                <a:close/>
                <a:moveTo>
                  <a:pt x="82" y="49"/>
                </a:moveTo>
                <a:cubicBezTo>
                  <a:pt x="76" y="49"/>
                  <a:pt x="76" y="49"/>
                  <a:pt x="76" y="49"/>
                </a:cubicBezTo>
                <a:cubicBezTo>
                  <a:pt x="76" y="35"/>
                  <a:pt x="76" y="35"/>
                  <a:pt x="76" y="35"/>
                </a:cubicBezTo>
                <a:cubicBezTo>
                  <a:pt x="82" y="35"/>
                  <a:pt x="82" y="35"/>
                  <a:pt x="82" y="35"/>
                </a:cubicBezTo>
                <a:lnTo>
                  <a:pt x="82" y="49"/>
                </a:lnTo>
                <a:close/>
                <a:moveTo>
                  <a:pt x="95" y="87"/>
                </a:moveTo>
                <a:cubicBezTo>
                  <a:pt x="89" y="87"/>
                  <a:pt x="89" y="87"/>
                  <a:pt x="89" y="87"/>
                </a:cubicBezTo>
                <a:cubicBezTo>
                  <a:pt x="89" y="73"/>
                  <a:pt x="89" y="73"/>
                  <a:pt x="89" y="73"/>
                </a:cubicBezTo>
                <a:cubicBezTo>
                  <a:pt x="95" y="73"/>
                  <a:pt x="95" y="73"/>
                  <a:pt x="95" y="73"/>
                </a:cubicBezTo>
                <a:lnTo>
                  <a:pt x="95" y="87"/>
                </a:lnTo>
                <a:close/>
                <a:moveTo>
                  <a:pt x="95" y="68"/>
                </a:moveTo>
                <a:cubicBezTo>
                  <a:pt x="89" y="68"/>
                  <a:pt x="89" y="68"/>
                  <a:pt x="89" y="68"/>
                </a:cubicBezTo>
                <a:cubicBezTo>
                  <a:pt x="89" y="54"/>
                  <a:pt x="89" y="54"/>
                  <a:pt x="89" y="54"/>
                </a:cubicBezTo>
                <a:cubicBezTo>
                  <a:pt x="95" y="54"/>
                  <a:pt x="95" y="54"/>
                  <a:pt x="95" y="54"/>
                </a:cubicBezTo>
                <a:lnTo>
                  <a:pt x="95" y="68"/>
                </a:lnTo>
                <a:close/>
                <a:moveTo>
                  <a:pt x="95" y="49"/>
                </a:moveTo>
                <a:cubicBezTo>
                  <a:pt x="89" y="49"/>
                  <a:pt x="89" y="49"/>
                  <a:pt x="89" y="49"/>
                </a:cubicBezTo>
                <a:cubicBezTo>
                  <a:pt x="89" y="35"/>
                  <a:pt x="89" y="35"/>
                  <a:pt x="89" y="35"/>
                </a:cubicBezTo>
                <a:cubicBezTo>
                  <a:pt x="95" y="35"/>
                  <a:pt x="95" y="35"/>
                  <a:pt x="95" y="35"/>
                </a:cubicBezTo>
                <a:lnTo>
                  <a:pt x="95" y="4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525" name="Freeform 484"/>
          <p:cNvSpPr>
            <a:spLocks noEditPoints="1"/>
          </p:cNvSpPr>
          <p:nvPr/>
        </p:nvSpPr>
        <p:spPr bwMode="auto">
          <a:xfrm>
            <a:off x="8802688" y="2082801"/>
            <a:ext cx="1041400" cy="1084263"/>
          </a:xfrm>
          <a:custGeom>
            <a:avLst/>
            <a:gdLst>
              <a:gd name="T0" fmla="*/ 2147483646 w 122"/>
              <a:gd name="T1" fmla="*/ 2147483646 h 127"/>
              <a:gd name="T2" fmla="*/ 2147483646 w 122"/>
              <a:gd name="T3" fmla="*/ 2147483646 h 127"/>
              <a:gd name="T4" fmla="*/ 2147483646 w 122"/>
              <a:gd name="T5" fmla="*/ 2147483646 h 127"/>
              <a:gd name="T6" fmla="*/ 2147483646 w 122"/>
              <a:gd name="T7" fmla="*/ 2147483646 h 127"/>
              <a:gd name="T8" fmla="*/ 2147483646 w 122"/>
              <a:gd name="T9" fmla="*/ 0 h 127"/>
              <a:gd name="T10" fmla="*/ 2147483646 w 122"/>
              <a:gd name="T11" fmla="*/ 2147483646 h 127"/>
              <a:gd name="T12" fmla="*/ 2147483646 w 122"/>
              <a:gd name="T13" fmla="*/ 2147483646 h 127"/>
              <a:gd name="T14" fmla="*/ 2147483646 w 122"/>
              <a:gd name="T15" fmla="*/ 2147483646 h 127"/>
              <a:gd name="T16" fmla="*/ 2147483646 w 122"/>
              <a:gd name="T17" fmla="*/ 2147483646 h 127"/>
              <a:gd name="T18" fmla="*/ 2147483646 w 122"/>
              <a:gd name="T19" fmla="*/ 2147483646 h 127"/>
              <a:gd name="T20" fmla="*/ 2147483646 w 122"/>
              <a:gd name="T21" fmla="*/ 2147483646 h 127"/>
              <a:gd name="T22" fmla="*/ 2147483646 w 122"/>
              <a:gd name="T23" fmla="*/ 2147483646 h 127"/>
              <a:gd name="T24" fmla="*/ 2147483646 w 122"/>
              <a:gd name="T25" fmla="*/ 2147483646 h 127"/>
              <a:gd name="T26" fmla="*/ 2147483646 w 122"/>
              <a:gd name="T27" fmla="*/ 2147483646 h 127"/>
              <a:gd name="T28" fmla="*/ 2147483646 w 122"/>
              <a:gd name="T29" fmla="*/ 2147483646 h 127"/>
              <a:gd name="T30" fmla="*/ 2147483646 w 122"/>
              <a:gd name="T31" fmla="*/ 2147483646 h 127"/>
              <a:gd name="T32" fmla="*/ 2147483646 w 122"/>
              <a:gd name="T33" fmla="*/ 2147483646 h 127"/>
              <a:gd name="T34" fmla="*/ 2147483646 w 122"/>
              <a:gd name="T35" fmla="*/ 2147483646 h 127"/>
              <a:gd name="T36" fmla="*/ 2147483646 w 122"/>
              <a:gd name="T37" fmla="*/ 2147483646 h 127"/>
              <a:gd name="T38" fmla="*/ 2147483646 w 122"/>
              <a:gd name="T39" fmla="*/ 2147483646 h 127"/>
              <a:gd name="T40" fmla="*/ 2147483646 w 122"/>
              <a:gd name="T41" fmla="*/ 2147483646 h 127"/>
              <a:gd name="T42" fmla="*/ 2147483646 w 122"/>
              <a:gd name="T43" fmla="*/ 2147483646 h 127"/>
              <a:gd name="T44" fmla="*/ 2147483646 w 122"/>
              <a:gd name="T45" fmla="*/ 2147483646 h 127"/>
              <a:gd name="T46" fmla="*/ 2147483646 w 122"/>
              <a:gd name="T47" fmla="*/ 2147483646 h 127"/>
              <a:gd name="T48" fmla="*/ 2147483646 w 122"/>
              <a:gd name="T49" fmla="*/ 2147483646 h 127"/>
              <a:gd name="T50" fmla="*/ 2147483646 w 122"/>
              <a:gd name="T51" fmla="*/ 2147483646 h 127"/>
              <a:gd name="T52" fmla="*/ 2147483646 w 122"/>
              <a:gd name="T53" fmla="*/ 2147483646 h 127"/>
              <a:gd name="T54" fmla="*/ 2147483646 w 122"/>
              <a:gd name="T55" fmla="*/ 2147483646 h 127"/>
              <a:gd name="T56" fmla="*/ 2147483646 w 122"/>
              <a:gd name="T57" fmla="*/ 2147483646 h 127"/>
              <a:gd name="T58" fmla="*/ 2147483646 w 122"/>
              <a:gd name="T59" fmla="*/ 0 h 127"/>
              <a:gd name="T60" fmla="*/ 2147483646 w 122"/>
              <a:gd name="T61" fmla="*/ 2147483646 h 127"/>
              <a:gd name="T62" fmla="*/ 2147483646 w 122"/>
              <a:gd name="T63" fmla="*/ 2147483646 h 127"/>
              <a:gd name="T64" fmla="*/ 2147483646 w 122"/>
              <a:gd name="T65" fmla="*/ 2147483646 h 127"/>
              <a:gd name="T66" fmla="*/ 2147483646 w 122"/>
              <a:gd name="T67" fmla="*/ 2147483646 h 127"/>
              <a:gd name="T68" fmla="*/ 2147483646 w 122"/>
              <a:gd name="T69" fmla="*/ 2147483646 h 127"/>
              <a:gd name="T70" fmla="*/ 2147483646 w 122"/>
              <a:gd name="T71" fmla="*/ 2147483646 h 127"/>
              <a:gd name="T72" fmla="*/ 2147483646 w 122"/>
              <a:gd name="T73" fmla="*/ 2147483646 h 127"/>
              <a:gd name="T74" fmla="*/ 2147483646 w 122"/>
              <a:gd name="T75" fmla="*/ 2147483646 h 127"/>
              <a:gd name="T76" fmla="*/ 2147483646 w 122"/>
              <a:gd name="T77" fmla="*/ 2147483646 h 127"/>
              <a:gd name="T78" fmla="*/ 2147483646 w 122"/>
              <a:gd name="T79" fmla="*/ 2147483646 h 127"/>
              <a:gd name="T80" fmla="*/ 2147483646 w 122"/>
              <a:gd name="T81" fmla="*/ 2147483646 h 127"/>
              <a:gd name="T82" fmla="*/ 2147483646 w 122"/>
              <a:gd name="T83" fmla="*/ 2147483646 h 127"/>
              <a:gd name="T84" fmla="*/ 2147483646 w 122"/>
              <a:gd name="T85" fmla="*/ 2147483646 h 127"/>
              <a:gd name="T86" fmla="*/ 2147483646 w 122"/>
              <a:gd name="T87" fmla="*/ 2147483646 h 127"/>
              <a:gd name="T88" fmla="*/ 2147483646 w 122"/>
              <a:gd name="T89" fmla="*/ 2147483646 h 127"/>
              <a:gd name="T90" fmla="*/ 2147483646 w 122"/>
              <a:gd name="T91" fmla="*/ 2147483646 h 127"/>
              <a:gd name="T92" fmla="*/ 2147483646 w 122"/>
              <a:gd name="T93" fmla="*/ 2147483646 h 127"/>
              <a:gd name="T94" fmla="*/ 2147483646 w 122"/>
              <a:gd name="T95" fmla="*/ 2147483646 h 127"/>
              <a:gd name="T96" fmla="*/ 2147483646 w 122"/>
              <a:gd name="T97" fmla="*/ 2147483646 h 127"/>
              <a:gd name="T98" fmla="*/ 2147483646 w 122"/>
              <a:gd name="T99" fmla="*/ 2147483646 h 127"/>
              <a:gd name="T100" fmla="*/ 2147483646 w 122"/>
              <a:gd name="T101" fmla="*/ 2147483646 h 127"/>
              <a:gd name="T102" fmla="*/ 2147483646 w 122"/>
              <a:gd name="T103" fmla="*/ 2147483646 h 127"/>
              <a:gd name="T104" fmla="*/ 2147483646 w 122"/>
              <a:gd name="T105" fmla="*/ 2147483646 h 127"/>
              <a:gd name="T106" fmla="*/ 2147483646 w 122"/>
              <a:gd name="T107" fmla="*/ 2147483646 h 127"/>
              <a:gd name="T108" fmla="*/ 2147483646 w 122"/>
              <a:gd name="T109" fmla="*/ 2147483646 h 127"/>
              <a:gd name="T110" fmla="*/ 2147483646 w 122"/>
              <a:gd name="T111" fmla="*/ 2147483646 h 127"/>
              <a:gd name="T112" fmla="*/ 2147483646 w 122"/>
              <a:gd name="T113" fmla="*/ 2147483646 h 127"/>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22" h="127">
                <a:moveTo>
                  <a:pt x="120" y="51"/>
                </a:moveTo>
                <a:cubicBezTo>
                  <a:pt x="120" y="51"/>
                  <a:pt x="120" y="51"/>
                  <a:pt x="120" y="51"/>
                </a:cubicBezTo>
                <a:cubicBezTo>
                  <a:pt x="121" y="52"/>
                  <a:pt x="121" y="52"/>
                  <a:pt x="121" y="52"/>
                </a:cubicBezTo>
                <a:cubicBezTo>
                  <a:pt x="120" y="51"/>
                  <a:pt x="120" y="51"/>
                  <a:pt x="120" y="51"/>
                </a:cubicBezTo>
                <a:moveTo>
                  <a:pt x="121" y="53"/>
                </a:moveTo>
                <a:cubicBezTo>
                  <a:pt x="121" y="54"/>
                  <a:pt x="121" y="54"/>
                  <a:pt x="121" y="55"/>
                </a:cubicBezTo>
                <a:cubicBezTo>
                  <a:pt x="121" y="54"/>
                  <a:pt x="121" y="53"/>
                  <a:pt x="121" y="53"/>
                </a:cubicBezTo>
                <a:moveTo>
                  <a:pt x="116" y="39"/>
                </a:moveTo>
                <a:cubicBezTo>
                  <a:pt x="117" y="39"/>
                  <a:pt x="117" y="39"/>
                  <a:pt x="117" y="39"/>
                </a:cubicBezTo>
                <a:cubicBezTo>
                  <a:pt x="116" y="39"/>
                  <a:pt x="116" y="39"/>
                  <a:pt x="116" y="39"/>
                </a:cubicBezTo>
                <a:cubicBezTo>
                  <a:pt x="116" y="39"/>
                  <a:pt x="116" y="39"/>
                  <a:pt x="116" y="39"/>
                </a:cubicBezTo>
                <a:moveTo>
                  <a:pt x="117" y="39"/>
                </a:moveTo>
                <a:cubicBezTo>
                  <a:pt x="117" y="39"/>
                  <a:pt x="117" y="39"/>
                  <a:pt x="117" y="39"/>
                </a:cubicBezTo>
                <a:cubicBezTo>
                  <a:pt x="115" y="34"/>
                  <a:pt x="111" y="29"/>
                  <a:pt x="108" y="25"/>
                </a:cubicBezTo>
                <a:cubicBezTo>
                  <a:pt x="109" y="26"/>
                  <a:pt x="109" y="26"/>
                  <a:pt x="110" y="27"/>
                </a:cubicBezTo>
                <a:cubicBezTo>
                  <a:pt x="112" y="31"/>
                  <a:pt x="114" y="35"/>
                  <a:pt x="116" y="39"/>
                </a:cubicBezTo>
                <a:cubicBezTo>
                  <a:pt x="117" y="39"/>
                  <a:pt x="117" y="39"/>
                  <a:pt x="117" y="39"/>
                </a:cubicBezTo>
                <a:moveTo>
                  <a:pt x="51" y="1"/>
                </a:moveTo>
                <a:cubicBezTo>
                  <a:pt x="51" y="1"/>
                  <a:pt x="51" y="1"/>
                  <a:pt x="51" y="1"/>
                </a:cubicBezTo>
                <a:cubicBezTo>
                  <a:pt x="51" y="1"/>
                  <a:pt x="51" y="1"/>
                  <a:pt x="51" y="1"/>
                </a:cubicBezTo>
                <a:close/>
                <a:moveTo>
                  <a:pt x="122" y="65"/>
                </a:moveTo>
                <a:cubicBezTo>
                  <a:pt x="122" y="65"/>
                  <a:pt x="122" y="65"/>
                  <a:pt x="122" y="64"/>
                </a:cubicBezTo>
                <a:cubicBezTo>
                  <a:pt x="122" y="65"/>
                  <a:pt x="122" y="65"/>
                  <a:pt x="122" y="65"/>
                </a:cubicBezTo>
                <a:cubicBezTo>
                  <a:pt x="122" y="66"/>
                  <a:pt x="122" y="66"/>
                  <a:pt x="122" y="65"/>
                </a:cubicBezTo>
                <a:moveTo>
                  <a:pt x="66" y="1"/>
                </a:moveTo>
                <a:cubicBezTo>
                  <a:pt x="66" y="1"/>
                  <a:pt x="66" y="1"/>
                  <a:pt x="66" y="1"/>
                </a:cubicBezTo>
                <a:moveTo>
                  <a:pt x="69" y="1"/>
                </a:moveTo>
                <a:cubicBezTo>
                  <a:pt x="69" y="1"/>
                  <a:pt x="69" y="1"/>
                  <a:pt x="69" y="1"/>
                </a:cubicBezTo>
                <a:moveTo>
                  <a:pt x="101" y="17"/>
                </a:moveTo>
                <a:cubicBezTo>
                  <a:pt x="101" y="17"/>
                  <a:pt x="101" y="17"/>
                  <a:pt x="101" y="17"/>
                </a:cubicBezTo>
                <a:moveTo>
                  <a:pt x="90" y="9"/>
                </a:moveTo>
                <a:cubicBezTo>
                  <a:pt x="90" y="9"/>
                  <a:pt x="90" y="9"/>
                  <a:pt x="90" y="9"/>
                </a:cubicBezTo>
                <a:cubicBezTo>
                  <a:pt x="90" y="9"/>
                  <a:pt x="90" y="9"/>
                  <a:pt x="90" y="9"/>
                </a:cubicBezTo>
                <a:moveTo>
                  <a:pt x="90" y="9"/>
                </a:moveTo>
                <a:cubicBezTo>
                  <a:pt x="90" y="9"/>
                  <a:pt x="90" y="9"/>
                  <a:pt x="90" y="9"/>
                </a:cubicBezTo>
                <a:cubicBezTo>
                  <a:pt x="90" y="9"/>
                  <a:pt x="90" y="9"/>
                  <a:pt x="90" y="9"/>
                </a:cubicBezTo>
                <a:moveTo>
                  <a:pt x="74" y="3"/>
                </a:moveTo>
                <a:cubicBezTo>
                  <a:pt x="74" y="3"/>
                  <a:pt x="74" y="3"/>
                  <a:pt x="74" y="3"/>
                </a:cubicBezTo>
                <a:cubicBezTo>
                  <a:pt x="74" y="3"/>
                  <a:pt x="74" y="3"/>
                  <a:pt x="74" y="3"/>
                </a:cubicBezTo>
                <a:moveTo>
                  <a:pt x="53" y="0"/>
                </a:moveTo>
                <a:cubicBezTo>
                  <a:pt x="53" y="0"/>
                  <a:pt x="53" y="0"/>
                  <a:pt x="53" y="0"/>
                </a:cubicBezTo>
                <a:moveTo>
                  <a:pt x="59" y="0"/>
                </a:moveTo>
                <a:cubicBezTo>
                  <a:pt x="59" y="0"/>
                  <a:pt x="59" y="0"/>
                  <a:pt x="59" y="0"/>
                </a:cubicBezTo>
                <a:close/>
                <a:moveTo>
                  <a:pt x="59" y="0"/>
                </a:moveTo>
                <a:cubicBezTo>
                  <a:pt x="59" y="0"/>
                  <a:pt x="59" y="0"/>
                  <a:pt x="59" y="0"/>
                </a:cubicBezTo>
                <a:moveTo>
                  <a:pt x="92" y="11"/>
                </a:moveTo>
                <a:cubicBezTo>
                  <a:pt x="92" y="11"/>
                  <a:pt x="92" y="11"/>
                  <a:pt x="92" y="11"/>
                </a:cubicBezTo>
                <a:cubicBezTo>
                  <a:pt x="93" y="11"/>
                  <a:pt x="93" y="11"/>
                  <a:pt x="93" y="11"/>
                </a:cubicBezTo>
                <a:cubicBezTo>
                  <a:pt x="92" y="11"/>
                  <a:pt x="92" y="11"/>
                  <a:pt x="92" y="11"/>
                </a:cubicBezTo>
                <a:moveTo>
                  <a:pt x="77" y="21"/>
                </a:moveTo>
                <a:cubicBezTo>
                  <a:pt x="76" y="21"/>
                  <a:pt x="78" y="23"/>
                  <a:pt x="78" y="23"/>
                </a:cubicBezTo>
                <a:cubicBezTo>
                  <a:pt x="79" y="23"/>
                  <a:pt x="78" y="20"/>
                  <a:pt x="77" y="21"/>
                </a:cubicBezTo>
                <a:moveTo>
                  <a:pt x="75" y="15"/>
                </a:moveTo>
                <a:cubicBezTo>
                  <a:pt x="75" y="15"/>
                  <a:pt x="75" y="14"/>
                  <a:pt x="75" y="14"/>
                </a:cubicBezTo>
                <a:cubicBezTo>
                  <a:pt x="74" y="14"/>
                  <a:pt x="74" y="13"/>
                  <a:pt x="74" y="13"/>
                </a:cubicBezTo>
                <a:cubicBezTo>
                  <a:pt x="73" y="13"/>
                  <a:pt x="73" y="13"/>
                  <a:pt x="73" y="13"/>
                </a:cubicBezTo>
                <a:cubicBezTo>
                  <a:pt x="73" y="14"/>
                  <a:pt x="74" y="15"/>
                  <a:pt x="75" y="15"/>
                </a:cubicBezTo>
                <a:moveTo>
                  <a:pt x="62" y="32"/>
                </a:moveTo>
                <a:cubicBezTo>
                  <a:pt x="64" y="28"/>
                  <a:pt x="63" y="32"/>
                  <a:pt x="65" y="34"/>
                </a:cubicBezTo>
                <a:cubicBezTo>
                  <a:pt x="66" y="33"/>
                  <a:pt x="68" y="25"/>
                  <a:pt x="70" y="25"/>
                </a:cubicBezTo>
                <a:cubicBezTo>
                  <a:pt x="73" y="26"/>
                  <a:pt x="73" y="24"/>
                  <a:pt x="71" y="22"/>
                </a:cubicBezTo>
                <a:cubicBezTo>
                  <a:pt x="71" y="23"/>
                  <a:pt x="71" y="22"/>
                  <a:pt x="70" y="22"/>
                </a:cubicBezTo>
                <a:cubicBezTo>
                  <a:pt x="71" y="22"/>
                  <a:pt x="71" y="22"/>
                  <a:pt x="71" y="22"/>
                </a:cubicBezTo>
                <a:cubicBezTo>
                  <a:pt x="72" y="22"/>
                  <a:pt x="72" y="22"/>
                  <a:pt x="72" y="22"/>
                </a:cubicBezTo>
                <a:cubicBezTo>
                  <a:pt x="72" y="22"/>
                  <a:pt x="70" y="20"/>
                  <a:pt x="70" y="20"/>
                </a:cubicBezTo>
                <a:cubicBezTo>
                  <a:pt x="70" y="20"/>
                  <a:pt x="70" y="13"/>
                  <a:pt x="68" y="13"/>
                </a:cubicBezTo>
                <a:cubicBezTo>
                  <a:pt x="68" y="14"/>
                  <a:pt x="67" y="15"/>
                  <a:pt x="67" y="14"/>
                </a:cubicBezTo>
                <a:cubicBezTo>
                  <a:pt x="67" y="15"/>
                  <a:pt x="67" y="12"/>
                  <a:pt x="66" y="12"/>
                </a:cubicBezTo>
                <a:cubicBezTo>
                  <a:pt x="65" y="11"/>
                  <a:pt x="64" y="13"/>
                  <a:pt x="64" y="14"/>
                </a:cubicBezTo>
                <a:cubicBezTo>
                  <a:pt x="63" y="12"/>
                  <a:pt x="63" y="13"/>
                  <a:pt x="63" y="15"/>
                </a:cubicBezTo>
                <a:cubicBezTo>
                  <a:pt x="61" y="13"/>
                  <a:pt x="58" y="16"/>
                  <a:pt x="57" y="19"/>
                </a:cubicBezTo>
                <a:cubicBezTo>
                  <a:pt x="57" y="19"/>
                  <a:pt x="58" y="22"/>
                  <a:pt x="61" y="22"/>
                </a:cubicBezTo>
                <a:cubicBezTo>
                  <a:pt x="62" y="24"/>
                  <a:pt x="59" y="29"/>
                  <a:pt x="62" y="32"/>
                </a:cubicBezTo>
                <a:moveTo>
                  <a:pt x="116" y="39"/>
                </a:moveTo>
                <a:cubicBezTo>
                  <a:pt x="116" y="39"/>
                  <a:pt x="116" y="39"/>
                  <a:pt x="116" y="39"/>
                </a:cubicBezTo>
                <a:cubicBezTo>
                  <a:pt x="116" y="39"/>
                  <a:pt x="116" y="39"/>
                  <a:pt x="116" y="39"/>
                </a:cubicBezTo>
                <a:cubicBezTo>
                  <a:pt x="116" y="39"/>
                  <a:pt x="116" y="39"/>
                  <a:pt x="116" y="39"/>
                </a:cubicBezTo>
                <a:moveTo>
                  <a:pt x="75" y="14"/>
                </a:moveTo>
                <a:cubicBezTo>
                  <a:pt x="76" y="15"/>
                  <a:pt x="77" y="15"/>
                  <a:pt x="78" y="16"/>
                </a:cubicBezTo>
                <a:cubicBezTo>
                  <a:pt x="78" y="14"/>
                  <a:pt x="75" y="13"/>
                  <a:pt x="73" y="13"/>
                </a:cubicBezTo>
                <a:cubicBezTo>
                  <a:pt x="74" y="13"/>
                  <a:pt x="74" y="13"/>
                  <a:pt x="74" y="13"/>
                </a:cubicBezTo>
                <a:cubicBezTo>
                  <a:pt x="74" y="13"/>
                  <a:pt x="75" y="13"/>
                  <a:pt x="75" y="14"/>
                </a:cubicBezTo>
                <a:moveTo>
                  <a:pt x="55" y="43"/>
                </a:moveTo>
                <a:cubicBezTo>
                  <a:pt x="56" y="43"/>
                  <a:pt x="57" y="45"/>
                  <a:pt x="58" y="45"/>
                </a:cubicBezTo>
                <a:cubicBezTo>
                  <a:pt x="60" y="44"/>
                  <a:pt x="56" y="39"/>
                  <a:pt x="56" y="40"/>
                </a:cubicBezTo>
                <a:cubicBezTo>
                  <a:pt x="56" y="40"/>
                  <a:pt x="54" y="43"/>
                  <a:pt x="55" y="43"/>
                </a:cubicBezTo>
                <a:moveTo>
                  <a:pt x="46" y="13"/>
                </a:moveTo>
                <a:cubicBezTo>
                  <a:pt x="46" y="13"/>
                  <a:pt x="45" y="13"/>
                  <a:pt x="44" y="13"/>
                </a:cubicBezTo>
                <a:cubicBezTo>
                  <a:pt x="38" y="13"/>
                  <a:pt x="43" y="13"/>
                  <a:pt x="42" y="14"/>
                </a:cubicBezTo>
                <a:cubicBezTo>
                  <a:pt x="42" y="14"/>
                  <a:pt x="45" y="14"/>
                  <a:pt x="46" y="13"/>
                </a:cubicBezTo>
                <a:moveTo>
                  <a:pt x="51" y="14"/>
                </a:moveTo>
                <a:cubicBezTo>
                  <a:pt x="50" y="13"/>
                  <a:pt x="50" y="13"/>
                  <a:pt x="50" y="13"/>
                </a:cubicBezTo>
                <a:cubicBezTo>
                  <a:pt x="50" y="14"/>
                  <a:pt x="49" y="14"/>
                  <a:pt x="49" y="13"/>
                </a:cubicBezTo>
                <a:cubicBezTo>
                  <a:pt x="50" y="12"/>
                  <a:pt x="51" y="11"/>
                  <a:pt x="51" y="11"/>
                </a:cubicBezTo>
                <a:cubicBezTo>
                  <a:pt x="50" y="11"/>
                  <a:pt x="48" y="12"/>
                  <a:pt x="47" y="12"/>
                </a:cubicBezTo>
                <a:cubicBezTo>
                  <a:pt x="48" y="13"/>
                  <a:pt x="49" y="12"/>
                  <a:pt x="50" y="12"/>
                </a:cubicBezTo>
                <a:cubicBezTo>
                  <a:pt x="49" y="12"/>
                  <a:pt x="44" y="14"/>
                  <a:pt x="44" y="15"/>
                </a:cubicBezTo>
                <a:cubicBezTo>
                  <a:pt x="45" y="15"/>
                  <a:pt x="50" y="15"/>
                  <a:pt x="51" y="14"/>
                </a:cubicBezTo>
                <a:moveTo>
                  <a:pt x="50" y="12"/>
                </a:moveTo>
                <a:cubicBezTo>
                  <a:pt x="50" y="12"/>
                  <a:pt x="50" y="12"/>
                  <a:pt x="50" y="12"/>
                </a:cubicBezTo>
                <a:cubicBezTo>
                  <a:pt x="50" y="12"/>
                  <a:pt x="50" y="12"/>
                  <a:pt x="50" y="12"/>
                </a:cubicBezTo>
                <a:cubicBezTo>
                  <a:pt x="50" y="12"/>
                  <a:pt x="50" y="12"/>
                  <a:pt x="50" y="12"/>
                </a:cubicBezTo>
                <a:cubicBezTo>
                  <a:pt x="50" y="12"/>
                  <a:pt x="50" y="12"/>
                  <a:pt x="50" y="12"/>
                </a:cubicBezTo>
                <a:cubicBezTo>
                  <a:pt x="49" y="12"/>
                  <a:pt x="49" y="12"/>
                  <a:pt x="50" y="12"/>
                </a:cubicBezTo>
                <a:moveTo>
                  <a:pt x="46" y="16"/>
                </a:moveTo>
                <a:cubicBezTo>
                  <a:pt x="42" y="13"/>
                  <a:pt x="45" y="17"/>
                  <a:pt x="40" y="17"/>
                </a:cubicBezTo>
                <a:cubicBezTo>
                  <a:pt x="43" y="17"/>
                  <a:pt x="43" y="19"/>
                  <a:pt x="43" y="19"/>
                </a:cubicBezTo>
                <a:cubicBezTo>
                  <a:pt x="44" y="19"/>
                  <a:pt x="46" y="17"/>
                  <a:pt x="46" y="16"/>
                </a:cubicBezTo>
                <a:moveTo>
                  <a:pt x="53" y="11"/>
                </a:moveTo>
                <a:cubicBezTo>
                  <a:pt x="52" y="11"/>
                  <a:pt x="52" y="11"/>
                  <a:pt x="52" y="11"/>
                </a:cubicBezTo>
                <a:cubicBezTo>
                  <a:pt x="51" y="12"/>
                  <a:pt x="51" y="12"/>
                  <a:pt x="53" y="11"/>
                </a:cubicBezTo>
                <a:moveTo>
                  <a:pt x="36" y="7"/>
                </a:moveTo>
                <a:cubicBezTo>
                  <a:pt x="34" y="7"/>
                  <a:pt x="32" y="8"/>
                  <a:pt x="31" y="8"/>
                </a:cubicBezTo>
                <a:cubicBezTo>
                  <a:pt x="30" y="8"/>
                  <a:pt x="28" y="9"/>
                  <a:pt x="28" y="9"/>
                </a:cubicBezTo>
                <a:cubicBezTo>
                  <a:pt x="28" y="9"/>
                  <a:pt x="28" y="10"/>
                  <a:pt x="27" y="11"/>
                </a:cubicBezTo>
                <a:cubicBezTo>
                  <a:pt x="28" y="11"/>
                  <a:pt x="29" y="11"/>
                  <a:pt x="29" y="11"/>
                </a:cubicBezTo>
                <a:cubicBezTo>
                  <a:pt x="32" y="8"/>
                  <a:pt x="32" y="11"/>
                  <a:pt x="29" y="11"/>
                </a:cubicBezTo>
                <a:cubicBezTo>
                  <a:pt x="29" y="11"/>
                  <a:pt x="29" y="11"/>
                  <a:pt x="29" y="11"/>
                </a:cubicBezTo>
                <a:cubicBezTo>
                  <a:pt x="30" y="11"/>
                  <a:pt x="31" y="11"/>
                  <a:pt x="32" y="11"/>
                </a:cubicBezTo>
                <a:cubicBezTo>
                  <a:pt x="31" y="13"/>
                  <a:pt x="26" y="16"/>
                  <a:pt x="28" y="17"/>
                </a:cubicBezTo>
                <a:cubicBezTo>
                  <a:pt x="27" y="18"/>
                  <a:pt x="23" y="19"/>
                  <a:pt x="26" y="19"/>
                </a:cubicBezTo>
                <a:cubicBezTo>
                  <a:pt x="25" y="20"/>
                  <a:pt x="20" y="26"/>
                  <a:pt x="20" y="26"/>
                </a:cubicBezTo>
                <a:cubicBezTo>
                  <a:pt x="20" y="26"/>
                  <a:pt x="20" y="26"/>
                  <a:pt x="20" y="26"/>
                </a:cubicBezTo>
                <a:cubicBezTo>
                  <a:pt x="15" y="32"/>
                  <a:pt x="0" y="48"/>
                  <a:pt x="8" y="52"/>
                </a:cubicBezTo>
                <a:cubicBezTo>
                  <a:pt x="9" y="53"/>
                  <a:pt x="8" y="43"/>
                  <a:pt x="11" y="42"/>
                </a:cubicBezTo>
                <a:cubicBezTo>
                  <a:pt x="10" y="48"/>
                  <a:pt x="8" y="54"/>
                  <a:pt x="8" y="59"/>
                </a:cubicBezTo>
                <a:cubicBezTo>
                  <a:pt x="8" y="67"/>
                  <a:pt x="10" y="64"/>
                  <a:pt x="14" y="67"/>
                </a:cubicBezTo>
                <a:cubicBezTo>
                  <a:pt x="16" y="68"/>
                  <a:pt x="25" y="81"/>
                  <a:pt x="26" y="83"/>
                </a:cubicBezTo>
                <a:cubicBezTo>
                  <a:pt x="26" y="88"/>
                  <a:pt x="21" y="85"/>
                  <a:pt x="21" y="89"/>
                </a:cubicBezTo>
                <a:cubicBezTo>
                  <a:pt x="23" y="97"/>
                  <a:pt x="24" y="102"/>
                  <a:pt x="31" y="109"/>
                </a:cubicBezTo>
                <a:cubicBezTo>
                  <a:pt x="34" y="111"/>
                  <a:pt x="32" y="119"/>
                  <a:pt x="32" y="121"/>
                </a:cubicBezTo>
                <a:cubicBezTo>
                  <a:pt x="31" y="121"/>
                  <a:pt x="31" y="121"/>
                  <a:pt x="31" y="121"/>
                </a:cubicBezTo>
                <a:cubicBezTo>
                  <a:pt x="32" y="121"/>
                  <a:pt x="33" y="122"/>
                  <a:pt x="33" y="123"/>
                </a:cubicBezTo>
                <a:cubicBezTo>
                  <a:pt x="33" y="123"/>
                  <a:pt x="32" y="123"/>
                  <a:pt x="31" y="123"/>
                </a:cubicBezTo>
                <a:cubicBezTo>
                  <a:pt x="34" y="125"/>
                  <a:pt x="37" y="127"/>
                  <a:pt x="40" y="126"/>
                </a:cubicBezTo>
                <a:cubicBezTo>
                  <a:pt x="39" y="125"/>
                  <a:pt x="38" y="125"/>
                  <a:pt x="38" y="124"/>
                </a:cubicBezTo>
                <a:cubicBezTo>
                  <a:pt x="40" y="125"/>
                  <a:pt x="42" y="124"/>
                  <a:pt x="42" y="123"/>
                </a:cubicBezTo>
                <a:cubicBezTo>
                  <a:pt x="42" y="123"/>
                  <a:pt x="47" y="124"/>
                  <a:pt x="46" y="123"/>
                </a:cubicBezTo>
                <a:cubicBezTo>
                  <a:pt x="46" y="122"/>
                  <a:pt x="45" y="122"/>
                  <a:pt x="44" y="122"/>
                </a:cubicBezTo>
                <a:cubicBezTo>
                  <a:pt x="43" y="122"/>
                  <a:pt x="43" y="121"/>
                  <a:pt x="43" y="120"/>
                </a:cubicBezTo>
                <a:cubicBezTo>
                  <a:pt x="43" y="121"/>
                  <a:pt x="44" y="121"/>
                  <a:pt x="44" y="122"/>
                </a:cubicBezTo>
                <a:cubicBezTo>
                  <a:pt x="48" y="122"/>
                  <a:pt x="59" y="117"/>
                  <a:pt x="56" y="117"/>
                </a:cubicBezTo>
                <a:cubicBezTo>
                  <a:pt x="63" y="115"/>
                  <a:pt x="69" y="113"/>
                  <a:pt x="71" y="105"/>
                </a:cubicBezTo>
                <a:cubicBezTo>
                  <a:pt x="73" y="99"/>
                  <a:pt x="62" y="99"/>
                  <a:pt x="61" y="99"/>
                </a:cubicBezTo>
                <a:cubicBezTo>
                  <a:pt x="62" y="99"/>
                  <a:pt x="51" y="95"/>
                  <a:pt x="51" y="96"/>
                </a:cubicBezTo>
                <a:cubicBezTo>
                  <a:pt x="51" y="93"/>
                  <a:pt x="58" y="95"/>
                  <a:pt x="55" y="91"/>
                </a:cubicBezTo>
                <a:cubicBezTo>
                  <a:pt x="52" y="88"/>
                  <a:pt x="48" y="88"/>
                  <a:pt x="46" y="84"/>
                </a:cubicBezTo>
                <a:cubicBezTo>
                  <a:pt x="43" y="81"/>
                  <a:pt x="35" y="82"/>
                  <a:pt x="35" y="81"/>
                </a:cubicBezTo>
                <a:cubicBezTo>
                  <a:pt x="30" y="76"/>
                  <a:pt x="28" y="82"/>
                  <a:pt x="24" y="78"/>
                </a:cubicBezTo>
                <a:cubicBezTo>
                  <a:pt x="23" y="77"/>
                  <a:pt x="24" y="72"/>
                  <a:pt x="23" y="71"/>
                </a:cubicBezTo>
                <a:cubicBezTo>
                  <a:pt x="22" y="72"/>
                  <a:pt x="21" y="72"/>
                  <a:pt x="19" y="72"/>
                </a:cubicBezTo>
                <a:cubicBezTo>
                  <a:pt x="22" y="63"/>
                  <a:pt x="22" y="63"/>
                  <a:pt x="22" y="63"/>
                </a:cubicBezTo>
                <a:cubicBezTo>
                  <a:pt x="20" y="61"/>
                  <a:pt x="16" y="65"/>
                  <a:pt x="15" y="63"/>
                </a:cubicBezTo>
                <a:cubicBezTo>
                  <a:pt x="9" y="52"/>
                  <a:pt x="22" y="55"/>
                  <a:pt x="26" y="54"/>
                </a:cubicBezTo>
                <a:cubicBezTo>
                  <a:pt x="29" y="53"/>
                  <a:pt x="27" y="63"/>
                  <a:pt x="30" y="63"/>
                </a:cubicBezTo>
                <a:cubicBezTo>
                  <a:pt x="32" y="62"/>
                  <a:pt x="35" y="51"/>
                  <a:pt x="38" y="49"/>
                </a:cubicBezTo>
                <a:cubicBezTo>
                  <a:pt x="40" y="51"/>
                  <a:pt x="51" y="42"/>
                  <a:pt x="48" y="49"/>
                </a:cubicBezTo>
                <a:cubicBezTo>
                  <a:pt x="50" y="50"/>
                  <a:pt x="53" y="46"/>
                  <a:pt x="51" y="45"/>
                </a:cubicBezTo>
                <a:cubicBezTo>
                  <a:pt x="52" y="43"/>
                  <a:pt x="51" y="42"/>
                  <a:pt x="51" y="41"/>
                </a:cubicBezTo>
                <a:cubicBezTo>
                  <a:pt x="49" y="41"/>
                  <a:pt x="48" y="42"/>
                  <a:pt x="46" y="42"/>
                </a:cubicBezTo>
                <a:cubicBezTo>
                  <a:pt x="51" y="36"/>
                  <a:pt x="57" y="44"/>
                  <a:pt x="55" y="35"/>
                </a:cubicBezTo>
                <a:cubicBezTo>
                  <a:pt x="55" y="33"/>
                  <a:pt x="50" y="28"/>
                  <a:pt x="50" y="28"/>
                </a:cubicBezTo>
                <a:cubicBezTo>
                  <a:pt x="49" y="28"/>
                  <a:pt x="49" y="29"/>
                  <a:pt x="48" y="29"/>
                </a:cubicBezTo>
                <a:cubicBezTo>
                  <a:pt x="48" y="29"/>
                  <a:pt x="49" y="27"/>
                  <a:pt x="48" y="27"/>
                </a:cubicBezTo>
                <a:cubicBezTo>
                  <a:pt x="46" y="28"/>
                  <a:pt x="44" y="35"/>
                  <a:pt x="41" y="36"/>
                </a:cubicBezTo>
                <a:cubicBezTo>
                  <a:pt x="42" y="36"/>
                  <a:pt x="39" y="29"/>
                  <a:pt x="38" y="29"/>
                </a:cubicBezTo>
                <a:cubicBezTo>
                  <a:pt x="36" y="26"/>
                  <a:pt x="41" y="26"/>
                  <a:pt x="42" y="25"/>
                </a:cubicBezTo>
                <a:cubicBezTo>
                  <a:pt x="43" y="24"/>
                  <a:pt x="45" y="22"/>
                  <a:pt x="47" y="21"/>
                </a:cubicBezTo>
                <a:cubicBezTo>
                  <a:pt x="47" y="21"/>
                  <a:pt x="47" y="20"/>
                  <a:pt x="46" y="21"/>
                </a:cubicBezTo>
                <a:cubicBezTo>
                  <a:pt x="46" y="20"/>
                  <a:pt x="47" y="19"/>
                  <a:pt x="47" y="19"/>
                </a:cubicBezTo>
                <a:cubicBezTo>
                  <a:pt x="45" y="19"/>
                  <a:pt x="40" y="22"/>
                  <a:pt x="42" y="18"/>
                </a:cubicBezTo>
                <a:cubicBezTo>
                  <a:pt x="37" y="19"/>
                  <a:pt x="39" y="18"/>
                  <a:pt x="40" y="15"/>
                </a:cubicBezTo>
                <a:cubicBezTo>
                  <a:pt x="40" y="14"/>
                  <a:pt x="38" y="15"/>
                  <a:pt x="38" y="15"/>
                </a:cubicBezTo>
                <a:cubicBezTo>
                  <a:pt x="42" y="13"/>
                  <a:pt x="42" y="14"/>
                  <a:pt x="39" y="13"/>
                </a:cubicBezTo>
                <a:cubicBezTo>
                  <a:pt x="40" y="13"/>
                  <a:pt x="41" y="12"/>
                  <a:pt x="42" y="12"/>
                </a:cubicBezTo>
                <a:cubicBezTo>
                  <a:pt x="40" y="12"/>
                  <a:pt x="42" y="11"/>
                  <a:pt x="40" y="10"/>
                </a:cubicBezTo>
                <a:cubicBezTo>
                  <a:pt x="41" y="9"/>
                  <a:pt x="43" y="8"/>
                  <a:pt x="44" y="8"/>
                </a:cubicBezTo>
                <a:cubicBezTo>
                  <a:pt x="43" y="8"/>
                  <a:pt x="42" y="7"/>
                  <a:pt x="42" y="6"/>
                </a:cubicBezTo>
                <a:cubicBezTo>
                  <a:pt x="42" y="6"/>
                  <a:pt x="35" y="8"/>
                  <a:pt x="39" y="7"/>
                </a:cubicBezTo>
                <a:cubicBezTo>
                  <a:pt x="38" y="6"/>
                  <a:pt x="34" y="9"/>
                  <a:pt x="35" y="7"/>
                </a:cubicBezTo>
                <a:cubicBezTo>
                  <a:pt x="35" y="7"/>
                  <a:pt x="35" y="7"/>
                  <a:pt x="35" y="7"/>
                </a:cubicBezTo>
                <a:cubicBezTo>
                  <a:pt x="36" y="7"/>
                  <a:pt x="36" y="7"/>
                  <a:pt x="36" y="7"/>
                </a:cubicBezTo>
                <a:moveTo>
                  <a:pt x="48" y="16"/>
                </a:moveTo>
                <a:cubicBezTo>
                  <a:pt x="47" y="16"/>
                  <a:pt x="46" y="17"/>
                  <a:pt x="46" y="18"/>
                </a:cubicBezTo>
                <a:cubicBezTo>
                  <a:pt x="48" y="18"/>
                  <a:pt x="50" y="16"/>
                  <a:pt x="48" y="16"/>
                </a:cubicBezTo>
                <a:moveTo>
                  <a:pt x="121" y="63"/>
                </a:moveTo>
                <a:cubicBezTo>
                  <a:pt x="122" y="63"/>
                  <a:pt x="122" y="64"/>
                  <a:pt x="122" y="64"/>
                </a:cubicBezTo>
                <a:cubicBezTo>
                  <a:pt x="122" y="61"/>
                  <a:pt x="121" y="58"/>
                  <a:pt x="121" y="54"/>
                </a:cubicBezTo>
                <a:cubicBezTo>
                  <a:pt x="121" y="55"/>
                  <a:pt x="121" y="55"/>
                  <a:pt x="121" y="55"/>
                </a:cubicBezTo>
                <a:cubicBezTo>
                  <a:pt x="121" y="54"/>
                  <a:pt x="121" y="54"/>
                  <a:pt x="121" y="54"/>
                </a:cubicBezTo>
                <a:cubicBezTo>
                  <a:pt x="121" y="55"/>
                  <a:pt x="121" y="59"/>
                  <a:pt x="121" y="63"/>
                </a:cubicBezTo>
                <a:moveTo>
                  <a:pt x="46" y="24"/>
                </a:moveTo>
                <a:cubicBezTo>
                  <a:pt x="44" y="23"/>
                  <a:pt x="44" y="26"/>
                  <a:pt x="44" y="26"/>
                </a:cubicBezTo>
                <a:cubicBezTo>
                  <a:pt x="45" y="25"/>
                  <a:pt x="46" y="27"/>
                  <a:pt x="47" y="25"/>
                </a:cubicBezTo>
                <a:cubicBezTo>
                  <a:pt x="43" y="24"/>
                  <a:pt x="47" y="25"/>
                  <a:pt x="46" y="24"/>
                </a:cubicBezTo>
                <a:moveTo>
                  <a:pt x="55" y="27"/>
                </a:moveTo>
                <a:cubicBezTo>
                  <a:pt x="58" y="28"/>
                  <a:pt x="53" y="20"/>
                  <a:pt x="53" y="20"/>
                </a:cubicBezTo>
                <a:cubicBezTo>
                  <a:pt x="54" y="16"/>
                  <a:pt x="48" y="19"/>
                  <a:pt x="48" y="19"/>
                </a:cubicBezTo>
                <a:cubicBezTo>
                  <a:pt x="53" y="19"/>
                  <a:pt x="49" y="22"/>
                  <a:pt x="48" y="24"/>
                </a:cubicBezTo>
                <a:cubicBezTo>
                  <a:pt x="48" y="24"/>
                  <a:pt x="53" y="30"/>
                  <a:pt x="54" y="29"/>
                </a:cubicBezTo>
                <a:cubicBezTo>
                  <a:pt x="54" y="27"/>
                  <a:pt x="54" y="26"/>
                  <a:pt x="54" y="25"/>
                </a:cubicBezTo>
                <a:cubicBezTo>
                  <a:pt x="55" y="24"/>
                  <a:pt x="55" y="27"/>
                  <a:pt x="55" y="27"/>
                </a:cubicBezTo>
                <a:moveTo>
                  <a:pt x="51" y="24"/>
                </a:moveTo>
                <a:cubicBezTo>
                  <a:pt x="51" y="24"/>
                  <a:pt x="51" y="24"/>
                  <a:pt x="51" y="24"/>
                </a:cubicBezTo>
                <a:cubicBezTo>
                  <a:pt x="51" y="23"/>
                  <a:pt x="49" y="24"/>
                  <a:pt x="51" y="22"/>
                </a:cubicBezTo>
                <a:cubicBezTo>
                  <a:pt x="52" y="22"/>
                  <a:pt x="51" y="24"/>
                  <a:pt x="51" y="24"/>
                </a:cubicBezTo>
                <a:cubicBezTo>
                  <a:pt x="51" y="24"/>
                  <a:pt x="51" y="24"/>
                  <a:pt x="51" y="24"/>
                </a:cubicBezTo>
                <a:moveTo>
                  <a:pt x="73" y="2"/>
                </a:moveTo>
                <a:cubicBezTo>
                  <a:pt x="73" y="2"/>
                  <a:pt x="73" y="2"/>
                  <a:pt x="73" y="2"/>
                </a:cubicBezTo>
                <a:cubicBezTo>
                  <a:pt x="73" y="2"/>
                  <a:pt x="73" y="2"/>
                  <a:pt x="73" y="2"/>
                </a:cubicBezTo>
                <a:moveTo>
                  <a:pt x="107" y="106"/>
                </a:moveTo>
                <a:cubicBezTo>
                  <a:pt x="107" y="106"/>
                  <a:pt x="107" y="106"/>
                  <a:pt x="107" y="106"/>
                </a:cubicBezTo>
                <a:moveTo>
                  <a:pt x="121" y="72"/>
                </a:moveTo>
                <a:cubicBezTo>
                  <a:pt x="121" y="72"/>
                  <a:pt x="122" y="71"/>
                  <a:pt x="122" y="70"/>
                </a:cubicBezTo>
                <a:cubicBezTo>
                  <a:pt x="122" y="68"/>
                  <a:pt x="122" y="67"/>
                  <a:pt x="122" y="65"/>
                </a:cubicBezTo>
                <a:cubicBezTo>
                  <a:pt x="122" y="65"/>
                  <a:pt x="122" y="64"/>
                  <a:pt x="121" y="63"/>
                </a:cubicBezTo>
                <a:cubicBezTo>
                  <a:pt x="120" y="56"/>
                  <a:pt x="114" y="48"/>
                  <a:pt x="115" y="44"/>
                </a:cubicBezTo>
                <a:cubicBezTo>
                  <a:pt x="117" y="44"/>
                  <a:pt x="120" y="51"/>
                  <a:pt x="121" y="54"/>
                </a:cubicBezTo>
                <a:cubicBezTo>
                  <a:pt x="121" y="53"/>
                  <a:pt x="121" y="53"/>
                  <a:pt x="121" y="53"/>
                </a:cubicBezTo>
                <a:cubicBezTo>
                  <a:pt x="121" y="53"/>
                  <a:pt x="121" y="52"/>
                  <a:pt x="120" y="51"/>
                </a:cubicBezTo>
                <a:cubicBezTo>
                  <a:pt x="119" y="47"/>
                  <a:pt x="118" y="43"/>
                  <a:pt x="117" y="39"/>
                </a:cubicBezTo>
                <a:cubicBezTo>
                  <a:pt x="117" y="39"/>
                  <a:pt x="117" y="39"/>
                  <a:pt x="117" y="39"/>
                </a:cubicBezTo>
                <a:cubicBezTo>
                  <a:pt x="117" y="39"/>
                  <a:pt x="117" y="39"/>
                  <a:pt x="117" y="39"/>
                </a:cubicBezTo>
                <a:cubicBezTo>
                  <a:pt x="117" y="40"/>
                  <a:pt x="117" y="40"/>
                  <a:pt x="117" y="40"/>
                </a:cubicBezTo>
                <a:cubicBezTo>
                  <a:pt x="116" y="39"/>
                  <a:pt x="116" y="39"/>
                  <a:pt x="116" y="39"/>
                </a:cubicBezTo>
                <a:cubicBezTo>
                  <a:pt x="114" y="37"/>
                  <a:pt x="112" y="32"/>
                  <a:pt x="110" y="27"/>
                </a:cubicBezTo>
                <a:cubicBezTo>
                  <a:pt x="107" y="23"/>
                  <a:pt x="104" y="20"/>
                  <a:pt x="100" y="17"/>
                </a:cubicBezTo>
                <a:cubicBezTo>
                  <a:pt x="99" y="16"/>
                  <a:pt x="98" y="15"/>
                  <a:pt x="97" y="14"/>
                </a:cubicBezTo>
                <a:cubicBezTo>
                  <a:pt x="97" y="14"/>
                  <a:pt x="97" y="14"/>
                  <a:pt x="97" y="14"/>
                </a:cubicBezTo>
                <a:cubicBezTo>
                  <a:pt x="97" y="14"/>
                  <a:pt x="97" y="14"/>
                  <a:pt x="97" y="14"/>
                </a:cubicBezTo>
                <a:cubicBezTo>
                  <a:pt x="96" y="13"/>
                  <a:pt x="96" y="13"/>
                  <a:pt x="95" y="13"/>
                </a:cubicBezTo>
                <a:cubicBezTo>
                  <a:pt x="94" y="12"/>
                  <a:pt x="94" y="12"/>
                  <a:pt x="93" y="11"/>
                </a:cubicBezTo>
                <a:cubicBezTo>
                  <a:pt x="92" y="11"/>
                  <a:pt x="92" y="11"/>
                  <a:pt x="92" y="11"/>
                </a:cubicBezTo>
                <a:cubicBezTo>
                  <a:pt x="92" y="11"/>
                  <a:pt x="92" y="11"/>
                  <a:pt x="92" y="11"/>
                </a:cubicBezTo>
                <a:cubicBezTo>
                  <a:pt x="90" y="9"/>
                  <a:pt x="87" y="8"/>
                  <a:pt x="84" y="6"/>
                </a:cubicBezTo>
                <a:cubicBezTo>
                  <a:pt x="85" y="7"/>
                  <a:pt x="85" y="7"/>
                  <a:pt x="86" y="7"/>
                </a:cubicBezTo>
                <a:cubicBezTo>
                  <a:pt x="82" y="5"/>
                  <a:pt x="78" y="4"/>
                  <a:pt x="74" y="3"/>
                </a:cubicBezTo>
                <a:cubicBezTo>
                  <a:pt x="77" y="3"/>
                  <a:pt x="79" y="4"/>
                  <a:pt x="81" y="5"/>
                </a:cubicBezTo>
                <a:cubicBezTo>
                  <a:pt x="73" y="2"/>
                  <a:pt x="66" y="0"/>
                  <a:pt x="58" y="0"/>
                </a:cubicBezTo>
                <a:cubicBezTo>
                  <a:pt x="59" y="0"/>
                  <a:pt x="60" y="0"/>
                  <a:pt x="58" y="0"/>
                </a:cubicBezTo>
                <a:cubicBezTo>
                  <a:pt x="57" y="0"/>
                  <a:pt x="57" y="0"/>
                  <a:pt x="57" y="0"/>
                </a:cubicBezTo>
                <a:cubicBezTo>
                  <a:pt x="57" y="0"/>
                  <a:pt x="57" y="0"/>
                  <a:pt x="57" y="0"/>
                </a:cubicBezTo>
                <a:cubicBezTo>
                  <a:pt x="54" y="0"/>
                  <a:pt x="52" y="1"/>
                  <a:pt x="51" y="1"/>
                </a:cubicBezTo>
                <a:cubicBezTo>
                  <a:pt x="51" y="1"/>
                  <a:pt x="47" y="1"/>
                  <a:pt x="45" y="1"/>
                </a:cubicBezTo>
                <a:cubicBezTo>
                  <a:pt x="42" y="2"/>
                  <a:pt x="42" y="2"/>
                  <a:pt x="42" y="2"/>
                </a:cubicBezTo>
                <a:cubicBezTo>
                  <a:pt x="42" y="3"/>
                  <a:pt x="42" y="3"/>
                  <a:pt x="42" y="3"/>
                </a:cubicBezTo>
                <a:cubicBezTo>
                  <a:pt x="42" y="3"/>
                  <a:pt x="42" y="3"/>
                  <a:pt x="42" y="2"/>
                </a:cubicBezTo>
                <a:cubicBezTo>
                  <a:pt x="41" y="2"/>
                  <a:pt x="44" y="2"/>
                  <a:pt x="45" y="1"/>
                </a:cubicBezTo>
                <a:cubicBezTo>
                  <a:pt x="45" y="1"/>
                  <a:pt x="45" y="1"/>
                  <a:pt x="45" y="1"/>
                </a:cubicBezTo>
                <a:cubicBezTo>
                  <a:pt x="45" y="1"/>
                  <a:pt x="45" y="1"/>
                  <a:pt x="45" y="1"/>
                </a:cubicBezTo>
                <a:cubicBezTo>
                  <a:pt x="45" y="1"/>
                  <a:pt x="45" y="1"/>
                  <a:pt x="45" y="1"/>
                </a:cubicBezTo>
                <a:cubicBezTo>
                  <a:pt x="45" y="1"/>
                  <a:pt x="45" y="1"/>
                  <a:pt x="45" y="1"/>
                </a:cubicBezTo>
                <a:cubicBezTo>
                  <a:pt x="46" y="1"/>
                  <a:pt x="51" y="1"/>
                  <a:pt x="51" y="1"/>
                </a:cubicBezTo>
                <a:cubicBezTo>
                  <a:pt x="50" y="1"/>
                  <a:pt x="50" y="1"/>
                  <a:pt x="50" y="1"/>
                </a:cubicBezTo>
                <a:cubicBezTo>
                  <a:pt x="25" y="2"/>
                  <a:pt x="8" y="16"/>
                  <a:pt x="0" y="34"/>
                </a:cubicBezTo>
                <a:cubicBezTo>
                  <a:pt x="7" y="23"/>
                  <a:pt x="16" y="14"/>
                  <a:pt x="28" y="9"/>
                </a:cubicBezTo>
                <a:cubicBezTo>
                  <a:pt x="28" y="8"/>
                  <a:pt x="28" y="8"/>
                  <a:pt x="28" y="8"/>
                </a:cubicBezTo>
                <a:cubicBezTo>
                  <a:pt x="29" y="8"/>
                  <a:pt x="30" y="8"/>
                  <a:pt x="31" y="8"/>
                </a:cubicBezTo>
                <a:cubicBezTo>
                  <a:pt x="33" y="8"/>
                  <a:pt x="35" y="7"/>
                  <a:pt x="36" y="7"/>
                </a:cubicBezTo>
                <a:cubicBezTo>
                  <a:pt x="35" y="7"/>
                  <a:pt x="35" y="7"/>
                  <a:pt x="35" y="7"/>
                </a:cubicBezTo>
                <a:cubicBezTo>
                  <a:pt x="42" y="6"/>
                  <a:pt x="49" y="6"/>
                  <a:pt x="56" y="7"/>
                </a:cubicBezTo>
                <a:cubicBezTo>
                  <a:pt x="44" y="5"/>
                  <a:pt x="31" y="6"/>
                  <a:pt x="20" y="12"/>
                </a:cubicBezTo>
                <a:cubicBezTo>
                  <a:pt x="18" y="13"/>
                  <a:pt x="16" y="15"/>
                  <a:pt x="15" y="16"/>
                </a:cubicBezTo>
                <a:cubicBezTo>
                  <a:pt x="16" y="15"/>
                  <a:pt x="18" y="13"/>
                  <a:pt x="20" y="12"/>
                </a:cubicBezTo>
                <a:cubicBezTo>
                  <a:pt x="27" y="7"/>
                  <a:pt x="35" y="4"/>
                  <a:pt x="43" y="3"/>
                </a:cubicBezTo>
                <a:cubicBezTo>
                  <a:pt x="43" y="3"/>
                  <a:pt x="43" y="3"/>
                  <a:pt x="43" y="3"/>
                </a:cubicBezTo>
                <a:cubicBezTo>
                  <a:pt x="43" y="3"/>
                  <a:pt x="44" y="3"/>
                  <a:pt x="45" y="3"/>
                </a:cubicBezTo>
                <a:cubicBezTo>
                  <a:pt x="43" y="3"/>
                  <a:pt x="41" y="4"/>
                  <a:pt x="39" y="5"/>
                </a:cubicBezTo>
                <a:cubicBezTo>
                  <a:pt x="42" y="6"/>
                  <a:pt x="49" y="2"/>
                  <a:pt x="52" y="2"/>
                </a:cubicBezTo>
                <a:cubicBezTo>
                  <a:pt x="55" y="1"/>
                  <a:pt x="61" y="3"/>
                  <a:pt x="62" y="3"/>
                </a:cubicBezTo>
                <a:cubicBezTo>
                  <a:pt x="62" y="3"/>
                  <a:pt x="61" y="2"/>
                  <a:pt x="61" y="2"/>
                </a:cubicBezTo>
                <a:cubicBezTo>
                  <a:pt x="64" y="1"/>
                  <a:pt x="70" y="3"/>
                  <a:pt x="73" y="4"/>
                </a:cubicBezTo>
                <a:cubicBezTo>
                  <a:pt x="68" y="5"/>
                  <a:pt x="70" y="2"/>
                  <a:pt x="68" y="6"/>
                </a:cubicBezTo>
                <a:cubicBezTo>
                  <a:pt x="71" y="5"/>
                  <a:pt x="77" y="6"/>
                  <a:pt x="80" y="7"/>
                </a:cubicBezTo>
                <a:cubicBezTo>
                  <a:pt x="77" y="7"/>
                  <a:pt x="81" y="6"/>
                  <a:pt x="78" y="7"/>
                </a:cubicBezTo>
                <a:cubicBezTo>
                  <a:pt x="81" y="8"/>
                  <a:pt x="81" y="8"/>
                  <a:pt x="79" y="8"/>
                </a:cubicBezTo>
                <a:cubicBezTo>
                  <a:pt x="82" y="9"/>
                  <a:pt x="83" y="8"/>
                  <a:pt x="86" y="9"/>
                </a:cubicBezTo>
                <a:cubicBezTo>
                  <a:pt x="84" y="9"/>
                  <a:pt x="82" y="8"/>
                  <a:pt x="80" y="9"/>
                </a:cubicBezTo>
                <a:cubicBezTo>
                  <a:pt x="83" y="10"/>
                  <a:pt x="93" y="16"/>
                  <a:pt x="86" y="14"/>
                </a:cubicBezTo>
                <a:cubicBezTo>
                  <a:pt x="86" y="14"/>
                  <a:pt x="87" y="15"/>
                  <a:pt x="87" y="15"/>
                </a:cubicBezTo>
                <a:cubicBezTo>
                  <a:pt x="88" y="15"/>
                  <a:pt x="89" y="16"/>
                  <a:pt x="89" y="16"/>
                </a:cubicBezTo>
                <a:cubicBezTo>
                  <a:pt x="90" y="17"/>
                  <a:pt x="91" y="17"/>
                  <a:pt x="92" y="18"/>
                </a:cubicBezTo>
                <a:cubicBezTo>
                  <a:pt x="89" y="17"/>
                  <a:pt x="90" y="17"/>
                  <a:pt x="93" y="19"/>
                </a:cubicBezTo>
                <a:cubicBezTo>
                  <a:pt x="91" y="18"/>
                  <a:pt x="90" y="18"/>
                  <a:pt x="89" y="19"/>
                </a:cubicBezTo>
                <a:cubicBezTo>
                  <a:pt x="89" y="18"/>
                  <a:pt x="89" y="18"/>
                  <a:pt x="88" y="17"/>
                </a:cubicBezTo>
                <a:cubicBezTo>
                  <a:pt x="91" y="18"/>
                  <a:pt x="87" y="16"/>
                  <a:pt x="90" y="17"/>
                </a:cubicBezTo>
                <a:cubicBezTo>
                  <a:pt x="89" y="16"/>
                  <a:pt x="89" y="16"/>
                  <a:pt x="89" y="16"/>
                </a:cubicBezTo>
                <a:cubicBezTo>
                  <a:pt x="89" y="16"/>
                  <a:pt x="88" y="16"/>
                  <a:pt x="87" y="15"/>
                </a:cubicBezTo>
                <a:cubicBezTo>
                  <a:pt x="85" y="15"/>
                  <a:pt x="83" y="16"/>
                  <a:pt x="83" y="16"/>
                </a:cubicBezTo>
                <a:cubicBezTo>
                  <a:pt x="82" y="18"/>
                  <a:pt x="89" y="29"/>
                  <a:pt x="91" y="30"/>
                </a:cubicBezTo>
                <a:cubicBezTo>
                  <a:pt x="91" y="29"/>
                  <a:pt x="91" y="29"/>
                  <a:pt x="91" y="28"/>
                </a:cubicBezTo>
                <a:cubicBezTo>
                  <a:pt x="93" y="29"/>
                  <a:pt x="95" y="29"/>
                  <a:pt x="95" y="30"/>
                </a:cubicBezTo>
                <a:cubicBezTo>
                  <a:pt x="95" y="30"/>
                  <a:pt x="95" y="30"/>
                  <a:pt x="95" y="30"/>
                </a:cubicBezTo>
                <a:cubicBezTo>
                  <a:pt x="95" y="29"/>
                  <a:pt x="88" y="20"/>
                  <a:pt x="88" y="20"/>
                </a:cubicBezTo>
                <a:cubicBezTo>
                  <a:pt x="89" y="19"/>
                  <a:pt x="91" y="25"/>
                  <a:pt x="93" y="24"/>
                </a:cubicBezTo>
                <a:cubicBezTo>
                  <a:pt x="94" y="24"/>
                  <a:pt x="93" y="23"/>
                  <a:pt x="93" y="22"/>
                </a:cubicBezTo>
                <a:cubicBezTo>
                  <a:pt x="94" y="23"/>
                  <a:pt x="94" y="23"/>
                  <a:pt x="94" y="22"/>
                </a:cubicBezTo>
                <a:cubicBezTo>
                  <a:pt x="96" y="22"/>
                  <a:pt x="97" y="30"/>
                  <a:pt x="97" y="32"/>
                </a:cubicBezTo>
                <a:cubicBezTo>
                  <a:pt x="96" y="31"/>
                  <a:pt x="94" y="31"/>
                  <a:pt x="92" y="30"/>
                </a:cubicBezTo>
                <a:cubicBezTo>
                  <a:pt x="93" y="32"/>
                  <a:pt x="95" y="40"/>
                  <a:pt x="92" y="41"/>
                </a:cubicBezTo>
                <a:cubicBezTo>
                  <a:pt x="95" y="45"/>
                  <a:pt x="90" y="50"/>
                  <a:pt x="94" y="52"/>
                </a:cubicBezTo>
                <a:cubicBezTo>
                  <a:pt x="99" y="55"/>
                  <a:pt x="97" y="46"/>
                  <a:pt x="97" y="46"/>
                </a:cubicBezTo>
                <a:cubicBezTo>
                  <a:pt x="98" y="46"/>
                  <a:pt x="98" y="46"/>
                  <a:pt x="98" y="46"/>
                </a:cubicBezTo>
                <a:cubicBezTo>
                  <a:pt x="98" y="45"/>
                  <a:pt x="98" y="45"/>
                  <a:pt x="99" y="43"/>
                </a:cubicBezTo>
                <a:cubicBezTo>
                  <a:pt x="102" y="45"/>
                  <a:pt x="103" y="42"/>
                  <a:pt x="108" y="46"/>
                </a:cubicBezTo>
                <a:cubicBezTo>
                  <a:pt x="109" y="44"/>
                  <a:pt x="101" y="39"/>
                  <a:pt x="102" y="39"/>
                </a:cubicBezTo>
                <a:cubicBezTo>
                  <a:pt x="105" y="38"/>
                  <a:pt x="107" y="44"/>
                  <a:pt x="110" y="44"/>
                </a:cubicBezTo>
                <a:cubicBezTo>
                  <a:pt x="109" y="44"/>
                  <a:pt x="107" y="35"/>
                  <a:pt x="105" y="32"/>
                </a:cubicBezTo>
                <a:cubicBezTo>
                  <a:pt x="105" y="31"/>
                  <a:pt x="105" y="31"/>
                  <a:pt x="105" y="31"/>
                </a:cubicBezTo>
                <a:cubicBezTo>
                  <a:pt x="105" y="32"/>
                  <a:pt x="105" y="32"/>
                  <a:pt x="105" y="32"/>
                </a:cubicBezTo>
                <a:cubicBezTo>
                  <a:pt x="106" y="33"/>
                  <a:pt x="108" y="34"/>
                  <a:pt x="108" y="33"/>
                </a:cubicBezTo>
                <a:cubicBezTo>
                  <a:pt x="107" y="32"/>
                  <a:pt x="106" y="31"/>
                  <a:pt x="105" y="30"/>
                </a:cubicBezTo>
                <a:cubicBezTo>
                  <a:pt x="115" y="31"/>
                  <a:pt x="105" y="40"/>
                  <a:pt x="111" y="42"/>
                </a:cubicBezTo>
                <a:cubicBezTo>
                  <a:pt x="111" y="41"/>
                  <a:pt x="111" y="38"/>
                  <a:pt x="113" y="41"/>
                </a:cubicBezTo>
                <a:cubicBezTo>
                  <a:pt x="112" y="39"/>
                  <a:pt x="112" y="38"/>
                  <a:pt x="111" y="37"/>
                </a:cubicBezTo>
                <a:cubicBezTo>
                  <a:pt x="117" y="41"/>
                  <a:pt x="112" y="47"/>
                  <a:pt x="111" y="50"/>
                </a:cubicBezTo>
                <a:cubicBezTo>
                  <a:pt x="112" y="48"/>
                  <a:pt x="106" y="51"/>
                  <a:pt x="107" y="51"/>
                </a:cubicBezTo>
                <a:cubicBezTo>
                  <a:pt x="106" y="51"/>
                  <a:pt x="105" y="46"/>
                  <a:pt x="104" y="47"/>
                </a:cubicBezTo>
                <a:cubicBezTo>
                  <a:pt x="101" y="49"/>
                  <a:pt x="97" y="51"/>
                  <a:pt x="96" y="54"/>
                </a:cubicBezTo>
                <a:cubicBezTo>
                  <a:pt x="92" y="62"/>
                  <a:pt x="93" y="68"/>
                  <a:pt x="92" y="76"/>
                </a:cubicBezTo>
                <a:cubicBezTo>
                  <a:pt x="91" y="84"/>
                  <a:pt x="89" y="80"/>
                  <a:pt x="94" y="85"/>
                </a:cubicBezTo>
                <a:cubicBezTo>
                  <a:pt x="96" y="86"/>
                  <a:pt x="97" y="89"/>
                  <a:pt x="100" y="88"/>
                </a:cubicBezTo>
                <a:cubicBezTo>
                  <a:pt x="105" y="86"/>
                  <a:pt x="107" y="81"/>
                  <a:pt x="112" y="83"/>
                </a:cubicBezTo>
                <a:cubicBezTo>
                  <a:pt x="114" y="91"/>
                  <a:pt x="113" y="98"/>
                  <a:pt x="109" y="103"/>
                </a:cubicBezTo>
                <a:cubicBezTo>
                  <a:pt x="114" y="97"/>
                  <a:pt x="120" y="94"/>
                  <a:pt x="120" y="82"/>
                </a:cubicBezTo>
                <a:cubicBezTo>
                  <a:pt x="120" y="81"/>
                  <a:pt x="120" y="81"/>
                  <a:pt x="120" y="80"/>
                </a:cubicBezTo>
                <a:cubicBezTo>
                  <a:pt x="120" y="80"/>
                  <a:pt x="120" y="79"/>
                  <a:pt x="120" y="78"/>
                </a:cubicBezTo>
                <a:cubicBezTo>
                  <a:pt x="121" y="78"/>
                  <a:pt x="121" y="78"/>
                  <a:pt x="121" y="78"/>
                </a:cubicBezTo>
                <a:cubicBezTo>
                  <a:pt x="121" y="78"/>
                  <a:pt x="121" y="78"/>
                  <a:pt x="121" y="78"/>
                </a:cubicBezTo>
                <a:cubicBezTo>
                  <a:pt x="121" y="74"/>
                  <a:pt x="121" y="74"/>
                  <a:pt x="121" y="74"/>
                </a:cubicBezTo>
                <a:cubicBezTo>
                  <a:pt x="121" y="78"/>
                  <a:pt x="121" y="78"/>
                  <a:pt x="121" y="78"/>
                </a:cubicBezTo>
                <a:cubicBezTo>
                  <a:pt x="121" y="76"/>
                  <a:pt x="121" y="74"/>
                  <a:pt x="121" y="73"/>
                </a:cubicBezTo>
                <a:cubicBezTo>
                  <a:pt x="121" y="73"/>
                  <a:pt x="121" y="74"/>
                  <a:pt x="121" y="74"/>
                </a:cubicBezTo>
                <a:cubicBezTo>
                  <a:pt x="121" y="74"/>
                  <a:pt x="121" y="73"/>
                  <a:pt x="121" y="72"/>
                </a:cubicBezTo>
                <a:moveTo>
                  <a:pt x="81" y="5"/>
                </a:moveTo>
                <a:cubicBezTo>
                  <a:pt x="82" y="5"/>
                  <a:pt x="83" y="6"/>
                  <a:pt x="84" y="6"/>
                </a:cubicBezTo>
                <a:cubicBezTo>
                  <a:pt x="83" y="6"/>
                  <a:pt x="82" y="5"/>
                  <a:pt x="81" y="5"/>
                </a:cubicBezTo>
                <a:moveTo>
                  <a:pt x="97" y="14"/>
                </a:moveTo>
                <a:cubicBezTo>
                  <a:pt x="97" y="14"/>
                  <a:pt x="97" y="14"/>
                  <a:pt x="97" y="14"/>
                </a:cubicBezTo>
                <a:cubicBezTo>
                  <a:pt x="97" y="14"/>
                  <a:pt x="97" y="14"/>
                  <a:pt x="97" y="14"/>
                </a:cubicBezTo>
                <a:moveTo>
                  <a:pt x="104" y="23"/>
                </a:moveTo>
                <a:cubicBezTo>
                  <a:pt x="106" y="23"/>
                  <a:pt x="111" y="29"/>
                  <a:pt x="111" y="31"/>
                </a:cubicBezTo>
                <a:cubicBezTo>
                  <a:pt x="109" y="30"/>
                  <a:pt x="105" y="25"/>
                  <a:pt x="104" y="23"/>
                </a:cubicBezTo>
                <a:moveTo>
                  <a:pt x="114" y="96"/>
                </a:moveTo>
                <a:cubicBezTo>
                  <a:pt x="114" y="96"/>
                  <a:pt x="114" y="96"/>
                  <a:pt x="114" y="96"/>
                </a:cubicBezTo>
                <a:cubicBezTo>
                  <a:pt x="114" y="96"/>
                  <a:pt x="114" y="96"/>
                  <a:pt x="114" y="96"/>
                </a:cubicBezTo>
                <a:moveTo>
                  <a:pt x="67" y="1"/>
                </a:moveTo>
                <a:cubicBezTo>
                  <a:pt x="67" y="1"/>
                  <a:pt x="67" y="1"/>
                  <a:pt x="67" y="1"/>
                </a:cubicBezTo>
                <a:moveTo>
                  <a:pt x="121" y="73"/>
                </a:moveTo>
                <a:cubicBezTo>
                  <a:pt x="122" y="70"/>
                  <a:pt x="122" y="68"/>
                  <a:pt x="122" y="65"/>
                </a:cubicBezTo>
                <a:cubicBezTo>
                  <a:pt x="122" y="68"/>
                  <a:pt x="122" y="70"/>
                  <a:pt x="121" y="73"/>
                </a:cubicBezTo>
                <a:moveTo>
                  <a:pt x="102" y="19"/>
                </a:moveTo>
                <a:cubicBezTo>
                  <a:pt x="102" y="19"/>
                  <a:pt x="102" y="19"/>
                  <a:pt x="102" y="19"/>
                </a:cubicBezTo>
                <a:moveTo>
                  <a:pt x="107" y="24"/>
                </a:moveTo>
                <a:cubicBezTo>
                  <a:pt x="107" y="24"/>
                  <a:pt x="107" y="24"/>
                  <a:pt x="107" y="24"/>
                </a:cubicBezTo>
                <a:moveTo>
                  <a:pt x="122" y="66"/>
                </a:moveTo>
                <a:cubicBezTo>
                  <a:pt x="122" y="66"/>
                  <a:pt x="122" y="66"/>
                  <a:pt x="122" y="66"/>
                </a:cubicBezTo>
                <a:cubicBezTo>
                  <a:pt x="122" y="66"/>
                  <a:pt x="122" y="66"/>
                  <a:pt x="122" y="66"/>
                </a:cubicBezTo>
                <a:moveTo>
                  <a:pt x="50" y="1"/>
                </a:moveTo>
                <a:cubicBezTo>
                  <a:pt x="51" y="1"/>
                  <a:pt x="51" y="1"/>
                  <a:pt x="51" y="1"/>
                </a:cubicBezTo>
                <a:cubicBezTo>
                  <a:pt x="50" y="1"/>
                  <a:pt x="50" y="1"/>
                  <a:pt x="50" y="1"/>
                </a:cubicBezTo>
                <a:moveTo>
                  <a:pt x="56" y="0"/>
                </a:moveTo>
                <a:cubicBezTo>
                  <a:pt x="56" y="0"/>
                  <a:pt x="56" y="0"/>
                  <a:pt x="56" y="0"/>
                </a:cubicBezTo>
                <a:close/>
                <a:moveTo>
                  <a:pt x="77" y="14"/>
                </a:moveTo>
                <a:cubicBezTo>
                  <a:pt x="78" y="15"/>
                  <a:pt x="79" y="15"/>
                  <a:pt x="80" y="15"/>
                </a:cubicBezTo>
                <a:cubicBezTo>
                  <a:pt x="79" y="14"/>
                  <a:pt x="78" y="14"/>
                  <a:pt x="77" y="14"/>
                </a:cubicBezTo>
                <a:moveTo>
                  <a:pt x="77" y="31"/>
                </a:moveTo>
                <a:cubicBezTo>
                  <a:pt x="81" y="27"/>
                  <a:pt x="76" y="27"/>
                  <a:pt x="76" y="27"/>
                </a:cubicBezTo>
                <a:cubicBezTo>
                  <a:pt x="75" y="27"/>
                  <a:pt x="75" y="27"/>
                  <a:pt x="74" y="27"/>
                </a:cubicBezTo>
                <a:cubicBezTo>
                  <a:pt x="74" y="28"/>
                  <a:pt x="77" y="31"/>
                  <a:pt x="77" y="31"/>
                </a:cubicBezTo>
                <a:moveTo>
                  <a:pt x="92" y="37"/>
                </a:moveTo>
                <a:cubicBezTo>
                  <a:pt x="93" y="35"/>
                  <a:pt x="85" y="31"/>
                  <a:pt x="85" y="31"/>
                </a:cubicBezTo>
                <a:cubicBezTo>
                  <a:pt x="87" y="35"/>
                  <a:pt x="87" y="35"/>
                  <a:pt x="87" y="35"/>
                </a:cubicBezTo>
                <a:cubicBezTo>
                  <a:pt x="88" y="32"/>
                  <a:pt x="90" y="41"/>
                  <a:pt x="92" y="37"/>
                </a:cubicBezTo>
                <a:moveTo>
                  <a:pt x="86" y="35"/>
                </a:moveTo>
                <a:cubicBezTo>
                  <a:pt x="86" y="36"/>
                  <a:pt x="86" y="40"/>
                  <a:pt x="89" y="40"/>
                </a:cubicBezTo>
                <a:cubicBezTo>
                  <a:pt x="92" y="40"/>
                  <a:pt x="86" y="34"/>
                  <a:pt x="86" y="35"/>
                </a:cubicBezTo>
                <a:moveTo>
                  <a:pt x="85" y="27"/>
                </a:moveTo>
                <a:cubicBezTo>
                  <a:pt x="85" y="28"/>
                  <a:pt x="85" y="29"/>
                  <a:pt x="86" y="30"/>
                </a:cubicBezTo>
                <a:cubicBezTo>
                  <a:pt x="86" y="28"/>
                  <a:pt x="86" y="27"/>
                  <a:pt x="85" y="27"/>
                </a:cubicBezTo>
                <a:moveTo>
                  <a:pt x="121" y="78"/>
                </a:moveTo>
                <a:cubicBezTo>
                  <a:pt x="120" y="79"/>
                  <a:pt x="120" y="79"/>
                  <a:pt x="121" y="78"/>
                </a:cubicBezTo>
                <a:moveTo>
                  <a:pt x="41" y="127"/>
                </a:moveTo>
                <a:cubicBezTo>
                  <a:pt x="40" y="127"/>
                  <a:pt x="39" y="127"/>
                  <a:pt x="40" y="127"/>
                </a:cubicBezTo>
                <a:cubicBezTo>
                  <a:pt x="40" y="127"/>
                  <a:pt x="41" y="127"/>
                  <a:pt x="41" y="127"/>
                </a:cubicBezTo>
                <a:cubicBezTo>
                  <a:pt x="41" y="127"/>
                  <a:pt x="41" y="127"/>
                  <a:pt x="41" y="127"/>
                </a:cubicBezTo>
                <a:moveTo>
                  <a:pt x="13" y="86"/>
                </a:moveTo>
                <a:cubicBezTo>
                  <a:pt x="14" y="86"/>
                  <a:pt x="15" y="84"/>
                  <a:pt x="15" y="84"/>
                </a:cubicBezTo>
                <a:cubicBezTo>
                  <a:pt x="14" y="84"/>
                  <a:pt x="13" y="83"/>
                  <a:pt x="12" y="83"/>
                </a:cubicBezTo>
                <a:cubicBezTo>
                  <a:pt x="12" y="83"/>
                  <a:pt x="12" y="86"/>
                  <a:pt x="13" y="86"/>
                </a:cubicBezTo>
                <a:moveTo>
                  <a:pt x="75" y="9"/>
                </a:moveTo>
                <a:cubicBezTo>
                  <a:pt x="76" y="9"/>
                  <a:pt x="75" y="9"/>
                  <a:pt x="72" y="9"/>
                </a:cubicBezTo>
                <a:cubicBezTo>
                  <a:pt x="73" y="9"/>
                  <a:pt x="74" y="9"/>
                  <a:pt x="75" y="9"/>
                </a:cubicBezTo>
                <a:moveTo>
                  <a:pt x="44" y="77"/>
                </a:moveTo>
                <a:cubicBezTo>
                  <a:pt x="43" y="78"/>
                  <a:pt x="45" y="78"/>
                  <a:pt x="46" y="78"/>
                </a:cubicBezTo>
                <a:cubicBezTo>
                  <a:pt x="48" y="78"/>
                  <a:pt x="45" y="76"/>
                  <a:pt x="44" y="77"/>
                </a:cubicBezTo>
                <a:moveTo>
                  <a:pt x="76" y="11"/>
                </a:moveTo>
                <a:cubicBezTo>
                  <a:pt x="75" y="10"/>
                  <a:pt x="73" y="10"/>
                  <a:pt x="71" y="10"/>
                </a:cubicBezTo>
                <a:cubicBezTo>
                  <a:pt x="72" y="10"/>
                  <a:pt x="72" y="10"/>
                  <a:pt x="73" y="10"/>
                </a:cubicBezTo>
                <a:cubicBezTo>
                  <a:pt x="72" y="10"/>
                  <a:pt x="71" y="10"/>
                  <a:pt x="70" y="10"/>
                </a:cubicBezTo>
                <a:cubicBezTo>
                  <a:pt x="71" y="10"/>
                  <a:pt x="75" y="11"/>
                  <a:pt x="76" y="11"/>
                </a:cubicBezTo>
                <a:moveTo>
                  <a:pt x="75" y="8"/>
                </a:moveTo>
                <a:cubicBezTo>
                  <a:pt x="78" y="10"/>
                  <a:pt x="82" y="11"/>
                  <a:pt x="85" y="12"/>
                </a:cubicBezTo>
                <a:cubicBezTo>
                  <a:pt x="83" y="12"/>
                  <a:pt x="76" y="7"/>
                  <a:pt x="75" y="8"/>
                </a:cubicBezTo>
                <a:moveTo>
                  <a:pt x="33" y="69"/>
                </a:moveTo>
                <a:cubicBezTo>
                  <a:pt x="37" y="68"/>
                  <a:pt x="21" y="61"/>
                  <a:pt x="25" y="64"/>
                </a:cubicBezTo>
                <a:cubicBezTo>
                  <a:pt x="26" y="66"/>
                  <a:pt x="30" y="70"/>
                  <a:pt x="33" y="69"/>
                </a:cubicBezTo>
                <a:moveTo>
                  <a:pt x="44" y="81"/>
                </a:moveTo>
                <a:cubicBezTo>
                  <a:pt x="47" y="80"/>
                  <a:pt x="42" y="80"/>
                  <a:pt x="44" y="81"/>
                </a:cubicBezTo>
                <a:moveTo>
                  <a:pt x="57" y="12"/>
                </a:moveTo>
                <a:cubicBezTo>
                  <a:pt x="58" y="12"/>
                  <a:pt x="58" y="11"/>
                  <a:pt x="59" y="11"/>
                </a:cubicBezTo>
                <a:cubicBezTo>
                  <a:pt x="58" y="11"/>
                  <a:pt x="58" y="11"/>
                  <a:pt x="57" y="12"/>
                </a:cubicBezTo>
                <a:moveTo>
                  <a:pt x="53" y="12"/>
                </a:moveTo>
                <a:cubicBezTo>
                  <a:pt x="51" y="12"/>
                  <a:pt x="52" y="12"/>
                  <a:pt x="53" y="12"/>
                </a:cubicBezTo>
                <a:moveTo>
                  <a:pt x="40" y="72"/>
                </a:moveTo>
                <a:cubicBezTo>
                  <a:pt x="38" y="70"/>
                  <a:pt x="32" y="69"/>
                  <a:pt x="35" y="72"/>
                </a:cubicBezTo>
                <a:cubicBezTo>
                  <a:pt x="36" y="72"/>
                  <a:pt x="41" y="73"/>
                  <a:pt x="40" y="72"/>
                </a:cubicBezTo>
                <a:moveTo>
                  <a:pt x="58" y="3"/>
                </a:moveTo>
                <a:cubicBezTo>
                  <a:pt x="61" y="3"/>
                  <a:pt x="54" y="3"/>
                  <a:pt x="58" y="3"/>
                </a:cubicBezTo>
                <a:moveTo>
                  <a:pt x="85" y="13"/>
                </a:moveTo>
                <a:cubicBezTo>
                  <a:pt x="87" y="13"/>
                  <a:pt x="88" y="13"/>
                  <a:pt x="85" y="13"/>
                </a:cubicBezTo>
                <a:moveTo>
                  <a:pt x="51" y="15"/>
                </a:moveTo>
                <a:cubicBezTo>
                  <a:pt x="50" y="15"/>
                  <a:pt x="52" y="15"/>
                  <a:pt x="53" y="14"/>
                </a:cubicBezTo>
                <a:cubicBezTo>
                  <a:pt x="53" y="14"/>
                  <a:pt x="53" y="14"/>
                  <a:pt x="53" y="14"/>
                </a:cubicBezTo>
                <a:cubicBezTo>
                  <a:pt x="53" y="14"/>
                  <a:pt x="53" y="14"/>
                  <a:pt x="52" y="14"/>
                </a:cubicBezTo>
                <a:cubicBezTo>
                  <a:pt x="51" y="14"/>
                  <a:pt x="50" y="15"/>
                  <a:pt x="50" y="15"/>
                </a:cubicBezTo>
                <a:cubicBezTo>
                  <a:pt x="50" y="15"/>
                  <a:pt x="51" y="15"/>
                  <a:pt x="51" y="15"/>
                </a:cubicBezTo>
                <a:moveTo>
                  <a:pt x="72" y="12"/>
                </a:moveTo>
                <a:cubicBezTo>
                  <a:pt x="73" y="12"/>
                  <a:pt x="75" y="13"/>
                  <a:pt x="76" y="13"/>
                </a:cubicBezTo>
                <a:cubicBezTo>
                  <a:pt x="76" y="12"/>
                  <a:pt x="75" y="12"/>
                  <a:pt x="74" y="12"/>
                </a:cubicBezTo>
                <a:cubicBezTo>
                  <a:pt x="75" y="13"/>
                  <a:pt x="74" y="13"/>
                  <a:pt x="72" y="12"/>
                </a:cubicBezTo>
                <a:moveTo>
                  <a:pt x="54" y="13"/>
                </a:moveTo>
                <a:cubicBezTo>
                  <a:pt x="55" y="13"/>
                  <a:pt x="55" y="13"/>
                  <a:pt x="55" y="13"/>
                </a:cubicBezTo>
                <a:cubicBezTo>
                  <a:pt x="54" y="13"/>
                  <a:pt x="54" y="13"/>
                  <a:pt x="54" y="13"/>
                </a:cubicBezTo>
                <a:moveTo>
                  <a:pt x="57" y="12"/>
                </a:moveTo>
                <a:cubicBezTo>
                  <a:pt x="56" y="13"/>
                  <a:pt x="56" y="13"/>
                  <a:pt x="55" y="14"/>
                </a:cubicBezTo>
                <a:cubicBezTo>
                  <a:pt x="56" y="14"/>
                  <a:pt x="57" y="12"/>
                  <a:pt x="57" y="12"/>
                </a:cubicBezTo>
                <a:moveTo>
                  <a:pt x="56" y="12"/>
                </a:moveTo>
                <a:cubicBezTo>
                  <a:pt x="56" y="12"/>
                  <a:pt x="56" y="12"/>
                  <a:pt x="56" y="12"/>
                </a:cubicBezTo>
                <a:cubicBezTo>
                  <a:pt x="55" y="12"/>
                  <a:pt x="54" y="13"/>
                  <a:pt x="53" y="13"/>
                </a:cubicBezTo>
                <a:cubicBezTo>
                  <a:pt x="53" y="13"/>
                  <a:pt x="56" y="13"/>
                  <a:pt x="56" y="12"/>
                </a:cubicBezTo>
                <a:moveTo>
                  <a:pt x="53" y="14"/>
                </a:moveTo>
                <a:cubicBezTo>
                  <a:pt x="52" y="15"/>
                  <a:pt x="51" y="17"/>
                  <a:pt x="50" y="17"/>
                </a:cubicBezTo>
                <a:cubicBezTo>
                  <a:pt x="51" y="17"/>
                  <a:pt x="52" y="17"/>
                  <a:pt x="53" y="18"/>
                </a:cubicBezTo>
                <a:cubicBezTo>
                  <a:pt x="53" y="16"/>
                  <a:pt x="55" y="17"/>
                  <a:pt x="52" y="16"/>
                </a:cubicBezTo>
                <a:cubicBezTo>
                  <a:pt x="52" y="16"/>
                  <a:pt x="54" y="14"/>
                  <a:pt x="55" y="14"/>
                </a:cubicBezTo>
                <a:cubicBezTo>
                  <a:pt x="54" y="14"/>
                  <a:pt x="54" y="14"/>
                  <a:pt x="53" y="14"/>
                </a:cubicBezTo>
                <a:cubicBezTo>
                  <a:pt x="54" y="14"/>
                  <a:pt x="54" y="14"/>
                  <a:pt x="53" y="14"/>
                </a:cubicBezTo>
                <a:moveTo>
                  <a:pt x="53" y="12"/>
                </a:moveTo>
                <a:cubicBezTo>
                  <a:pt x="54" y="11"/>
                  <a:pt x="56" y="11"/>
                  <a:pt x="56" y="11"/>
                </a:cubicBezTo>
                <a:cubicBezTo>
                  <a:pt x="55" y="10"/>
                  <a:pt x="54" y="11"/>
                  <a:pt x="53" y="12"/>
                </a:cubicBezTo>
                <a:moveTo>
                  <a:pt x="57" y="12"/>
                </a:moveTo>
                <a:cubicBezTo>
                  <a:pt x="56" y="12"/>
                  <a:pt x="56" y="13"/>
                  <a:pt x="56" y="13"/>
                </a:cubicBezTo>
                <a:cubicBezTo>
                  <a:pt x="56" y="13"/>
                  <a:pt x="56" y="12"/>
                  <a:pt x="57" y="12"/>
                </a:cubicBezTo>
                <a:moveTo>
                  <a:pt x="62" y="12"/>
                </a:moveTo>
                <a:cubicBezTo>
                  <a:pt x="60" y="12"/>
                  <a:pt x="60" y="12"/>
                  <a:pt x="59" y="12"/>
                </a:cubicBezTo>
                <a:cubicBezTo>
                  <a:pt x="57" y="12"/>
                  <a:pt x="55" y="16"/>
                  <a:pt x="54" y="17"/>
                </a:cubicBezTo>
                <a:cubicBezTo>
                  <a:pt x="55" y="16"/>
                  <a:pt x="63" y="13"/>
                  <a:pt x="62" y="12"/>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nvGrpSpPr>
          <p:cNvPr id="22" name="Group 21"/>
          <p:cNvGrpSpPr/>
          <p:nvPr/>
        </p:nvGrpSpPr>
        <p:grpSpPr>
          <a:xfrm>
            <a:off x="8911555" y="2835946"/>
            <a:ext cx="177098" cy="133742"/>
            <a:chOff x="784386" y="5591737"/>
            <a:chExt cx="208019" cy="157093"/>
          </a:xfrm>
          <a:solidFill>
            <a:schemeClr val="bg2">
              <a:lumMod val="50000"/>
            </a:schemeClr>
          </a:solidFill>
        </p:grpSpPr>
        <p:sp>
          <p:nvSpPr>
            <p:cNvPr id="23" name="Oval 56"/>
            <p:cNvSpPr>
              <a:spLocks noChangeArrowheads="1"/>
            </p:cNvSpPr>
            <p:nvPr/>
          </p:nvSpPr>
          <p:spPr bwMode="auto">
            <a:xfrm>
              <a:off x="815459" y="5591737"/>
              <a:ext cx="76820" cy="77684"/>
            </a:xfrm>
            <a:prstGeom prst="ellipse">
              <a:avLst/>
            </a:pr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 name="Freeform 57"/>
            <p:cNvSpPr>
              <a:spLocks noEditPoints="1"/>
            </p:cNvSpPr>
            <p:nvPr/>
          </p:nvSpPr>
          <p:spPr bwMode="auto">
            <a:xfrm>
              <a:off x="784386" y="5609863"/>
              <a:ext cx="208019" cy="138967"/>
            </a:xfrm>
            <a:custGeom>
              <a:avLst/>
              <a:gdLst/>
              <a:ahLst/>
              <a:cxnLst>
                <a:cxn ang="0">
                  <a:pos x="102" y="61"/>
                </a:cxn>
                <a:cxn ang="0">
                  <a:pos x="82" y="30"/>
                </a:cxn>
                <a:cxn ang="0">
                  <a:pos x="90" y="16"/>
                </a:cxn>
                <a:cxn ang="0">
                  <a:pos x="75" y="0"/>
                </a:cxn>
                <a:cxn ang="0">
                  <a:pos x="59" y="16"/>
                </a:cxn>
                <a:cxn ang="0">
                  <a:pos x="67" y="30"/>
                </a:cxn>
                <a:cxn ang="0">
                  <a:pos x="55" y="39"/>
                </a:cxn>
                <a:cxn ang="0">
                  <a:pos x="34" y="31"/>
                </a:cxn>
                <a:cxn ang="0">
                  <a:pos x="0" y="68"/>
                </a:cxn>
                <a:cxn ang="0">
                  <a:pos x="68" y="68"/>
                </a:cxn>
                <a:cxn ang="0">
                  <a:pos x="67" y="61"/>
                </a:cxn>
                <a:cxn ang="0">
                  <a:pos x="102" y="61"/>
                </a:cxn>
                <a:cxn ang="0">
                  <a:pos x="63" y="16"/>
                </a:cxn>
                <a:cxn ang="0">
                  <a:pos x="75" y="4"/>
                </a:cxn>
                <a:cxn ang="0">
                  <a:pos x="86" y="16"/>
                </a:cxn>
                <a:cxn ang="0">
                  <a:pos x="75" y="27"/>
                </a:cxn>
                <a:cxn ang="0">
                  <a:pos x="63" y="16"/>
                </a:cxn>
                <a:cxn ang="0">
                  <a:pos x="75" y="33"/>
                </a:cxn>
                <a:cxn ang="0">
                  <a:pos x="96" y="57"/>
                </a:cxn>
                <a:cxn ang="0">
                  <a:pos x="66" y="57"/>
                </a:cxn>
                <a:cxn ang="0">
                  <a:pos x="58" y="42"/>
                </a:cxn>
                <a:cxn ang="0">
                  <a:pos x="75" y="33"/>
                </a:cxn>
              </a:cxnLst>
              <a:rect l="0" t="0" r="r" b="b"/>
              <a:pathLst>
                <a:path w="102" h="68">
                  <a:moveTo>
                    <a:pt x="102" y="61"/>
                  </a:moveTo>
                  <a:cubicBezTo>
                    <a:pt x="101" y="45"/>
                    <a:pt x="93" y="33"/>
                    <a:pt x="82" y="30"/>
                  </a:cubicBezTo>
                  <a:cubicBezTo>
                    <a:pt x="87" y="27"/>
                    <a:pt x="90" y="22"/>
                    <a:pt x="90" y="16"/>
                  </a:cubicBezTo>
                  <a:cubicBezTo>
                    <a:pt x="90" y="7"/>
                    <a:pt x="83" y="0"/>
                    <a:pt x="75" y="0"/>
                  </a:cubicBezTo>
                  <a:cubicBezTo>
                    <a:pt x="66" y="0"/>
                    <a:pt x="59" y="7"/>
                    <a:pt x="59" y="16"/>
                  </a:cubicBezTo>
                  <a:cubicBezTo>
                    <a:pt x="59" y="22"/>
                    <a:pt x="62" y="27"/>
                    <a:pt x="67" y="30"/>
                  </a:cubicBezTo>
                  <a:cubicBezTo>
                    <a:pt x="62" y="31"/>
                    <a:pt x="58" y="35"/>
                    <a:pt x="55" y="39"/>
                  </a:cubicBezTo>
                  <a:cubicBezTo>
                    <a:pt x="49" y="34"/>
                    <a:pt x="42" y="31"/>
                    <a:pt x="34" y="31"/>
                  </a:cubicBezTo>
                  <a:cubicBezTo>
                    <a:pt x="16" y="31"/>
                    <a:pt x="2" y="47"/>
                    <a:pt x="0" y="68"/>
                  </a:cubicBezTo>
                  <a:cubicBezTo>
                    <a:pt x="68" y="68"/>
                    <a:pt x="68" y="68"/>
                    <a:pt x="68" y="68"/>
                  </a:cubicBezTo>
                  <a:cubicBezTo>
                    <a:pt x="68" y="66"/>
                    <a:pt x="68" y="63"/>
                    <a:pt x="67" y="61"/>
                  </a:cubicBezTo>
                  <a:lnTo>
                    <a:pt x="102" y="61"/>
                  </a:lnTo>
                  <a:close/>
                  <a:moveTo>
                    <a:pt x="63" y="16"/>
                  </a:moveTo>
                  <a:cubicBezTo>
                    <a:pt x="63" y="9"/>
                    <a:pt x="68" y="4"/>
                    <a:pt x="75" y="4"/>
                  </a:cubicBezTo>
                  <a:cubicBezTo>
                    <a:pt x="81" y="4"/>
                    <a:pt x="86" y="9"/>
                    <a:pt x="86" y="16"/>
                  </a:cubicBezTo>
                  <a:cubicBezTo>
                    <a:pt x="86" y="22"/>
                    <a:pt x="81" y="27"/>
                    <a:pt x="75" y="27"/>
                  </a:cubicBezTo>
                  <a:cubicBezTo>
                    <a:pt x="68" y="27"/>
                    <a:pt x="63" y="22"/>
                    <a:pt x="63" y="16"/>
                  </a:cubicBezTo>
                  <a:moveTo>
                    <a:pt x="75" y="33"/>
                  </a:moveTo>
                  <a:cubicBezTo>
                    <a:pt x="86" y="33"/>
                    <a:pt x="95" y="43"/>
                    <a:pt x="96" y="57"/>
                  </a:cubicBezTo>
                  <a:cubicBezTo>
                    <a:pt x="66" y="57"/>
                    <a:pt x="66" y="57"/>
                    <a:pt x="66" y="57"/>
                  </a:cubicBezTo>
                  <a:cubicBezTo>
                    <a:pt x="64" y="51"/>
                    <a:pt x="61" y="46"/>
                    <a:pt x="58" y="42"/>
                  </a:cubicBezTo>
                  <a:cubicBezTo>
                    <a:pt x="62" y="36"/>
                    <a:pt x="68" y="33"/>
                    <a:pt x="75" y="33"/>
                  </a:cubicBezTo>
                </a:path>
              </a:pathLst>
            </a:cu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5" name="Group 24"/>
          <p:cNvGrpSpPr/>
          <p:nvPr/>
        </p:nvGrpSpPr>
        <p:grpSpPr>
          <a:xfrm>
            <a:off x="9535861" y="2446050"/>
            <a:ext cx="177098" cy="133742"/>
            <a:chOff x="784386" y="5591737"/>
            <a:chExt cx="208019" cy="157093"/>
          </a:xfrm>
          <a:solidFill>
            <a:schemeClr val="bg2">
              <a:lumMod val="50000"/>
            </a:schemeClr>
          </a:solidFill>
        </p:grpSpPr>
        <p:sp>
          <p:nvSpPr>
            <p:cNvPr id="26" name="Oval 56"/>
            <p:cNvSpPr>
              <a:spLocks noChangeArrowheads="1"/>
            </p:cNvSpPr>
            <p:nvPr/>
          </p:nvSpPr>
          <p:spPr bwMode="auto">
            <a:xfrm>
              <a:off x="815459" y="5591737"/>
              <a:ext cx="76820" cy="77684"/>
            </a:xfrm>
            <a:prstGeom prst="ellipse">
              <a:avLst/>
            </a:pr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7" name="Freeform 57"/>
            <p:cNvSpPr>
              <a:spLocks noEditPoints="1"/>
            </p:cNvSpPr>
            <p:nvPr/>
          </p:nvSpPr>
          <p:spPr bwMode="auto">
            <a:xfrm>
              <a:off x="784386" y="5609863"/>
              <a:ext cx="208019" cy="138967"/>
            </a:xfrm>
            <a:custGeom>
              <a:avLst/>
              <a:gdLst/>
              <a:ahLst/>
              <a:cxnLst>
                <a:cxn ang="0">
                  <a:pos x="102" y="61"/>
                </a:cxn>
                <a:cxn ang="0">
                  <a:pos x="82" y="30"/>
                </a:cxn>
                <a:cxn ang="0">
                  <a:pos x="90" y="16"/>
                </a:cxn>
                <a:cxn ang="0">
                  <a:pos x="75" y="0"/>
                </a:cxn>
                <a:cxn ang="0">
                  <a:pos x="59" y="16"/>
                </a:cxn>
                <a:cxn ang="0">
                  <a:pos x="67" y="30"/>
                </a:cxn>
                <a:cxn ang="0">
                  <a:pos x="55" y="39"/>
                </a:cxn>
                <a:cxn ang="0">
                  <a:pos x="34" y="31"/>
                </a:cxn>
                <a:cxn ang="0">
                  <a:pos x="0" y="68"/>
                </a:cxn>
                <a:cxn ang="0">
                  <a:pos x="68" y="68"/>
                </a:cxn>
                <a:cxn ang="0">
                  <a:pos x="67" y="61"/>
                </a:cxn>
                <a:cxn ang="0">
                  <a:pos x="102" y="61"/>
                </a:cxn>
                <a:cxn ang="0">
                  <a:pos x="63" y="16"/>
                </a:cxn>
                <a:cxn ang="0">
                  <a:pos x="75" y="4"/>
                </a:cxn>
                <a:cxn ang="0">
                  <a:pos x="86" y="16"/>
                </a:cxn>
                <a:cxn ang="0">
                  <a:pos x="75" y="27"/>
                </a:cxn>
                <a:cxn ang="0">
                  <a:pos x="63" y="16"/>
                </a:cxn>
                <a:cxn ang="0">
                  <a:pos x="75" y="33"/>
                </a:cxn>
                <a:cxn ang="0">
                  <a:pos x="96" y="57"/>
                </a:cxn>
                <a:cxn ang="0">
                  <a:pos x="66" y="57"/>
                </a:cxn>
                <a:cxn ang="0">
                  <a:pos x="58" y="42"/>
                </a:cxn>
                <a:cxn ang="0">
                  <a:pos x="75" y="33"/>
                </a:cxn>
              </a:cxnLst>
              <a:rect l="0" t="0" r="r" b="b"/>
              <a:pathLst>
                <a:path w="102" h="68">
                  <a:moveTo>
                    <a:pt x="102" y="61"/>
                  </a:moveTo>
                  <a:cubicBezTo>
                    <a:pt x="101" y="45"/>
                    <a:pt x="93" y="33"/>
                    <a:pt x="82" y="30"/>
                  </a:cubicBezTo>
                  <a:cubicBezTo>
                    <a:pt x="87" y="27"/>
                    <a:pt x="90" y="22"/>
                    <a:pt x="90" y="16"/>
                  </a:cubicBezTo>
                  <a:cubicBezTo>
                    <a:pt x="90" y="7"/>
                    <a:pt x="83" y="0"/>
                    <a:pt x="75" y="0"/>
                  </a:cubicBezTo>
                  <a:cubicBezTo>
                    <a:pt x="66" y="0"/>
                    <a:pt x="59" y="7"/>
                    <a:pt x="59" y="16"/>
                  </a:cubicBezTo>
                  <a:cubicBezTo>
                    <a:pt x="59" y="22"/>
                    <a:pt x="62" y="27"/>
                    <a:pt x="67" y="30"/>
                  </a:cubicBezTo>
                  <a:cubicBezTo>
                    <a:pt x="62" y="31"/>
                    <a:pt x="58" y="35"/>
                    <a:pt x="55" y="39"/>
                  </a:cubicBezTo>
                  <a:cubicBezTo>
                    <a:pt x="49" y="34"/>
                    <a:pt x="42" y="31"/>
                    <a:pt x="34" y="31"/>
                  </a:cubicBezTo>
                  <a:cubicBezTo>
                    <a:pt x="16" y="31"/>
                    <a:pt x="2" y="47"/>
                    <a:pt x="0" y="68"/>
                  </a:cubicBezTo>
                  <a:cubicBezTo>
                    <a:pt x="68" y="68"/>
                    <a:pt x="68" y="68"/>
                    <a:pt x="68" y="68"/>
                  </a:cubicBezTo>
                  <a:cubicBezTo>
                    <a:pt x="68" y="66"/>
                    <a:pt x="68" y="63"/>
                    <a:pt x="67" y="61"/>
                  </a:cubicBezTo>
                  <a:lnTo>
                    <a:pt x="102" y="61"/>
                  </a:lnTo>
                  <a:close/>
                  <a:moveTo>
                    <a:pt x="63" y="16"/>
                  </a:moveTo>
                  <a:cubicBezTo>
                    <a:pt x="63" y="9"/>
                    <a:pt x="68" y="4"/>
                    <a:pt x="75" y="4"/>
                  </a:cubicBezTo>
                  <a:cubicBezTo>
                    <a:pt x="81" y="4"/>
                    <a:pt x="86" y="9"/>
                    <a:pt x="86" y="16"/>
                  </a:cubicBezTo>
                  <a:cubicBezTo>
                    <a:pt x="86" y="22"/>
                    <a:pt x="81" y="27"/>
                    <a:pt x="75" y="27"/>
                  </a:cubicBezTo>
                  <a:cubicBezTo>
                    <a:pt x="68" y="27"/>
                    <a:pt x="63" y="22"/>
                    <a:pt x="63" y="16"/>
                  </a:cubicBezTo>
                  <a:moveTo>
                    <a:pt x="75" y="33"/>
                  </a:moveTo>
                  <a:cubicBezTo>
                    <a:pt x="86" y="33"/>
                    <a:pt x="95" y="43"/>
                    <a:pt x="96" y="57"/>
                  </a:cubicBezTo>
                  <a:cubicBezTo>
                    <a:pt x="66" y="57"/>
                    <a:pt x="66" y="57"/>
                    <a:pt x="66" y="57"/>
                  </a:cubicBezTo>
                  <a:cubicBezTo>
                    <a:pt x="64" y="51"/>
                    <a:pt x="61" y="46"/>
                    <a:pt x="58" y="42"/>
                  </a:cubicBezTo>
                  <a:cubicBezTo>
                    <a:pt x="62" y="36"/>
                    <a:pt x="68" y="33"/>
                    <a:pt x="75" y="33"/>
                  </a:cubicBezTo>
                </a:path>
              </a:pathLst>
            </a:cu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8" name="Group 27"/>
          <p:cNvGrpSpPr/>
          <p:nvPr/>
        </p:nvGrpSpPr>
        <p:grpSpPr>
          <a:xfrm>
            <a:off x="9146056" y="2260929"/>
            <a:ext cx="177098" cy="133742"/>
            <a:chOff x="784386" y="5591737"/>
            <a:chExt cx="208019" cy="157093"/>
          </a:xfrm>
          <a:solidFill>
            <a:schemeClr val="bg2">
              <a:lumMod val="50000"/>
            </a:schemeClr>
          </a:solidFill>
        </p:grpSpPr>
        <p:sp>
          <p:nvSpPr>
            <p:cNvPr id="29" name="Oval 56"/>
            <p:cNvSpPr>
              <a:spLocks noChangeArrowheads="1"/>
            </p:cNvSpPr>
            <p:nvPr/>
          </p:nvSpPr>
          <p:spPr bwMode="auto">
            <a:xfrm>
              <a:off x="815459" y="5591737"/>
              <a:ext cx="76820" cy="77684"/>
            </a:xfrm>
            <a:prstGeom prst="ellipse">
              <a:avLst/>
            </a:pr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0" name="Freeform 57"/>
            <p:cNvSpPr>
              <a:spLocks noEditPoints="1"/>
            </p:cNvSpPr>
            <p:nvPr/>
          </p:nvSpPr>
          <p:spPr bwMode="auto">
            <a:xfrm>
              <a:off x="784386" y="5609863"/>
              <a:ext cx="208019" cy="138967"/>
            </a:xfrm>
            <a:custGeom>
              <a:avLst/>
              <a:gdLst/>
              <a:ahLst/>
              <a:cxnLst>
                <a:cxn ang="0">
                  <a:pos x="102" y="61"/>
                </a:cxn>
                <a:cxn ang="0">
                  <a:pos x="82" y="30"/>
                </a:cxn>
                <a:cxn ang="0">
                  <a:pos x="90" y="16"/>
                </a:cxn>
                <a:cxn ang="0">
                  <a:pos x="75" y="0"/>
                </a:cxn>
                <a:cxn ang="0">
                  <a:pos x="59" y="16"/>
                </a:cxn>
                <a:cxn ang="0">
                  <a:pos x="67" y="30"/>
                </a:cxn>
                <a:cxn ang="0">
                  <a:pos x="55" y="39"/>
                </a:cxn>
                <a:cxn ang="0">
                  <a:pos x="34" y="31"/>
                </a:cxn>
                <a:cxn ang="0">
                  <a:pos x="0" y="68"/>
                </a:cxn>
                <a:cxn ang="0">
                  <a:pos x="68" y="68"/>
                </a:cxn>
                <a:cxn ang="0">
                  <a:pos x="67" y="61"/>
                </a:cxn>
                <a:cxn ang="0">
                  <a:pos x="102" y="61"/>
                </a:cxn>
                <a:cxn ang="0">
                  <a:pos x="63" y="16"/>
                </a:cxn>
                <a:cxn ang="0">
                  <a:pos x="75" y="4"/>
                </a:cxn>
                <a:cxn ang="0">
                  <a:pos x="86" y="16"/>
                </a:cxn>
                <a:cxn ang="0">
                  <a:pos x="75" y="27"/>
                </a:cxn>
                <a:cxn ang="0">
                  <a:pos x="63" y="16"/>
                </a:cxn>
                <a:cxn ang="0">
                  <a:pos x="75" y="33"/>
                </a:cxn>
                <a:cxn ang="0">
                  <a:pos x="96" y="57"/>
                </a:cxn>
                <a:cxn ang="0">
                  <a:pos x="66" y="57"/>
                </a:cxn>
                <a:cxn ang="0">
                  <a:pos x="58" y="42"/>
                </a:cxn>
                <a:cxn ang="0">
                  <a:pos x="75" y="33"/>
                </a:cxn>
              </a:cxnLst>
              <a:rect l="0" t="0" r="r" b="b"/>
              <a:pathLst>
                <a:path w="102" h="68">
                  <a:moveTo>
                    <a:pt x="102" y="61"/>
                  </a:moveTo>
                  <a:cubicBezTo>
                    <a:pt x="101" y="45"/>
                    <a:pt x="93" y="33"/>
                    <a:pt x="82" y="30"/>
                  </a:cubicBezTo>
                  <a:cubicBezTo>
                    <a:pt x="87" y="27"/>
                    <a:pt x="90" y="22"/>
                    <a:pt x="90" y="16"/>
                  </a:cubicBezTo>
                  <a:cubicBezTo>
                    <a:pt x="90" y="7"/>
                    <a:pt x="83" y="0"/>
                    <a:pt x="75" y="0"/>
                  </a:cubicBezTo>
                  <a:cubicBezTo>
                    <a:pt x="66" y="0"/>
                    <a:pt x="59" y="7"/>
                    <a:pt x="59" y="16"/>
                  </a:cubicBezTo>
                  <a:cubicBezTo>
                    <a:pt x="59" y="22"/>
                    <a:pt x="62" y="27"/>
                    <a:pt x="67" y="30"/>
                  </a:cubicBezTo>
                  <a:cubicBezTo>
                    <a:pt x="62" y="31"/>
                    <a:pt x="58" y="35"/>
                    <a:pt x="55" y="39"/>
                  </a:cubicBezTo>
                  <a:cubicBezTo>
                    <a:pt x="49" y="34"/>
                    <a:pt x="42" y="31"/>
                    <a:pt x="34" y="31"/>
                  </a:cubicBezTo>
                  <a:cubicBezTo>
                    <a:pt x="16" y="31"/>
                    <a:pt x="2" y="47"/>
                    <a:pt x="0" y="68"/>
                  </a:cubicBezTo>
                  <a:cubicBezTo>
                    <a:pt x="68" y="68"/>
                    <a:pt x="68" y="68"/>
                    <a:pt x="68" y="68"/>
                  </a:cubicBezTo>
                  <a:cubicBezTo>
                    <a:pt x="68" y="66"/>
                    <a:pt x="68" y="63"/>
                    <a:pt x="67" y="61"/>
                  </a:cubicBezTo>
                  <a:lnTo>
                    <a:pt x="102" y="61"/>
                  </a:lnTo>
                  <a:close/>
                  <a:moveTo>
                    <a:pt x="63" y="16"/>
                  </a:moveTo>
                  <a:cubicBezTo>
                    <a:pt x="63" y="9"/>
                    <a:pt x="68" y="4"/>
                    <a:pt x="75" y="4"/>
                  </a:cubicBezTo>
                  <a:cubicBezTo>
                    <a:pt x="81" y="4"/>
                    <a:pt x="86" y="9"/>
                    <a:pt x="86" y="16"/>
                  </a:cubicBezTo>
                  <a:cubicBezTo>
                    <a:pt x="86" y="22"/>
                    <a:pt x="81" y="27"/>
                    <a:pt x="75" y="27"/>
                  </a:cubicBezTo>
                  <a:cubicBezTo>
                    <a:pt x="68" y="27"/>
                    <a:pt x="63" y="22"/>
                    <a:pt x="63" y="16"/>
                  </a:cubicBezTo>
                  <a:moveTo>
                    <a:pt x="75" y="33"/>
                  </a:moveTo>
                  <a:cubicBezTo>
                    <a:pt x="86" y="33"/>
                    <a:pt x="95" y="43"/>
                    <a:pt x="96" y="57"/>
                  </a:cubicBezTo>
                  <a:cubicBezTo>
                    <a:pt x="66" y="57"/>
                    <a:pt x="66" y="57"/>
                    <a:pt x="66" y="57"/>
                  </a:cubicBezTo>
                  <a:cubicBezTo>
                    <a:pt x="64" y="51"/>
                    <a:pt x="61" y="46"/>
                    <a:pt x="58" y="42"/>
                  </a:cubicBezTo>
                  <a:cubicBezTo>
                    <a:pt x="62" y="36"/>
                    <a:pt x="68" y="33"/>
                    <a:pt x="75" y="33"/>
                  </a:cubicBezTo>
                </a:path>
              </a:pathLst>
            </a:cu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31" name="Group 30"/>
          <p:cNvGrpSpPr/>
          <p:nvPr/>
        </p:nvGrpSpPr>
        <p:grpSpPr>
          <a:xfrm>
            <a:off x="9110936" y="2710500"/>
            <a:ext cx="177098" cy="133742"/>
            <a:chOff x="784386" y="5591737"/>
            <a:chExt cx="208019" cy="157093"/>
          </a:xfrm>
          <a:solidFill>
            <a:schemeClr val="bg2">
              <a:lumMod val="50000"/>
            </a:schemeClr>
          </a:solidFill>
        </p:grpSpPr>
        <p:sp>
          <p:nvSpPr>
            <p:cNvPr id="32" name="Oval 56"/>
            <p:cNvSpPr>
              <a:spLocks noChangeArrowheads="1"/>
            </p:cNvSpPr>
            <p:nvPr/>
          </p:nvSpPr>
          <p:spPr bwMode="auto">
            <a:xfrm>
              <a:off x="815459" y="5591737"/>
              <a:ext cx="76820" cy="77684"/>
            </a:xfrm>
            <a:prstGeom prst="ellipse">
              <a:avLst/>
            </a:pr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3" name="Freeform 57"/>
            <p:cNvSpPr>
              <a:spLocks noEditPoints="1"/>
            </p:cNvSpPr>
            <p:nvPr/>
          </p:nvSpPr>
          <p:spPr bwMode="auto">
            <a:xfrm>
              <a:off x="784386" y="5609863"/>
              <a:ext cx="208019" cy="138967"/>
            </a:xfrm>
            <a:custGeom>
              <a:avLst/>
              <a:gdLst/>
              <a:ahLst/>
              <a:cxnLst>
                <a:cxn ang="0">
                  <a:pos x="102" y="61"/>
                </a:cxn>
                <a:cxn ang="0">
                  <a:pos x="82" y="30"/>
                </a:cxn>
                <a:cxn ang="0">
                  <a:pos x="90" y="16"/>
                </a:cxn>
                <a:cxn ang="0">
                  <a:pos x="75" y="0"/>
                </a:cxn>
                <a:cxn ang="0">
                  <a:pos x="59" y="16"/>
                </a:cxn>
                <a:cxn ang="0">
                  <a:pos x="67" y="30"/>
                </a:cxn>
                <a:cxn ang="0">
                  <a:pos x="55" y="39"/>
                </a:cxn>
                <a:cxn ang="0">
                  <a:pos x="34" y="31"/>
                </a:cxn>
                <a:cxn ang="0">
                  <a:pos x="0" y="68"/>
                </a:cxn>
                <a:cxn ang="0">
                  <a:pos x="68" y="68"/>
                </a:cxn>
                <a:cxn ang="0">
                  <a:pos x="67" y="61"/>
                </a:cxn>
                <a:cxn ang="0">
                  <a:pos x="102" y="61"/>
                </a:cxn>
                <a:cxn ang="0">
                  <a:pos x="63" y="16"/>
                </a:cxn>
                <a:cxn ang="0">
                  <a:pos x="75" y="4"/>
                </a:cxn>
                <a:cxn ang="0">
                  <a:pos x="86" y="16"/>
                </a:cxn>
                <a:cxn ang="0">
                  <a:pos x="75" y="27"/>
                </a:cxn>
                <a:cxn ang="0">
                  <a:pos x="63" y="16"/>
                </a:cxn>
                <a:cxn ang="0">
                  <a:pos x="75" y="33"/>
                </a:cxn>
                <a:cxn ang="0">
                  <a:pos x="96" y="57"/>
                </a:cxn>
                <a:cxn ang="0">
                  <a:pos x="66" y="57"/>
                </a:cxn>
                <a:cxn ang="0">
                  <a:pos x="58" y="42"/>
                </a:cxn>
                <a:cxn ang="0">
                  <a:pos x="75" y="33"/>
                </a:cxn>
              </a:cxnLst>
              <a:rect l="0" t="0" r="r" b="b"/>
              <a:pathLst>
                <a:path w="102" h="68">
                  <a:moveTo>
                    <a:pt x="102" y="61"/>
                  </a:moveTo>
                  <a:cubicBezTo>
                    <a:pt x="101" y="45"/>
                    <a:pt x="93" y="33"/>
                    <a:pt x="82" y="30"/>
                  </a:cubicBezTo>
                  <a:cubicBezTo>
                    <a:pt x="87" y="27"/>
                    <a:pt x="90" y="22"/>
                    <a:pt x="90" y="16"/>
                  </a:cubicBezTo>
                  <a:cubicBezTo>
                    <a:pt x="90" y="7"/>
                    <a:pt x="83" y="0"/>
                    <a:pt x="75" y="0"/>
                  </a:cubicBezTo>
                  <a:cubicBezTo>
                    <a:pt x="66" y="0"/>
                    <a:pt x="59" y="7"/>
                    <a:pt x="59" y="16"/>
                  </a:cubicBezTo>
                  <a:cubicBezTo>
                    <a:pt x="59" y="22"/>
                    <a:pt x="62" y="27"/>
                    <a:pt x="67" y="30"/>
                  </a:cubicBezTo>
                  <a:cubicBezTo>
                    <a:pt x="62" y="31"/>
                    <a:pt x="58" y="35"/>
                    <a:pt x="55" y="39"/>
                  </a:cubicBezTo>
                  <a:cubicBezTo>
                    <a:pt x="49" y="34"/>
                    <a:pt x="42" y="31"/>
                    <a:pt x="34" y="31"/>
                  </a:cubicBezTo>
                  <a:cubicBezTo>
                    <a:pt x="16" y="31"/>
                    <a:pt x="2" y="47"/>
                    <a:pt x="0" y="68"/>
                  </a:cubicBezTo>
                  <a:cubicBezTo>
                    <a:pt x="68" y="68"/>
                    <a:pt x="68" y="68"/>
                    <a:pt x="68" y="68"/>
                  </a:cubicBezTo>
                  <a:cubicBezTo>
                    <a:pt x="68" y="66"/>
                    <a:pt x="68" y="63"/>
                    <a:pt x="67" y="61"/>
                  </a:cubicBezTo>
                  <a:lnTo>
                    <a:pt x="102" y="61"/>
                  </a:lnTo>
                  <a:close/>
                  <a:moveTo>
                    <a:pt x="63" y="16"/>
                  </a:moveTo>
                  <a:cubicBezTo>
                    <a:pt x="63" y="9"/>
                    <a:pt x="68" y="4"/>
                    <a:pt x="75" y="4"/>
                  </a:cubicBezTo>
                  <a:cubicBezTo>
                    <a:pt x="81" y="4"/>
                    <a:pt x="86" y="9"/>
                    <a:pt x="86" y="16"/>
                  </a:cubicBezTo>
                  <a:cubicBezTo>
                    <a:pt x="86" y="22"/>
                    <a:pt x="81" y="27"/>
                    <a:pt x="75" y="27"/>
                  </a:cubicBezTo>
                  <a:cubicBezTo>
                    <a:pt x="68" y="27"/>
                    <a:pt x="63" y="22"/>
                    <a:pt x="63" y="16"/>
                  </a:cubicBezTo>
                  <a:moveTo>
                    <a:pt x="75" y="33"/>
                  </a:moveTo>
                  <a:cubicBezTo>
                    <a:pt x="86" y="33"/>
                    <a:pt x="95" y="43"/>
                    <a:pt x="96" y="57"/>
                  </a:cubicBezTo>
                  <a:cubicBezTo>
                    <a:pt x="66" y="57"/>
                    <a:pt x="66" y="57"/>
                    <a:pt x="66" y="57"/>
                  </a:cubicBezTo>
                  <a:cubicBezTo>
                    <a:pt x="64" y="51"/>
                    <a:pt x="61" y="46"/>
                    <a:pt x="58" y="42"/>
                  </a:cubicBezTo>
                  <a:cubicBezTo>
                    <a:pt x="62" y="36"/>
                    <a:pt x="68" y="33"/>
                    <a:pt x="75" y="33"/>
                  </a:cubicBezTo>
                </a:path>
              </a:pathLst>
            </a:cu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34" name="Group 33"/>
          <p:cNvGrpSpPr/>
          <p:nvPr/>
        </p:nvGrpSpPr>
        <p:grpSpPr>
          <a:xfrm>
            <a:off x="9399240" y="2870988"/>
            <a:ext cx="177098" cy="133742"/>
            <a:chOff x="784386" y="5591737"/>
            <a:chExt cx="208019" cy="157093"/>
          </a:xfrm>
          <a:solidFill>
            <a:schemeClr val="bg2">
              <a:lumMod val="50000"/>
            </a:schemeClr>
          </a:solidFill>
        </p:grpSpPr>
        <p:sp>
          <p:nvSpPr>
            <p:cNvPr id="35" name="Oval 56"/>
            <p:cNvSpPr>
              <a:spLocks noChangeArrowheads="1"/>
            </p:cNvSpPr>
            <p:nvPr/>
          </p:nvSpPr>
          <p:spPr bwMode="auto">
            <a:xfrm>
              <a:off x="815459" y="5591737"/>
              <a:ext cx="76820" cy="77684"/>
            </a:xfrm>
            <a:prstGeom prst="ellipse">
              <a:avLst/>
            </a:pr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6" name="Freeform 57"/>
            <p:cNvSpPr>
              <a:spLocks noEditPoints="1"/>
            </p:cNvSpPr>
            <p:nvPr/>
          </p:nvSpPr>
          <p:spPr bwMode="auto">
            <a:xfrm>
              <a:off x="784386" y="5609863"/>
              <a:ext cx="208019" cy="138967"/>
            </a:xfrm>
            <a:custGeom>
              <a:avLst/>
              <a:gdLst/>
              <a:ahLst/>
              <a:cxnLst>
                <a:cxn ang="0">
                  <a:pos x="102" y="61"/>
                </a:cxn>
                <a:cxn ang="0">
                  <a:pos x="82" y="30"/>
                </a:cxn>
                <a:cxn ang="0">
                  <a:pos x="90" y="16"/>
                </a:cxn>
                <a:cxn ang="0">
                  <a:pos x="75" y="0"/>
                </a:cxn>
                <a:cxn ang="0">
                  <a:pos x="59" y="16"/>
                </a:cxn>
                <a:cxn ang="0">
                  <a:pos x="67" y="30"/>
                </a:cxn>
                <a:cxn ang="0">
                  <a:pos x="55" y="39"/>
                </a:cxn>
                <a:cxn ang="0">
                  <a:pos x="34" y="31"/>
                </a:cxn>
                <a:cxn ang="0">
                  <a:pos x="0" y="68"/>
                </a:cxn>
                <a:cxn ang="0">
                  <a:pos x="68" y="68"/>
                </a:cxn>
                <a:cxn ang="0">
                  <a:pos x="67" y="61"/>
                </a:cxn>
                <a:cxn ang="0">
                  <a:pos x="102" y="61"/>
                </a:cxn>
                <a:cxn ang="0">
                  <a:pos x="63" y="16"/>
                </a:cxn>
                <a:cxn ang="0">
                  <a:pos x="75" y="4"/>
                </a:cxn>
                <a:cxn ang="0">
                  <a:pos x="86" y="16"/>
                </a:cxn>
                <a:cxn ang="0">
                  <a:pos x="75" y="27"/>
                </a:cxn>
                <a:cxn ang="0">
                  <a:pos x="63" y="16"/>
                </a:cxn>
                <a:cxn ang="0">
                  <a:pos x="75" y="33"/>
                </a:cxn>
                <a:cxn ang="0">
                  <a:pos x="96" y="57"/>
                </a:cxn>
                <a:cxn ang="0">
                  <a:pos x="66" y="57"/>
                </a:cxn>
                <a:cxn ang="0">
                  <a:pos x="58" y="42"/>
                </a:cxn>
                <a:cxn ang="0">
                  <a:pos x="75" y="33"/>
                </a:cxn>
              </a:cxnLst>
              <a:rect l="0" t="0" r="r" b="b"/>
              <a:pathLst>
                <a:path w="102" h="68">
                  <a:moveTo>
                    <a:pt x="102" y="61"/>
                  </a:moveTo>
                  <a:cubicBezTo>
                    <a:pt x="101" y="45"/>
                    <a:pt x="93" y="33"/>
                    <a:pt x="82" y="30"/>
                  </a:cubicBezTo>
                  <a:cubicBezTo>
                    <a:pt x="87" y="27"/>
                    <a:pt x="90" y="22"/>
                    <a:pt x="90" y="16"/>
                  </a:cubicBezTo>
                  <a:cubicBezTo>
                    <a:pt x="90" y="7"/>
                    <a:pt x="83" y="0"/>
                    <a:pt x="75" y="0"/>
                  </a:cubicBezTo>
                  <a:cubicBezTo>
                    <a:pt x="66" y="0"/>
                    <a:pt x="59" y="7"/>
                    <a:pt x="59" y="16"/>
                  </a:cubicBezTo>
                  <a:cubicBezTo>
                    <a:pt x="59" y="22"/>
                    <a:pt x="62" y="27"/>
                    <a:pt x="67" y="30"/>
                  </a:cubicBezTo>
                  <a:cubicBezTo>
                    <a:pt x="62" y="31"/>
                    <a:pt x="58" y="35"/>
                    <a:pt x="55" y="39"/>
                  </a:cubicBezTo>
                  <a:cubicBezTo>
                    <a:pt x="49" y="34"/>
                    <a:pt x="42" y="31"/>
                    <a:pt x="34" y="31"/>
                  </a:cubicBezTo>
                  <a:cubicBezTo>
                    <a:pt x="16" y="31"/>
                    <a:pt x="2" y="47"/>
                    <a:pt x="0" y="68"/>
                  </a:cubicBezTo>
                  <a:cubicBezTo>
                    <a:pt x="68" y="68"/>
                    <a:pt x="68" y="68"/>
                    <a:pt x="68" y="68"/>
                  </a:cubicBezTo>
                  <a:cubicBezTo>
                    <a:pt x="68" y="66"/>
                    <a:pt x="68" y="63"/>
                    <a:pt x="67" y="61"/>
                  </a:cubicBezTo>
                  <a:lnTo>
                    <a:pt x="102" y="61"/>
                  </a:lnTo>
                  <a:close/>
                  <a:moveTo>
                    <a:pt x="63" y="16"/>
                  </a:moveTo>
                  <a:cubicBezTo>
                    <a:pt x="63" y="9"/>
                    <a:pt x="68" y="4"/>
                    <a:pt x="75" y="4"/>
                  </a:cubicBezTo>
                  <a:cubicBezTo>
                    <a:pt x="81" y="4"/>
                    <a:pt x="86" y="9"/>
                    <a:pt x="86" y="16"/>
                  </a:cubicBezTo>
                  <a:cubicBezTo>
                    <a:pt x="86" y="22"/>
                    <a:pt x="81" y="27"/>
                    <a:pt x="75" y="27"/>
                  </a:cubicBezTo>
                  <a:cubicBezTo>
                    <a:pt x="68" y="27"/>
                    <a:pt x="63" y="22"/>
                    <a:pt x="63" y="16"/>
                  </a:cubicBezTo>
                  <a:moveTo>
                    <a:pt x="75" y="33"/>
                  </a:moveTo>
                  <a:cubicBezTo>
                    <a:pt x="86" y="33"/>
                    <a:pt x="95" y="43"/>
                    <a:pt x="96" y="57"/>
                  </a:cubicBezTo>
                  <a:cubicBezTo>
                    <a:pt x="66" y="57"/>
                    <a:pt x="66" y="57"/>
                    <a:pt x="66" y="57"/>
                  </a:cubicBezTo>
                  <a:cubicBezTo>
                    <a:pt x="64" y="51"/>
                    <a:pt x="61" y="46"/>
                    <a:pt x="58" y="42"/>
                  </a:cubicBezTo>
                  <a:cubicBezTo>
                    <a:pt x="62" y="36"/>
                    <a:pt x="68" y="33"/>
                    <a:pt x="75" y="33"/>
                  </a:cubicBezTo>
                </a:path>
              </a:pathLst>
            </a:cu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37" name="Group 36"/>
          <p:cNvGrpSpPr/>
          <p:nvPr/>
        </p:nvGrpSpPr>
        <p:grpSpPr>
          <a:xfrm>
            <a:off x="8833552" y="2468492"/>
            <a:ext cx="177098" cy="133742"/>
            <a:chOff x="784386" y="5591737"/>
            <a:chExt cx="208019" cy="157093"/>
          </a:xfrm>
          <a:solidFill>
            <a:schemeClr val="bg2">
              <a:lumMod val="50000"/>
            </a:schemeClr>
          </a:solidFill>
        </p:grpSpPr>
        <p:sp>
          <p:nvSpPr>
            <p:cNvPr id="38" name="Oval 56"/>
            <p:cNvSpPr>
              <a:spLocks noChangeArrowheads="1"/>
            </p:cNvSpPr>
            <p:nvPr/>
          </p:nvSpPr>
          <p:spPr bwMode="auto">
            <a:xfrm>
              <a:off x="815459" y="5591737"/>
              <a:ext cx="76820" cy="77684"/>
            </a:xfrm>
            <a:prstGeom prst="ellipse">
              <a:avLst/>
            </a:pr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9" name="Freeform 57"/>
            <p:cNvSpPr>
              <a:spLocks noEditPoints="1"/>
            </p:cNvSpPr>
            <p:nvPr/>
          </p:nvSpPr>
          <p:spPr bwMode="auto">
            <a:xfrm>
              <a:off x="784386" y="5609863"/>
              <a:ext cx="208019" cy="138967"/>
            </a:xfrm>
            <a:custGeom>
              <a:avLst/>
              <a:gdLst/>
              <a:ahLst/>
              <a:cxnLst>
                <a:cxn ang="0">
                  <a:pos x="102" y="61"/>
                </a:cxn>
                <a:cxn ang="0">
                  <a:pos x="82" y="30"/>
                </a:cxn>
                <a:cxn ang="0">
                  <a:pos x="90" y="16"/>
                </a:cxn>
                <a:cxn ang="0">
                  <a:pos x="75" y="0"/>
                </a:cxn>
                <a:cxn ang="0">
                  <a:pos x="59" y="16"/>
                </a:cxn>
                <a:cxn ang="0">
                  <a:pos x="67" y="30"/>
                </a:cxn>
                <a:cxn ang="0">
                  <a:pos x="55" y="39"/>
                </a:cxn>
                <a:cxn ang="0">
                  <a:pos x="34" y="31"/>
                </a:cxn>
                <a:cxn ang="0">
                  <a:pos x="0" y="68"/>
                </a:cxn>
                <a:cxn ang="0">
                  <a:pos x="68" y="68"/>
                </a:cxn>
                <a:cxn ang="0">
                  <a:pos x="67" y="61"/>
                </a:cxn>
                <a:cxn ang="0">
                  <a:pos x="102" y="61"/>
                </a:cxn>
                <a:cxn ang="0">
                  <a:pos x="63" y="16"/>
                </a:cxn>
                <a:cxn ang="0">
                  <a:pos x="75" y="4"/>
                </a:cxn>
                <a:cxn ang="0">
                  <a:pos x="86" y="16"/>
                </a:cxn>
                <a:cxn ang="0">
                  <a:pos x="75" y="27"/>
                </a:cxn>
                <a:cxn ang="0">
                  <a:pos x="63" y="16"/>
                </a:cxn>
                <a:cxn ang="0">
                  <a:pos x="75" y="33"/>
                </a:cxn>
                <a:cxn ang="0">
                  <a:pos x="96" y="57"/>
                </a:cxn>
                <a:cxn ang="0">
                  <a:pos x="66" y="57"/>
                </a:cxn>
                <a:cxn ang="0">
                  <a:pos x="58" y="42"/>
                </a:cxn>
                <a:cxn ang="0">
                  <a:pos x="75" y="33"/>
                </a:cxn>
              </a:cxnLst>
              <a:rect l="0" t="0" r="r" b="b"/>
              <a:pathLst>
                <a:path w="102" h="68">
                  <a:moveTo>
                    <a:pt x="102" y="61"/>
                  </a:moveTo>
                  <a:cubicBezTo>
                    <a:pt x="101" y="45"/>
                    <a:pt x="93" y="33"/>
                    <a:pt x="82" y="30"/>
                  </a:cubicBezTo>
                  <a:cubicBezTo>
                    <a:pt x="87" y="27"/>
                    <a:pt x="90" y="22"/>
                    <a:pt x="90" y="16"/>
                  </a:cubicBezTo>
                  <a:cubicBezTo>
                    <a:pt x="90" y="7"/>
                    <a:pt x="83" y="0"/>
                    <a:pt x="75" y="0"/>
                  </a:cubicBezTo>
                  <a:cubicBezTo>
                    <a:pt x="66" y="0"/>
                    <a:pt x="59" y="7"/>
                    <a:pt x="59" y="16"/>
                  </a:cubicBezTo>
                  <a:cubicBezTo>
                    <a:pt x="59" y="22"/>
                    <a:pt x="62" y="27"/>
                    <a:pt x="67" y="30"/>
                  </a:cubicBezTo>
                  <a:cubicBezTo>
                    <a:pt x="62" y="31"/>
                    <a:pt x="58" y="35"/>
                    <a:pt x="55" y="39"/>
                  </a:cubicBezTo>
                  <a:cubicBezTo>
                    <a:pt x="49" y="34"/>
                    <a:pt x="42" y="31"/>
                    <a:pt x="34" y="31"/>
                  </a:cubicBezTo>
                  <a:cubicBezTo>
                    <a:pt x="16" y="31"/>
                    <a:pt x="2" y="47"/>
                    <a:pt x="0" y="68"/>
                  </a:cubicBezTo>
                  <a:cubicBezTo>
                    <a:pt x="68" y="68"/>
                    <a:pt x="68" y="68"/>
                    <a:pt x="68" y="68"/>
                  </a:cubicBezTo>
                  <a:cubicBezTo>
                    <a:pt x="68" y="66"/>
                    <a:pt x="68" y="63"/>
                    <a:pt x="67" y="61"/>
                  </a:cubicBezTo>
                  <a:lnTo>
                    <a:pt x="102" y="61"/>
                  </a:lnTo>
                  <a:close/>
                  <a:moveTo>
                    <a:pt x="63" y="16"/>
                  </a:moveTo>
                  <a:cubicBezTo>
                    <a:pt x="63" y="9"/>
                    <a:pt x="68" y="4"/>
                    <a:pt x="75" y="4"/>
                  </a:cubicBezTo>
                  <a:cubicBezTo>
                    <a:pt x="81" y="4"/>
                    <a:pt x="86" y="9"/>
                    <a:pt x="86" y="16"/>
                  </a:cubicBezTo>
                  <a:cubicBezTo>
                    <a:pt x="86" y="22"/>
                    <a:pt x="81" y="27"/>
                    <a:pt x="75" y="27"/>
                  </a:cubicBezTo>
                  <a:cubicBezTo>
                    <a:pt x="68" y="27"/>
                    <a:pt x="63" y="22"/>
                    <a:pt x="63" y="16"/>
                  </a:cubicBezTo>
                  <a:moveTo>
                    <a:pt x="75" y="33"/>
                  </a:moveTo>
                  <a:cubicBezTo>
                    <a:pt x="86" y="33"/>
                    <a:pt x="95" y="43"/>
                    <a:pt x="96" y="57"/>
                  </a:cubicBezTo>
                  <a:cubicBezTo>
                    <a:pt x="66" y="57"/>
                    <a:pt x="66" y="57"/>
                    <a:pt x="66" y="57"/>
                  </a:cubicBezTo>
                  <a:cubicBezTo>
                    <a:pt x="64" y="51"/>
                    <a:pt x="61" y="46"/>
                    <a:pt x="58" y="42"/>
                  </a:cubicBezTo>
                  <a:cubicBezTo>
                    <a:pt x="62" y="36"/>
                    <a:pt x="68" y="33"/>
                    <a:pt x="75" y="33"/>
                  </a:cubicBezTo>
                </a:path>
              </a:pathLst>
            </a:custGeom>
            <a:grpFill/>
            <a:ln w="9525">
              <a:no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sp>
        <p:nvSpPr>
          <p:cNvPr id="40" name="Oval 39"/>
          <p:cNvSpPr/>
          <p:nvPr/>
        </p:nvSpPr>
        <p:spPr>
          <a:xfrm>
            <a:off x="2419350" y="2614614"/>
            <a:ext cx="122238" cy="122237"/>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r>
              <a:rPr lang="en-US" sz="1050" b="0" dirty="0">
                <a:solidFill>
                  <a:prstClr val="white"/>
                </a:solidFill>
                <a:latin typeface="Arial Rounded MT Bold" panose="020F0704030504030204" pitchFamily="34" charset="0"/>
              </a:rPr>
              <a:t>!</a:t>
            </a:r>
          </a:p>
        </p:txBody>
      </p:sp>
      <p:sp>
        <p:nvSpPr>
          <p:cNvPr id="41" name="Oval 40"/>
          <p:cNvSpPr/>
          <p:nvPr/>
        </p:nvSpPr>
        <p:spPr>
          <a:xfrm>
            <a:off x="2809875" y="2260600"/>
            <a:ext cx="120650" cy="122238"/>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r>
              <a:rPr lang="en-US" sz="1050" b="0" dirty="0">
                <a:solidFill>
                  <a:prstClr val="white"/>
                </a:solidFill>
                <a:latin typeface="Arial Rounded MT Bold" panose="020F0704030504030204" pitchFamily="34" charset="0"/>
              </a:rPr>
              <a:t>!</a:t>
            </a:r>
          </a:p>
        </p:txBody>
      </p:sp>
      <p:sp>
        <p:nvSpPr>
          <p:cNvPr id="42" name="Oval 41"/>
          <p:cNvSpPr/>
          <p:nvPr/>
        </p:nvSpPr>
        <p:spPr>
          <a:xfrm>
            <a:off x="3057525" y="2725739"/>
            <a:ext cx="122238" cy="122237"/>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r>
              <a:rPr lang="en-US" sz="1050" b="0" dirty="0">
                <a:solidFill>
                  <a:prstClr val="white"/>
                </a:solidFill>
                <a:latin typeface="Arial Rounded MT Bold" panose="020F0704030504030204" pitchFamily="34" charset="0"/>
              </a:rPr>
              <a:t>!</a:t>
            </a:r>
          </a:p>
        </p:txBody>
      </p:sp>
      <p:sp>
        <p:nvSpPr>
          <p:cNvPr id="43" name="Oval 42"/>
          <p:cNvSpPr/>
          <p:nvPr/>
        </p:nvSpPr>
        <p:spPr>
          <a:xfrm>
            <a:off x="2811463" y="2887664"/>
            <a:ext cx="120650" cy="122237"/>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r>
              <a:rPr lang="en-US" sz="1050" b="0" dirty="0">
                <a:solidFill>
                  <a:prstClr val="white"/>
                </a:solidFill>
                <a:latin typeface="Arial Rounded MT Bold" panose="020F0704030504030204" pitchFamily="34" charset="0"/>
              </a:rPr>
              <a:t>!</a:t>
            </a:r>
          </a:p>
        </p:txBody>
      </p:sp>
      <p:sp>
        <p:nvSpPr>
          <p:cNvPr id="44" name="Oval 43"/>
          <p:cNvSpPr/>
          <p:nvPr/>
        </p:nvSpPr>
        <p:spPr>
          <a:xfrm>
            <a:off x="2674938" y="2752725"/>
            <a:ext cx="120650" cy="122238"/>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r>
              <a:rPr lang="en-US" sz="1050" b="0" dirty="0">
                <a:solidFill>
                  <a:prstClr val="white"/>
                </a:solidFill>
                <a:latin typeface="Arial Rounded MT Bold" panose="020F0704030504030204" pitchFamily="34" charset="0"/>
              </a:rPr>
              <a:t>!</a:t>
            </a:r>
          </a:p>
        </p:txBody>
      </p:sp>
      <p:sp>
        <p:nvSpPr>
          <p:cNvPr id="21537" name="Freeform 361"/>
          <p:cNvSpPr>
            <a:spLocks noEditPoints="1"/>
          </p:cNvSpPr>
          <p:nvPr/>
        </p:nvSpPr>
        <p:spPr bwMode="auto">
          <a:xfrm>
            <a:off x="7210426" y="2130426"/>
            <a:ext cx="1069975" cy="1065213"/>
          </a:xfrm>
          <a:custGeom>
            <a:avLst/>
            <a:gdLst>
              <a:gd name="T0" fmla="*/ 2147483646 w 158"/>
              <a:gd name="T1" fmla="*/ 2147483646 h 158"/>
              <a:gd name="T2" fmla="*/ 2147483646 w 158"/>
              <a:gd name="T3" fmla="*/ 2147483646 h 158"/>
              <a:gd name="T4" fmla="*/ 2147483646 w 158"/>
              <a:gd name="T5" fmla="*/ 2147483646 h 158"/>
              <a:gd name="T6" fmla="*/ 2147483646 w 158"/>
              <a:gd name="T7" fmla="*/ 2147483646 h 158"/>
              <a:gd name="T8" fmla="*/ 2147483646 w 158"/>
              <a:gd name="T9" fmla="*/ 2147483646 h 158"/>
              <a:gd name="T10" fmla="*/ 2147483646 w 158"/>
              <a:gd name="T11" fmla="*/ 2147483646 h 158"/>
              <a:gd name="T12" fmla="*/ 2147483646 w 158"/>
              <a:gd name="T13" fmla="*/ 2147483646 h 158"/>
              <a:gd name="T14" fmla="*/ 2147483646 w 158"/>
              <a:gd name="T15" fmla="*/ 2147483646 h 158"/>
              <a:gd name="T16" fmla="*/ 2147483646 w 158"/>
              <a:gd name="T17" fmla="*/ 2147483646 h 158"/>
              <a:gd name="T18" fmla="*/ 2147483646 w 158"/>
              <a:gd name="T19" fmla="*/ 2147483646 h 158"/>
              <a:gd name="T20" fmla="*/ 2147483646 w 158"/>
              <a:gd name="T21" fmla="*/ 2147483646 h 158"/>
              <a:gd name="T22" fmla="*/ 2147483646 w 158"/>
              <a:gd name="T23" fmla="*/ 2147483646 h 158"/>
              <a:gd name="T24" fmla="*/ 2147483646 w 158"/>
              <a:gd name="T25" fmla="*/ 2147483646 h 158"/>
              <a:gd name="T26" fmla="*/ 2147483646 w 158"/>
              <a:gd name="T27" fmla="*/ 2147483646 h 158"/>
              <a:gd name="T28" fmla="*/ 2147483646 w 158"/>
              <a:gd name="T29" fmla="*/ 2147483646 h 158"/>
              <a:gd name="T30" fmla="*/ 2147483646 w 158"/>
              <a:gd name="T31" fmla="*/ 2147483646 h 158"/>
              <a:gd name="T32" fmla="*/ 2147483646 w 158"/>
              <a:gd name="T33" fmla="*/ 2147483646 h 158"/>
              <a:gd name="T34" fmla="*/ 2147483646 w 158"/>
              <a:gd name="T35" fmla="*/ 2147483646 h 158"/>
              <a:gd name="T36" fmla="*/ 2147483646 w 158"/>
              <a:gd name="T37" fmla="*/ 2147483646 h 158"/>
              <a:gd name="T38" fmla="*/ 2147483646 w 158"/>
              <a:gd name="T39" fmla="*/ 2147483646 h 158"/>
              <a:gd name="T40" fmla="*/ 2147483646 w 158"/>
              <a:gd name="T41" fmla="*/ 2147483646 h 158"/>
              <a:gd name="T42" fmla="*/ 2147483646 w 158"/>
              <a:gd name="T43" fmla="*/ 2147483646 h 158"/>
              <a:gd name="T44" fmla="*/ 2147483646 w 158"/>
              <a:gd name="T45" fmla="*/ 2147483646 h 158"/>
              <a:gd name="T46" fmla="*/ 2147483646 w 158"/>
              <a:gd name="T47" fmla="*/ 2147483646 h 158"/>
              <a:gd name="T48" fmla="*/ 2147483646 w 158"/>
              <a:gd name="T49" fmla="*/ 2147483646 h 158"/>
              <a:gd name="T50" fmla="*/ 2147483646 w 158"/>
              <a:gd name="T51" fmla="*/ 2147483646 h 158"/>
              <a:gd name="T52" fmla="*/ 2147483646 w 158"/>
              <a:gd name="T53" fmla="*/ 2147483646 h 158"/>
              <a:gd name="T54" fmla="*/ 2147483646 w 158"/>
              <a:gd name="T55" fmla="*/ 2147483646 h 158"/>
              <a:gd name="T56" fmla="*/ 2147483646 w 158"/>
              <a:gd name="T57" fmla="*/ 2147483646 h 158"/>
              <a:gd name="T58" fmla="*/ 2147483646 w 158"/>
              <a:gd name="T59" fmla="*/ 2147483646 h 158"/>
              <a:gd name="T60" fmla="*/ 2147483646 w 158"/>
              <a:gd name="T61" fmla="*/ 2147483646 h 158"/>
              <a:gd name="T62" fmla="*/ 2147483646 w 158"/>
              <a:gd name="T63" fmla="*/ 2147483646 h 158"/>
              <a:gd name="T64" fmla="*/ 2147483646 w 158"/>
              <a:gd name="T65" fmla="*/ 2147483646 h 158"/>
              <a:gd name="T66" fmla="*/ 2147483646 w 158"/>
              <a:gd name="T67" fmla="*/ 2147483646 h 158"/>
              <a:gd name="T68" fmla="*/ 2147483646 w 158"/>
              <a:gd name="T69" fmla="*/ 2147483646 h 158"/>
              <a:gd name="T70" fmla="*/ 2147483646 w 158"/>
              <a:gd name="T71" fmla="*/ 2147483646 h 158"/>
              <a:gd name="T72" fmla="*/ 2147483646 w 158"/>
              <a:gd name="T73" fmla="*/ 2147483646 h 158"/>
              <a:gd name="T74" fmla="*/ 2147483646 w 158"/>
              <a:gd name="T75" fmla="*/ 2147483646 h 158"/>
              <a:gd name="T76" fmla="*/ 2147483646 w 158"/>
              <a:gd name="T77" fmla="*/ 2147483646 h 158"/>
              <a:gd name="T78" fmla="*/ 2147483646 w 158"/>
              <a:gd name="T79" fmla="*/ 2147483646 h 158"/>
              <a:gd name="T80" fmla="*/ 2147483646 w 158"/>
              <a:gd name="T81" fmla="*/ 2147483646 h 158"/>
              <a:gd name="T82" fmla="*/ 2147483646 w 158"/>
              <a:gd name="T83" fmla="*/ 2147483646 h 158"/>
              <a:gd name="T84" fmla="*/ 2147483646 w 158"/>
              <a:gd name="T85" fmla="*/ 2147483646 h 158"/>
              <a:gd name="T86" fmla="*/ 2147483646 w 158"/>
              <a:gd name="T87" fmla="*/ 2147483646 h 158"/>
              <a:gd name="T88" fmla="*/ 2147483646 w 158"/>
              <a:gd name="T89" fmla="*/ 2147483646 h 158"/>
              <a:gd name="T90" fmla="*/ 2147483646 w 158"/>
              <a:gd name="T91" fmla="*/ 2147483646 h 158"/>
              <a:gd name="T92" fmla="*/ 2147483646 w 158"/>
              <a:gd name="T93" fmla="*/ 2147483646 h 158"/>
              <a:gd name="T94" fmla="*/ 2147483646 w 158"/>
              <a:gd name="T95" fmla="*/ 2147483646 h 158"/>
              <a:gd name="T96" fmla="*/ 2147483646 w 158"/>
              <a:gd name="T97" fmla="*/ 2147483646 h 158"/>
              <a:gd name="T98" fmla="*/ 2147483646 w 158"/>
              <a:gd name="T99" fmla="*/ 2147483646 h 158"/>
              <a:gd name="T100" fmla="*/ 2147483646 w 158"/>
              <a:gd name="T101" fmla="*/ 2147483646 h 15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58" h="158">
                <a:moveTo>
                  <a:pt x="79" y="0"/>
                </a:moveTo>
                <a:cubicBezTo>
                  <a:pt x="36" y="0"/>
                  <a:pt x="0" y="36"/>
                  <a:pt x="0" y="79"/>
                </a:cubicBezTo>
                <a:cubicBezTo>
                  <a:pt x="0" y="123"/>
                  <a:pt x="36" y="158"/>
                  <a:pt x="79" y="158"/>
                </a:cubicBezTo>
                <a:cubicBezTo>
                  <a:pt x="123" y="158"/>
                  <a:pt x="158" y="123"/>
                  <a:pt x="158" y="79"/>
                </a:cubicBezTo>
                <a:cubicBezTo>
                  <a:pt x="158" y="36"/>
                  <a:pt x="123" y="0"/>
                  <a:pt x="79" y="0"/>
                </a:cubicBezTo>
                <a:moveTo>
                  <a:pt x="146" y="52"/>
                </a:moveTo>
                <a:cubicBezTo>
                  <a:pt x="145" y="53"/>
                  <a:pt x="143" y="53"/>
                  <a:pt x="142" y="53"/>
                </a:cubicBezTo>
                <a:cubicBezTo>
                  <a:pt x="141" y="48"/>
                  <a:pt x="140" y="43"/>
                  <a:pt x="139" y="38"/>
                </a:cubicBezTo>
                <a:cubicBezTo>
                  <a:pt x="142" y="42"/>
                  <a:pt x="144" y="47"/>
                  <a:pt x="146" y="52"/>
                </a:cubicBezTo>
                <a:moveTo>
                  <a:pt x="136" y="55"/>
                </a:moveTo>
                <a:cubicBezTo>
                  <a:pt x="132" y="56"/>
                  <a:pt x="129" y="56"/>
                  <a:pt x="125" y="57"/>
                </a:cubicBezTo>
                <a:cubicBezTo>
                  <a:pt x="124" y="49"/>
                  <a:pt x="122" y="41"/>
                  <a:pt x="120" y="34"/>
                </a:cubicBezTo>
                <a:cubicBezTo>
                  <a:pt x="123" y="33"/>
                  <a:pt x="127" y="32"/>
                  <a:pt x="130" y="31"/>
                </a:cubicBezTo>
                <a:cubicBezTo>
                  <a:pt x="132" y="39"/>
                  <a:pt x="134" y="47"/>
                  <a:pt x="136" y="55"/>
                </a:cubicBezTo>
                <a:moveTo>
                  <a:pt x="127" y="25"/>
                </a:moveTo>
                <a:cubicBezTo>
                  <a:pt x="124" y="26"/>
                  <a:pt x="121" y="27"/>
                  <a:pt x="118" y="27"/>
                </a:cubicBezTo>
                <a:cubicBezTo>
                  <a:pt x="116" y="23"/>
                  <a:pt x="114" y="19"/>
                  <a:pt x="112" y="15"/>
                </a:cubicBezTo>
                <a:cubicBezTo>
                  <a:pt x="118" y="18"/>
                  <a:pt x="123" y="21"/>
                  <a:pt x="127" y="25"/>
                </a:cubicBezTo>
                <a:moveTo>
                  <a:pt x="104" y="11"/>
                </a:moveTo>
                <a:cubicBezTo>
                  <a:pt x="107" y="17"/>
                  <a:pt x="109" y="23"/>
                  <a:pt x="111" y="29"/>
                </a:cubicBezTo>
                <a:cubicBezTo>
                  <a:pt x="105" y="30"/>
                  <a:pt x="100" y="31"/>
                  <a:pt x="94" y="32"/>
                </a:cubicBezTo>
                <a:cubicBezTo>
                  <a:pt x="91" y="23"/>
                  <a:pt x="88" y="15"/>
                  <a:pt x="84" y="7"/>
                </a:cubicBezTo>
                <a:cubicBezTo>
                  <a:pt x="91" y="7"/>
                  <a:pt x="98" y="9"/>
                  <a:pt x="104" y="11"/>
                </a:cubicBezTo>
                <a:moveTo>
                  <a:pt x="79" y="11"/>
                </a:moveTo>
                <a:cubicBezTo>
                  <a:pt x="82" y="18"/>
                  <a:pt x="85" y="25"/>
                  <a:pt x="87" y="32"/>
                </a:cubicBezTo>
                <a:cubicBezTo>
                  <a:pt x="85" y="32"/>
                  <a:pt x="82" y="32"/>
                  <a:pt x="79" y="32"/>
                </a:cubicBezTo>
                <a:cubicBezTo>
                  <a:pt x="76" y="32"/>
                  <a:pt x="74" y="32"/>
                  <a:pt x="71" y="32"/>
                </a:cubicBezTo>
                <a:cubicBezTo>
                  <a:pt x="73" y="25"/>
                  <a:pt x="76" y="18"/>
                  <a:pt x="79" y="11"/>
                </a:cubicBezTo>
                <a:moveTo>
                  <a:pt x="55" y="11"/>
                </a:moveTo>
                <a:cubicBezTo>
                  <a:pt x="61" y="9"/>
                  <a:pt x="67" y="7"/>
                  <a:pt x="74" y="7"/>
                </a:cubicBezTo>
                <a:cubicBezTo>
                  <a:pt x="70" y="15"/>
                  <a:pt x="67" y="23"/>
                  <a:pt x="64" y="32"/>
                </a:cubicBezTo>
                <a:cubicBezTo>
                  <a:pt x="59" y="31"/>
                  <a:pt x="53" y="30"/>
                  <a:pt x="47" y="29"/>
                </a:cubicBezTo>
                <a:cubicBezTo>
                  <a:pt x="49" y="23"/>
                  <a:pt x="52" y="17"/>
                  <a:pt x="55" y="11"/>
                </a:cubicBezTo>
                <a:moveTo>
                  <a:pt x="46" y="15"/>
                </a:moveTo>
                <a:cubicBezTo>
                  <a:pt x="44" y="19"/>
                  <a:pt x="42" y="23"/>
                  <a:pt x="41" y="28"/>
                </a:cubicBezTo>
                <a:cubicBezTo>
                  <a:pt x="38" y="27"/>
                  <a:pt x="35" y="26"/>
                  <a:pt x="31" y="25"/>
                </a:cubicBezTo>
                <a:cubicBezTo>
                  <a:pt x="36" y="21"/>
                  <a:pt x="41" y="18"/>
                  <a:pt x="46" y="15"/>
                </a:cubicBezTo>
                <a:moveTo>
                  <a:pt x="28" y="31"/>
                </a:moveTo>
                <a:cubicBezTo>
                  <a:pt x="32" y="32"/>
                  <a:pt x="35" y="33"/>
                  <a:pt x="39" y="34"/>
                </a:cubicBezTo>
                <a:cubicBezTo>
                  <a:pt x="36" y="41"/>
                  <a:pt x="34" y="49"/>
                  <a:pt x="33" y="57"/>
                </a:cubicBezTo>
                <a:cubicBezTo>
                  <a:pt x="30" y="56"/>
                  <a:pt x="26" y="56"/>
                  <a:pt x="23" y="55"/>
                </a:cubicBezTo>
                <a:cubicBezTo>
                  <a:pt x="24" y="47"/>
                  <a:pt x="26" y="39"/>
                  <a:pt x="28" y="31"/>
                </a:cubicBezTo>
                <a:moveTo>
                  <a:pt x="20" y="38"/>
                </a:moveTo>
                <a:cubicBezTo>
                  <a:pt x="18" y="43"/>
                  <a:pt x="17" y="48"/>
                  <a:pt x="16" y="54"/>
                </a:cubicBezTo>
                <a:cubicBezTo>
                  <a:pt x="15" y="53"/>
                  <a:pt x="13" y="53"/>
                  <a:pt x="12" y="52"/>
                </a:cubicBezTo>
                <a:cubicBezTo>
                  <a:pt x="14" y="47"/>
                  <a:pt x="17" y="42"/>
                  <a:pt x="20" y="38"/>
                </a:cubicBezTo>
                <a:moveTo>
                  <a:pt x="7" y="79"/>
                </a:moveTo>
                <a:cubicBezTo>
                  <a:pt x="7" y="72"/>
                  <a:pt x="8" y="65"/>
                  <a:pt x="10" y="58"/>
                </a:cubicBezTo>
                <a:cubicBezTo>
                  <a:pt x="12" y="59"/>
                  <a:pt x="14" y="59"/>
                  <a:pt x="16" y="60"/>
                </a:cubicBezTo>
                <a:cubicBezTo>
                  <a:pt x="15" y="67"/>
                  <a:pt x="14" y="73"/>
                  <a:pt x="14" y="80"/>
                </a:cubicBezTo>
                <a:cubicBezTo>
                  <a:pt x="14" y="87"/>
                  <a:pt x="15" y="94"/>
                  <a:pt x="16" y="101"/>
                </a:cubicBezTo>
                <a:cubicBezTo>
                  <a:pt x="14" y="102"/>
                  <a:pt x="13" y="102"/>
                  <a:pt x="11" y="103"/>
                </a:cubicBezTo>
                <a:cubicBezTo>
                  <a:pt x="8" y="95"/>
                  <a:pt x="7" y="87"/>
                  <a:pt x="7" y="79"/>
                </a:cubicBezTo>
                <a:moveTo>
                  <a:pt x="13" y="109"/>
                </a:moveTo>
                <a:cubicBezTo>
                  <a:pt x="14" y="108"/>
                  <a:pt x="16" y="108"/>
                  <a:pt x="17" y="108"/>
                </a:cubicBezTo>
                <a:cubicBezTo>
                  <a:pt x="17" y="112"/>
                  <a:pt x="18" y="116"/>
                  <a:pt x="19" y="120"/>
                </a:cubicBezTo>
                <a:cubicBezTo>
                  <a:pt x="17" y="116"/>
                  <a:pt x="15" y="113"/>
                  <a:pt x="13" y="109"/>
                </a:cubicBezTo>
                <a:moveTo>
                  <a:pt x="34" y="136"/>
                </a:moveTo>
                <a:cubicBezTo>
                  <a:pt x="37" y="135"/>
                  <a:pt x="39" y="134"/>
                  <a:pt x="42" y="134"/>
                </a:cubicBezTo>
                <a:cubicBezTo>
                  <a:pt x="43" y="137"/>
                  <a:pt x="44" y="140"/>
                  <a:pt x="46" y="143"/>
                </a:cubicBezTo>
                <a:cubicBezTo>
                  <a:pt x="42" y="141"/>
                  <a:pt x="38" y="139"/>
                  <a:pt x="34" y="136"/>
                </a:cubicBezTo>
                <a:moveTo>
                  <a:pt x="55" y="147"/>
                </a:moveTo>
                <a:cubicBezTo>
                  <a:pt x="52" y="142"/>
                  <a:pt x="50" y="137"/>
                  <a:pt x="48" y="132"/>
                </a:cubicBezTo>
                <a:cubicBezTo>
                  <a:pt x="54" y="131"/>
                  <a:pt x="59" y="130"/>
                  <a:pt x="65" y="130"/>
                </a:cubicBezTo>
                <a:cubicBezTo>
                  <a:pt x="68" y="137"/>
                  <a:pt x="70" y="144"/>
                  <a:pt x="74" y="151"/>
                </a:cubicBezTo>
                <a:cubicBezTo>
                  <a:pt x="67" y="151"/>
                  <a:pt x="61" y="149"/>
                  <a:pt x="55" y="147"/>
                </a:cubicBezTo>
                <a:moveTo>
                  <a:pt x="72" y="129"/>
                </a:moveTo>
                <a:cubicBezTo>
                  <a:pt x="74" y="129"/>
                  <a:pt x="77" y="129"/>
                  <a:pt x="79" y="129"/>
                </a:cubicBezTo>
                <a:cubicBezTo>
                  <a:pt x="81" y="129"/>
                  <a:pt x="84" y="129"/>
                  <a:pt x="87" y="129"/>
                </a:cubicBezTo>
                <a:cubicBezTo>
                  <a:pt x="85" y="135"/>
                  <a:pt x="82" y="141"/>
                  <a:pt x="79" y="147"/>
                </a:cubicBezTo>
                <a:cubicBezTo>
                  <a:pt x="76" y="141"/>
                  <a:pt x="74" y="135"/>
                  <a:pt x="72" y="129"/>
                </a:cubicBezTo>
                <a:moveTo>
                  <a:pt x="104" y="147"/>
                </a:moveTo>
                <a:cubicBezTo>
                  <a:pt x="98" y="149"/>
                  <a:pt x="91" y="151"/>
                  <a:pt x="84" y="151"/>
                </a:cubicBezTo>
                <a:cubicBezTo>
                  <a:pt x="88" y="144"/>
                  <a:pt x="91" y="137"/>
                  <a:pt x="93" y="130"/>
                </a:cubicBezTo>
                <a:cubicBezTo>
                  <a:pt x="99" y="130"/>
                  <a:pt x="105" y="131"/>
                  <a:pt x="111" y="132"/>
                </a:cubicBezTo>
                <a:cubicBezTo>
                  <a:pt x="109" y="137"/>
                  <a:pt x="106" y="142"/>
                  <a:pt x="104" y="147"/>
                </a:cubicBezTo>
                <a:moveTo>
                  <a:pt x="113" y="143"/>
                </a:moveTo>
                <a:cubicBezTo>
                  <a:pt x="114" y="140"/>
                  <a:pt x="116" y="137"/>
                  <a:pt x="117" y="134"/>
                </a:cubicBezTo>
                <a:cubicBezTo>
                  <a:pt x="119" y="134"/>
                  <a:pt x="122" y="135"/>
                  <a:pt x="124" y="136"/>
                </a:cubicBezTo>
                <a:cubicBezTo>
                  <a:pt x="121" y="139"/>
                  <a:pt x="117" y="141"/>
                  <a:pt x="113" y="143"/>
                </a:cubicBezTo>
                <a:moveTo>
                  <a:pt x="129" y="131"/>
                </a:moveTo>
                <a:cubicBezTo>
                  <a:pt x="126" y="129"/>
                  <a:pt x="122" y="129"/>
                  <a:pt x="119" y="128"/>
                </a:cubicBezTo>
                <a:cubicBezTo>
                  <a:pt x="121" y="123"/>
                  <a:pt x="122" y="119"/>
                  <a:pt x="123" y="114"/>
                </a:cubicBezTo>
                <a:cubicBezTo>
                  <a:pt x="117" y="114"/>
                  <a:pt x="117" y="114"/>
                  <a:pt x="117" y="114"/>
                </a:cubicBezTo>
                <a:cubicBezTo>
                  <a:pt x="116" y="118"/>
                  <a:pt x="114" y="122"/>
                  <a:pt x="113" y="126"/>
                </a:cubicBezTo>
                <a:cubicBezTo>
                  <a:pt x="107" y="125"/>
                  <a:pt x="101" y="124"/>
                  <a:pt x="95" y="123"/>
                </a:cubicBezTo>
                <a:cubicBezTo>
                  <a:pt x="96" y="120"/>
                  <a:pt x="97" y="117"/>
                  <a:pt x="97" y="114"/>
                </a:cubicBezTo>
                <a:cubicBezTo>
                  <a:pt x="91" y="114"/>
                  <a:pt x="91" y="114"/>
                  <a:pt x="91" y="114"/>
                </a:cubicBezTo>
                <a:cubicBezTo>
                  <a:pt x="90" y="117"/>
                  <a:pt x="89" y="120"/>
                  <a:pt x="89" y="123"/>
                </a:cubicBezTo>
                <a:cubicBezTo>
                  <a:pt x="85" y="123"/>
                  <a:pt x="82" y="123"/>
                  <a:pt x="79" y="123"/>
                </a:cubicBezTo>
                <a:cubicBezTo>
                  <a:pt x="76" y="123"/>
                  <a:pt x="73" y="123"/>
                  <a:pt x="70" y="123"/>
                </a:cubicBezTo>
                <a:cubicBezTo>
                  <a:pt x="69" y="120"/>
                  <a:pt x="68" y="117"/>
                  <a:pt x="68" y="114"/>
                </a:cubicBezTo>
                <a:cubicBezTo>
                  <a:pt x="61" y="114"/>
                  <a:pt x="61" y="114"/>
                  <a:pt x="61" y="114"/>
                </a:cubicBezTo>
                <a:cubicBezTo>
                  <a:pt x="62" y="117"/>
                  <a:pt x="62" y="120"/>
                  <a:pt x="63" y="123"/>
                </a:cubicBezTo>
                <a:cubicBezTo>
                  <a:pt x="57" y="124"/>
                  <a:pt x="51" y="125"/>
                  <a:pt x="46" y="126"/>
                </a:cubicBezTo>
                <a:cubicBezTo>
                  <a:pt x="44" y="122"/>
                  <a:pt x="43" y="118"/>
                  <a:pt x="42" y="114"/>
                </a:cubicBezTo>
                <a:cubicBezTo>
                  <a:pt x="35" y="114"/>
                  <a:pt x="35" y="114"/>
                  <a:pt x="35" y="114"/>
                </a:cubicBezTo>
                <a:cubicBezTo>
                  <a:pt x="36" y="119"/>
                  <a:pt x="38" y="123"/>
                  <a:pt x="39" y="128"/>
                </a:cubicBezTo>
                <a:cubicBezTo>
                  <a:pt x="36" y="128"/>
                  <a:pt x="33" y="129"/>
                  <a:pt x="29" y="131"/>
                </a:cubicBezTo>
                <a:cubicBezTo>
                  <a:pt x="27" y="125"/>
                  <a:pt x="26" y="119"/>
                  <a:pt x="25" y="114"/>
                </a:cubicBezTo>
                <a:cubicBezTo>
                  <a:pt x="18" y="114"/>
                  <a:pt x="18" y="114"/>
                  <a:pt x="18" y="114"/>
                </a:cubicBezTo>
                <a:cubicBezTo>
                  <a:pt x="18" y="107"/>
                  <a:pt x="19" y="100"/>
                  <a:pt x="21" y="93"/>
                </a:cubicBezTo>
                <a:cubicBezTo>
                  <a:pt x="21" y="89"/>
                  <a:pt x="21" y="84"/>
                  <a:pt x="21" y="80"/>
                </a:cubicBezTo>
                <a:cubicBezTo>
                  <a:pt x="21" y="74"/>
                  <a:pt x="21" y="68"/>
                  <a:pt x="22" y="61"/>
                </a:cubicBezTo>
                <a:cubicBezTo>
                  <a:pt x="25" y="62"/>
                  <a:pt x="29" y="63"/>
                  <a:pt x="32" y="63"/>
                </a:cubicBezTo>
                <a:cubicBezTo>
                  <a:pt x="32" y="68"/>
                  <a:pt x="31" y="72"/>
                  <a:pt x="31" y="76"/>
                </a:cubicBezTo>
                <a:cubicBezTo>
                  <a:pt x="33" y="74"/>
                  <a:pt x="36" y="72"/>
                  <a:pt x="38" y="71"/>
                </a:cubicBezTo>
                <a:cubicBezTo>
                  <a:pt x="38" y="70"/>
                  <a:pt x="38" y="70"/>
                  <a:pt x="38" y="69"/>
                </a:cubicBezTo>
                <a:cubicBezTo>
                  <a:pt x="37" y="67"/>
                  <a:pt x="36" y="65"/>
                  <a:pt x="36" y="63"/>
                </a:cubicBezTo>
                <a:cubicBezTo>
                  <a:pt x="36" y="59"/>
                  <a:pt x="38" y="56"/>
                  <a:pt x="40" y="53"/>
                </a:cubicBezTo>
                <a:cubicBezTo>
                  <a:pt x="41" y="47"/>
                  <a:pt x="43" y="41"/>
                  <a:pt x="45" y="35"/>
                </a:cubicBezTo>
                <a:cubicBezTo>
                  <a:pt x="51" y="36"/>
                  <a:pt x="57" y="37"/>
                  <a:pt x="63" y="38"/>
                </a:cubicBezTo>
                <a:cubicBezTo>
                  <a:pt x="61" y="45"/>
                  <a:pt x="59" y="51"/>
                  <a:pt x="59" y="58"/>
                </a:cubicBezTo>
                <a:cubicBezTo>
                  <a:pt x="59" y="60"/>
                  <a:pt x="59" y="61"/>
                  <a:pt x="59" y="63"/>
                </a:cubicBezTo>
                <a:cubicBezTo>
                  <a:pt x="59" y="65"/>
                  <a:pt x="59" y="65"/>
                  <a:pt x="59" y="65"/>
                </a:cubicBezTo>
                <a:cubicBezTo>
                  <a:pt x="61" y="62"/>
                  <a:pt x="63" y="60"/>
                  <a:pt x="65" y="58"/>
                </a:cubicBezTo>
                <a:cubicBezTo>
                  <a:pt x="66" y="53"/>
                  <a:pt x="67" y="49"/>
                  <a:pt x="68" y="44"/>
                </a:cubicBezTo>
                <a:cubicBezTo>
                  <a:pt x="68" y="43"/>
                  <a:pt x="68" y="42"/>
                  <a:pt x="69" y="41"/>
                </a:cubicBezTo>
                <a:cubicBezTo>
                  <a:pt x="69" y="40"/>
                  <a:pt x="69" y="39"/>
                  <a:pt x="69" y="38"/>
                </a:cubicBezTo>
                <a:cubicBezTo>
                  <a:pt x="70" y="38"/>
                  <a:pt x="70" y="38"/>
                  <a:pt x="70" y="38"/>
                </a:cubicBezTo>
                <a:cubicBezTo>
                  <a:pt x="72" y="36"/>
                  <a:pt x="75" y="34"/>
                  <a:pt x="79" y="34"/>
                </a:cubicBezTo>
                <a:cubicBezTo>
                  <a:pt x="83" y="34"/>
                  <a:pt x="86" y="36"/>
                  <a:pt x="88" y="38"/>
                </a:cubicBezTo>
                <a:cubicBezTo>
                  <a:pt x="89" y="38"/>
                  <a:pt x="89" y="38"/>
                  <a:pt x="89" y="38"/>
                </a:cubicBezTo>
                <a:cubicBezTo>
                  <a:pt x="89" y="39"/>
                  <a:pt x="90" y="40"/>
                  <a:pt x="90" y="40"/>
                </a:cubicBezTo>
                <a:cubicBezTo>
                  <a:pt x="90" y="42"/>
                  <a:pt x="91" y="43"/>
                  <a:pt x="91" y="45"/>
                </a:cubicBezTo>
                <a:cubicBezTo>
                  <a:pt x="92" y="49"/>
                  <a:pt x="93" y="54"/>
                  <a:pt x="93" y="58"/>
                </a:cubicBezTo>
                <a:cubicBezTo>
                  <a:pt x="95" y="60"/>
                  <a:pt x="97" y="62"/>
                  <a:pt x="99" y="65"/>
                </a:cubicBezTo>
                <a:cubicBezTo>
                  <a:pt x="99" y="63"/>
                  <a:pt x="99" y="63"/>
                  <a:pt x="99" y="63"/>
                </a:cubicBezTo>
                <a:cubicBezTo>
                  <a:pt x="99" y="61"/>
                  <a:pt x="99" y="60"/>
                  <a:pt x="100" y="58"/>
                </a:cubicBezTo>
                <a:cubicBezTo>
                  <a:pt x="99" y="52"/>
                  <a:pt x="98" y="45"/>
                  <a:pt x="96" y="38"/>
                </a:cubicBezTo>
                <a:cubicBezTo>
                  <a:pt x="102" y="37"/>
                  <a:pt x="108" y="36"/>
                  <a:pt x="113" y="35"/>
                </a:cubicBezTo>
                <a:cubicBezTo>
                  <a:pt x="115" y="41"/>
                  <a:pt x="117" y="47"/>
                  <a:pt x="118" y="54"/>
                </a:cubicBezTo>
                <a:cubicBezTo>
                  <a:pt x="121" y="56"/>
                  <a:pt x="122" y="59"/>
                  <a:pt x="122" y="63"/>
                </a:cubicBezTo>
                <a:cubicBezTo>
                  <a:pt x="122" y="65"/>
                  <a:pt x="122" y="67"/>
                  <a:pt x="120" y="69"/>
                </a:cubicBezTo>
                <a:cubicBezTo>
                  <a:pt x="120" y="70"/>
                  <a:pt x="120" y="71"/>
                  <a:pt x="120" y="71"/>
                </a:cubicBezTo>
                <a:cubicBezTo>
                  <a:pt x="123" y="72"/>
                  <a:pt x="125" y="74"/>
                  <a:pt x="127" y="76"/>
                </a:cubicBezTo>
                <a:cubicBezTo>
                  <a:pt x="127" y="72"/>
                  <a:pt x="127" y="68"/>
                  <a:pt x="126" y="63"/>
                </a:cubicBezTo>
                <a:cubicBezTo>
                  <a:pt x="130" y="63"/>
                  <a:pt x="133" y="62"/>
                  <a:pt x="137" y="61"/>
                </a:cubicBezTo>
                <a:cubicBezTo>
                  <a:pt x="137" y="67"/>
                  <a:pt x="138" y="74"/>
                  <a:pt x="138" y="80"/>
                </a:cubicBezTo>
                <a:cubicBezTo>
                  <a:pt x="138" y="84"/>
                  <a:pt x="137" y="89"/>
                  <a:pt x="137" y="93"/>
                </a:cubicBezTo>
                <a:cubicBezTo>
                  <a:pt x="139" y="100"/>
                  <a:pt x="140" y="107"/>
                  <a:pt x="140" y="114"/>
                </a:cubicBezTo>
                <a:cubicBezTo>
                  <a:pt x="134" y="114"/>
                  <a:pt x="134" y="114"/>
                  <a:pt x="134" y="114"/>
                </a:cubicBezTo>
                <a:cubicBezTo>
                  <a:pt x="132" y="119"/>
                  <a:pt x="131" y="125"/>
                  <a:pt x="129" y="131"/>
                </a:cubicBezTo>
                <a:moveTo>
                  <a:pt x="139" y="120"/>
                </a:moveTo>
                <a:cubicBezTo>
                  <a:pt x="140" y="116"/>
                  <a:pt x="141" y="112"/>
                  <a:pt x="142" y="108"/>
                </a:cubicBezTo>
                <a:cubicBezTo>
                  <a:pt x="143" y="108"/>
                  <a:pt x="144" y="108"/>
                  <a:pt x="145" y="109"/>
                </a:cubicBezTo>
                <a:cubicBezTo>
                  <a:pt x="143" y="113"/>
                  <a:pt x="141" y="116"/>
                  <a:pt x="139" y="120"/>
                </a:cubicBezTo>
                <a:moveTo>
                  <a:pt x="143" y="102"/>
                </a:moveTo>
                <a:cubicBezTo>
                  <a:pt x="144" y="94"/>
                  <a:pt x="144" y="87"/>
                  <a:pt x="144" y="80"/>
                </a:cubicBezTo>
                <a:cubicBezTo>
                  <a:pt x="144" y="73"/>
                  <a:pt x="144" y="66"/>
                  <a:pt x="143" y="60"/>
                </a:cubicBezTo>
                <a:cubicBezTo>
                  <a:pt x="145" y="59"/>
                  <a:pt x="147" y="59"/>
                  <a:pt x="148" y="58"/>
                </a:cubicBezTo>
                <a:cubicBezTo>
                  <a:pt x="150" y="65"/>
                  <a:pt x="152" y="72"/>
                  <a:pt x="152" y="79"/>
                </a:cubicBezTo>
                <a:cubicBezTo>
                  <a:pt x="152" y="87"/>
                  <a:pt x="150" y="95"/>
                  <a:pt x="148" y="103"/>
                </a:cubicBezTo>
                <a:cubicBezTo>
                  <a:pt x="146" y="102"/>
                  <a:pt x="144" y="102"/>
                  <a:pt x="143" y="102"/>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nvGrpSpPr>
          <p:cNvPr id="48" name="Group 47"/>
          <p:cNvGrpSpPr/>
          <p:nvPr/>
        </p:nvGrpSpPr>
        <p:grpSpPr>
          <a:xfrm>
            <a:off x="7348748" y="2382626"/>
            <a:ext cx="800148" cy="498961"/>
            <a:chOff x="2197723" y="4594933"/>
            <a:chExt cx="234284" cy="146096"/>
          </a:xfrm>
          <a:solidFill>
            <a:schemeClr val="bg2">
              <a:lumMod val="50000"/>
            </a:schemeClr>
          </a:solidFill>
        </p:grpSpPr>
        <p:sp>
          <p:nvSpPr>
            <p:cNvPr id="49" name="Oval 362"/>
            <p:cNvSpPr>
              <a:spLocks noChangeArrowheads="1"/>
            </p:cNvSpPr>
            <p:nvPr/>
          </p:nvSpPr>
          <p:spPr bwMode="auto">
            <a:xfrm>
              <a:off x="2364325" y="4629641"/>
              <a:ext cx="30370" cy="30370"/>
            </a:xfrm>
            <a:prstGeom prst="ellipse">
              <a:avLst/>
            </a:pr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0" name="Oval 363"/>
            <p:cNvSpPr>
              <a:spLocks noChangeArrowheads="1"/>
            </p:cNvSpPr>
            <p:nvPr/>
          </p:nvSpPr>
          <p:spPr bwMode="auto">
            <a:xfrm>
              <a:off x="2298378" y="4594933"/>
              <a:ext cx="32973" cy="30370"/>
            </a:xfrm>
            <a:prstGeom prst="ellipse">
              <a:avLst/>
            </a:pr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1" name="Oval 364"/>
            <p:cNvSpPr>
              <a:spLocks noChangeArrowheads="1"/>
            </p:cNvSpPr>
            <p:nvPr/>
          </p:nvSpPr>
          <p:spPr bwMode="auto">
            <a:xfrm>
              <a:off x="2234327" y="4629641"/>
              <a:ext cx="30370" cy="30370"/>
            </a:xfrm>
            <a:prstGeom prst="ellipse">
              <a:avLst/>
            </a:prstGeom>
            <a:grp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2" name="Freeform 365"/>
            <p:cNvSpPr>
              <a:spLocks/>
            </p:cNvSpPr>
            <p:nvPr/>
          </p:nvSpPr>
          <p:spPr bwMode="auto">
            <a:xfrm>
              <a:off x="2197723" y="4629961"/>
              <a:ext cx="234284" cy="111068"/>
            </a:xfrm>
            <a:custGeom>
              <a:avLst/>
              <a:gdLst/>
              <a:ahLst/>
              <a:cxnLst>
                <a:cxn ang="0">
                  <a:pos x="114" y="54"/>
                </a:cxn>
                <a:cxn ang="0">
                  <a:pos x="90" y="17"/>
                </a:cxn>
                <a:cxn ang="0">
                  <a:pos x="78" y="22"/>
                </a:cxn>
                <a:cxn ang="0">
                  <a:pos x="57" y="0"/>
                </a:cxn>
                <a:cxn ang="0">
                  <a:pos x="36" y="22"/>
                </a:cxn>
                <a:cxn ang="0">
                  <a:pos x="24" y="17"/>
                </a:cxn>
                <a:cxn ang="0">
                  <a:pos x="0" y="54"/>
                </a:cxn>
                <a:cxn ang="0">
                  <a:pos x="49" y="54"/>
                </a:cxn>
                <a:cxn ang="0">
                  <a:pos x="45" y="36"/>
                </a:cxn>
                <a:cxn ang="0">
                  <a:pos x="68" y="36"/>
                </a:cxn>
                <a:cxn ang="0">
                  <a:pos x="65" y="54"/>
                </a:cxn>
                <a:cxn ang="0">
                  <a:pos x="114" y="54"/>
                </a:cxn>
              </a:cxnLst>
              <a:rect l="0" t="0" r="r" b="b"/>
              <a:pathLst>
                <a:path w="114" h="54">
                  <a:moveTo>
                    <a:pt x="114" y="54"/>
                  </a:moveTo>
                  <a:cubicBezTo>
                    <a:pt x="112" y="34"/>
                    <a:pt x="102" y="17"/>
                    <a:pt x="90" y="17"/>
                  </a:cubicBezTo>
                  <a:cubicBezTo>
                    <a:pt x="85" y="17"/>
                    <a:pt x="82" y="19"/>
                    <a:pt x="78" y="22"/>
                  </a:cubicBezTo>
                  <a:cubicBezTo>
                    <a:pt x="74" y="9"/>
                    <a:pt x="66" y="0"/>
                    <a:pt x="57" y="0"/>
                  </a:cubicBezTo>
                  <a:cubicBezTo>
                    <a:pt x="48" y="0"/>
                    <a:pt x="40" y="9"/>
                    <a:pt x="36" y="22"/>
                  </a:cubicBezTo>
                  <a:cubicBezTo>
                    <a:pt x="32" y="19"/>
                    <a:pt x="28" y="17"/>
                    <a:pt x="24" y="17"/>
                  </a:cubicBezTo>
                  <a:cubicBezTo>
                    <a:pt x="12" y="17"/>
                    <a:pt x="1" y="34"/>
                    <a:pt x="0" y="54"/>
                  </a:cubicBezTo>
                  <a:cubicBezTo>
                    <a:pt x="49" y="54"/>
                    <a:pt x="49" y="54"/>
                    <a:pt x="49" y="54"/>
                  </a:cubicBezTo>
                  <a:cubicBezTo>
                    <a:pt x="48" y="49"/>
                    <a:pt x="47" y="43"/>
                    <a:pt x="45" y="36"/>
                  </a:cubicBezTo>
                  <a:cubicBezTo>
                    <a:pt x="68" y="36"/>
                    <a:pt x="68" y="36"/>
                    <a:pt x="68" y="36"/>
                  </a:cubicBezTo>
                  <a:cubicBezTo>
                    <a:pt x="67" y="43"/>
                    <a:pt x="66" y="49"/>
                    <a:pt x="65" y="54"/>
                  </a:cubicBezTo>
                  <a:lnTo>
                    <a:pt x="114" y="54"/>
                  </a:lnTo>
                  <a:close/>
                </a:path>
              </a:pathLst>
            </a:custGeom>
            <a:noFill/>
            <a:ln w="9525">
              <a:solidFill>
                <a:schemeClr val="bg2">
                  <a:lumMod val="50000"/>
                </a:schemeClr>
              </a:solid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539" name="Group 74"/>
          <p:cNvGrpSpPr>
            <a:grpSpLocks/>
          </p:cNvGrpSpPr>
          <p:nvPr/>
        </p:nvGrpSpPr>
        <p:grpSpPr bwMode="auto">
          <a:xfrm>
            <a:off x="4017964" y="2651125"/>
            <a:ext cx="441325" cy="598488"/>
            <a:chOff x="2546609" y="2593032"/>
            <a:chExt cx="441728" cy="599374"/>
          </a:xfrm>
        </p:grpSpPr>
        <p:sp>
          <p:nvSpPr>
            <p:cNvPr id="54" name="Freeform 1320"/>
            <p:cNvSpPr>
              <a:spLocks/>
            </p:cNvSpPr>
            <p:nvPr/>
          </p:nvSpPr>
          <p:spPr bwMode="auto">
            <a:xfrm>
              <a:off x="2546609" y="2713861"/>
              <a:ext cx="340035" cy="473775"/>
            </a:xfrm>
            <a:custGeom>
              <a:avLst/>
              <a:gdLst>
                <a:gd name="connsiteX0" fmla="*/ 41 w 9862"/>
                <a:gd name="connsiteY0" fmla="*/ 0 h 10000"/>
                <a:gd name="connsiteX1" fmla="*/ 0 w 9862"/>
                <a:gd name="connsiteY1" fmla="*/ 4263 h 10000"/>
                <a:gd name="connsiteX2" fmla="*/ 5219 w 9862"/>
                <a:gd name="connsiteY2" fmla="*/ 10000 h 10000"/>
                <a:gd name="connsiteX3" fmla="*/ 5219 w 9862"/>
                <a:gd name="connsiteY3" fmla="*/ 8122 h 10000"/>
                <a:gd name="connsiteX4" fmla="*/ 7302 w 9862"/>
                <a:gd name="connsiteY4" fmla="*/ 8122 h 10000"/>
                <a:gd name="connsiteX5" fmla="*/ 7302 w 9862"/>
                <a:gd name="connsiteY5" fmla="*/ 10000 h 10000"/>
                <a:gd name="connsiteX6" fmla="*/ 9862 w 9862"/>
                <a:gd name="connsiteY6" fmla="*/ 10000 h 10000"/>
                <a:gd name="connsiteX7" fmla="*/ 9862 w 9862"/>
                <a:gd name="connsiteY7" fmla="*/ 0 h 10000"/>
                <a:gd name="connsiteX8" fmla="*/ 41 w 9862"/>
                <a:gd name="connsiteY8" fmla="*/ 0 h 10000"/>
                <a:gd name="connsiteX0" fmla="*/ 42 w 10000"/>
                <a:gd name="connsiteY0" fmla="*/ 0 h 10000"/>
                <a:gd name="connsiteX1" fmla="*/ 0 w 10000"/>
                <a:gd name="connsiteY1" fmla="*/ 4263 h 10000"/>
                <a:gd name="connsiteX2" fmla="*/ 5713 w 10000"/>
                <a:gd name="connsiteY2" fmla="*/ 9086 h 10000"/>
                <a:gd name="connsiteX3" fmla="*/ 5292 w 10000"/>
                <a:gd name="connsiteY3" fmla="*/ 8122 h 10000"/>
                <a:gd name="connsiteX4" fmla="*/ 7404 w 10000"/>
                <a:gd name="connsiteY4" fmla="*/ 8122 h 10000"/>
                <a:gd name="connsiteX5" fmla="*/ 7404 w 10000"/>
                <a:gd name="connsiteY5" fmla="*/ 10000 h 10000"/>
                <a:gd name="connsiteX6" fmla="*/ 10000 w 10000"/>
                <a:gd name="connsiteY6" fmla="*/ 10000 h 10000"/>
                <a:gd name="connsiteX7" fmla="*/ 10000 w 10000"/>
                <a:gd name="connsiteY7" fmla="*/ 0 h 10000"/>
                <a:gd name="connsiteX8" fmla="*/ 42 w 10000"/>
                <a:gd name="connsiteY8" fmla="*/ 0 h 10000"/>
                <a:gd name="connsiteX0" fmla="*/ 42 w 10000"/>
                <a:gd name="connsiteY0" fmla="*/ 0 h 10000"/>
                <a:gd name="connsiteX1" fmla="*/ 0 w 10000"/>
                <a:gd name="connsiteY1" fmla="*/ 4263 h 10000"/>
                <a:gd name="connsiteX2" fmla="*/ 5643 w 10000"/>
                <a:gd name="connsiteY2" fmla="*/ 9035 h 10000"/>
                <a:gd name="connsiteX3" fmla="*/ 5292 w 10000"/>
                <a:gd name="connsiteY3" fmla="*/ 8122 h 10000"/>
                <a:gd name="connsiteX4" fmla="*/ 7404 w 10000"/>
                <a:gd name="connsiteY4" fmla="*/ 8122 h 10000"/>
                <a:gd name="connsiteX5" fmla="*/ 7404 w 10000"/>
                <a:gd name="connsiteY5" fmla="*/ 10000 h 10000"/>
                <a:gd name="connsiteX6" fmla="*/ 10000 w 10000"/>
                <a:gd name="connsiteY6" fmla="*/ 10000 h 10000"/>
                <a:gd name="connsiteX7" fmla="*/ 10000 w 10000"/>
                <a:gd name="connsiteY7" fmla="*/ 0 h 10000"/>
                <a:gd name="connsiteX8" fmla="*/ 42 w 10000"/>
                <a:gd name="connsiteY8" fmla="*/ 0 h 10000"/>
                <a:gd name="connsiteX0" fmla="*/ 42 w 10000"/>
                <a:gd name="connsiteY0" fmla="*/ 0 h 10000"/>
                <a:gd name="connsiteX1" fmla="*/ 0 w 10000"/>
                <a:gd name="connsiteY1" fmla="*/ 4263 h 10000"/>
                <a:gd name="connsiteX2" fmla="*/ 5643 w 10000"/>
                <a:gd name="connsiteY2" fmla="*/ 9035 h 10000"/>
                <a:gd name="connsiteX3" fmla="*/ 5292 w 10000"/>
                <a:gd name="connsiteY3" fmla="*/ 8122 h 10000"/>
                <a:gd name="connsiteX4" fmla="*/ 7404 w 10000"/>
                <a:gd name="connsiteY4" fmla="*/ 8122 h 10000"/>
                <a:gd name="connsiteX5" fmla="*/ 7404 w 10000"/>
                <a:gd name="connsiteY5" fmla="*/ 10000 h 10000"/>
                <a:gd name="connsiteX6" fmla="*/ 10000 w 10000"/>
                <a:gd name="connsiteY6" fmla="*/ 10000 h 10000"/>
                <a:gd name="connsiteX7" fmla="*/ 10000 w 10000"/>
                <a:gd name="connsiteY7" fmla="*/ 0 h 10000"/>
                <a:gd name="connsiteX8" fmla="*/ 42 w 10000"/>
                <a:gd name="connsiteY8" fmla="*/ 0 h 10000"/>
                <a:gd name="connsiteX0" fmla="*/ 42 w 10000"/>
                <a:gd name="connsiteY0" fmla="*/ 0 h 10000"/>
                <a:gd name="connsiteX1" fmla="*/ 0 w 10000"/>
                <a:gd name="connsiteY1" fmla="*/ 4263 h 10000"/>
                <a:gd name="connsiteX2" fmla="*/ 5643 w 10000"/>
                <a:gd name="connsiteY2" fmla="*/ 9035 h 10000"/>
                <a:gd name="connsiteX3" fmla="*/ 5292 w 10000"/>
                <a:gd name="connsiteY3" fmla="*/ 8122 h 10000"/>
                <a:gd name="connsiteX4" fmla="*/ 7404 w 10000"/>
                <a:gd name="connsiteY4" fmla="*/ 8122 h 10000"/>
                <a:gd name="connsiteX5" fmla="*/ 7404 w 10000"/>
                <a:gd name="connsiteY5" fmla="*/ 10000 h 10000"/>
                <a:gd name="connsiteX6" fmla="*/ 10000 w 10000"/>
                <a:gd name="connsiteY6" fmla="*/ 10000 h 10000"/>
                <a:gd name="connsiteX7" fmla="*/ 10000 w 10000"/>
                <a:gd name="connsiteY7" fmla="*/ 0 h 10000"/>
                <a:gd name="connsiteX8" fmla="*/ 42 w 10000"/>
                <a:gd name="connsiteY8" fmla="*/ 0 h 10000"/>
                <a:gd name="connsiteX0" fmla="*/ 42 w 10000"/>
                <a:gd name="connsiteY0" fmla="*/ 0 h 10000"/>
                <a:gd name="connsiteX1" fmla="*/ 0 w 10000"/>
                <a:gd name="connsiteY1" fmla="*/ 4263 h 10000"/>
                <a:gd name="connsiteX2" fmla="*/ 5152 w 10000"/>
                <a:gd name="connsiteY2" fmla="*/ 8680 h 10000"/>
                <a:gd name="connsiteX3" fmla="*/ 5292 w 10000"/>
                <a:gd name="connsiteY3" fmla="*/ 8122 h 10000"/>
                <a:gd name="connsiteX4" fmla="*/ 7404 w 10000"/>
                <a:gd name="connsiteY4" fmla="*/ 8122 h 10000"/>
                <a:gd name="connsiteX5" fmla="*/ 7404 w 10000"/>
                <a:gd name="connsiteY5" fmla="*/ 10000 h 10000"/>
                <a:gd name="connsiteX6" fmla="*/ 10000 w 10000"/>
                <a:gd name="connsiteY6" fmla="*/ 10000 h 10000"/>
                <a:gd name="connsiteX7" fmla="*/ 10000 w 10000"/>
                <a:gd name="connsiteY7" fmla="*/ 0 h 10000"/>
                <a:gd name="connsiteX8" fmla="*/ 42 w 10000"/>
                <a:gd name="connsiteY8" fmla="*/ 0 h 10000"/>
                <a:gd name="connsiteX0" fmla="*/ 42 w 10000"/>
                <a:gd name="connsiteY0" fmla="*/ 0 h 10000"/>
                <a:gd name="connsiteX1" fmla="*/ 0 w 10000"/>
                <a:gd name="connsiteY1" fmla="*/ 4263 h 10000"/>
                <a:gd name="connsiteX2" fmla="*/ 5363 w 10000"/>
                <a:gd name="connsiteY2" fmla="*/ 8883 h 10000"/>
                <a:gd name="connsiteX3" fmla="*/ 5292 w 10000"/>
                <a:gd name="connsiteY3" fmla="*/ 8122 h 10000"/>
                <a:gd name="connsiteX4" fmla="*/ 7404 w 10000"/>
                <a:gd name="connsiteY4" fmla="*/ 8122 h 10000"/>
                <a:gd name="connsiteX5" fmla="*/ 7404 w 10000"/>
                <a:gd name="connsiteY5" fmla="*/ 10000 h 10000"/>
                <a:gd name="connsiteX6" fmla="*/ 10000 w 10000"/>
                <a:gd name="connsiteY6" fmla="*/ 10000 h 10000"/>
                <a:gd name="connsiteX7" fmla="*/ 10000 w 10000"/>
                <a:gd name="connsiteY7" fmla="*/ 0 h 10000"/>
                <a:gd name="connsiteX8" fmla="*/ 42 w 10000"/>
                <a:gd name="connsiteY8" fmla="*/ 0 h 10000"/>
                <a:gd name="connsiteX0" fmla="*/ 42 w 10000"/>
                <a:gd name="connsiteY0" fmla="*/ 0 h 10152"/>
                <a:gd name="connsiteX1" fmla="*/ 0 w 10000"/>
                <a:gd name="connsiteY1" fmla="*/ 4263 h 10152"/>
                <a:gd name="connsiteX2" fmla="*/ 5363 w 10000"/>
                <a:gd name="connsiteY2" fmla="*/ 8883 h 10152"/>
                <a:gd name="connsiteX3" fmla="*/ 5292 w 10000"/>
                <a:gd name="connsiteY3" fmla="*/ 8122 h 10152"/>
                <a:gd name="connsiteX4" fmla="*/ 7404 w 10000"/>
                <a:gd name="connsiteY4" fmla="*/ 8122 h 10152"/>
                <a:gd name="connsiteX5" fmla="*/ 7404 w 10000"/>
                <a:gd name="connsiteY5" fmla="*/ 10000 h 10152"/>
                <a:gd name="connsiteX6" fmla="*/ 9860 w 10000"/>
                <a:gd name="connsiteY6" fmla="*/ 10152 h 10152"/>
                <a:gd name="connsiteX7" fmla="*/ 10000 w 10000"/>
                <a:gd name="connsiteY7" fmla="*/ 0 h 10152"/>
                <a:gd name="connsiteX8" fmla="*/ 42 w 10000"/>
                <a:gd name="connsiteY8" fmla="*/ 0 h 10152"/>
                <a:gd name="connsiteX0" fmla="*/ 42 w 10000"/>
                <a:gd name="connsiteY0" fmla="*/ 0 h 10152"/>
                <a:gd name="connsiteX1" fmla="*/ 0 w 10000"/>
                <a:gd name="connsiteY1" fmla="*/ 4263 h 10152"/>
                <a:gd name="connsiteX2" fmla="*/ 5363 w 10000"/>
                <a:gd name="connsiteY2" fmla="*/ 8883 h 10152"/>
                <a:gd name="connsiteX3" fmla="*/ 5292 w 10000"/>
                <a:gd name="connsiteY3" fmla="*/ 8122 h 10152"/>
                <a:gd name="connsiteX4" fmla="*/ 7404 w 10000"/>
                <a:gd name="connsiteY4" fmla="*/ 8122 h 10152"/>
                <a:gd name="connsiteX5" fmla="*/ 7474 w 10000"/>
                <a:gd name="connsiteY5" fmla="*/ 9848 h 10152"/>
                <a:gd name="connsiteX6" fmla="*/ 9860 w 10000"/>
                <a:gd name="connsiteY6" fmla="*/ 10152 h 10152"/>
                <a:gd name="connsiteX7" fmla="*/ 10000 w 10000"/>
                <a:gd name="connsiteY7" fmla="*/ 0 h 10152"/>
                <a:gd name="connsiteX8" fmla="*/ 42 w 10000"/>
                <a:gd name="connsiteY8" fmla="*/ 0 h 10152"/>
                <a:gd name="connsiteX0" fmla="*/ 42 w 10000"/>
                <a:gd name="connsiteY0" fmla="*/ 0 h 10152"/>
                <a:gd name="connsiteX1" fmla="*/ 0 w 10000"/>
                <a:gd name="connsiteY1" fmla="*/ 4263 h 10152"/>
                <a:gd name="connsiteX2" fmla="*/ 5363 w 10000"/>
                <a:gd name="connsiteY2" fmla="*/ 8883 h 10152"/>
                <a:gd name="connsiteX3" fmla="*/ 5292 w 10000"/>
                <a:gd name="connsiteY3" fmla="*/ 8122 h 10152"/>
                <a:gd name="connsiteX4" fmla="*/ 7404 w 10000"/>
                <a:gd name="connsiteY4" fmla="*/ 8122 h 10152"/>
                <a:gd name="connsiteX5" fmla="*/ 7474 w 10000"/>
                <a:gd name="connsiteY5" fmla="*/ 9848 h 10152"/>
                <a:gd name="connsiteX6" fmla="*/ 9860 w 10000"/>
                <a:gd name="connsiteY6" fmla="*/ 10152 h 10152"/>
                <a:gd name="connsiteX7" fmla="*/ 10000 w 10000"/>
                <a:gd name="connsiteY7" fmla="*/ 0 h 10152"/>
                <a:gd name="connsiteX8" fmla="*/ 42 w 10000"/>
                <a:gd name="connsiteY8" fmla="*/ 0 h 10152"/>
                <a:gd name="connsiteX0" fmla="*/ 42 w 10000"/>
                <a:gd name="connsiteY0" fmla="*/ 0 h 10152"/>
                <a:gd name="connsiteX1" fmla="*/ 0 w 10000"/>
                <a:gd name="connsiteY1" fmla="*/ 4263 h 10152"/>
                <a:gd name="connsiteX2" fmla="*/ 5363 w 10000"/>
                <a:gd name="connsiteY2" fmla="*/ 8883 h 10152"/>
                <a:gd name="connsiteX3" fmla="*/ 5292 w 10000"/>
                <a:gd name="connsiteY3" fmla="*/ 8122 h 10152"/>
                <a:gd name="connsiteX4" fmla="*/ 7404 w 10000"/>
                <a:gd name="connsiteY4" fmla="*/ 8122 h 10152"/>
                <a:gd name="connsiteX5" fmla="*/ 7474 w 10000"/>
                <a:gd name="connsiteY5" fmla="*/ 9848 h 10152"/>
                <a:gd name="connsiteX6" fmla="*/ 9860 w 10000"/>
                <a:gd name="connsiteY6" fmla="*/ 10152 h 10152"/>
                <a:gd name="connsiteX7" fmla="*/ 10000 w 10000"/>
                <a:gd name="connsiteY7" fmla="*/ 0 h 10152"/>
                <a:gd name="connsiteX8" fmla="*/ 42 w 10000"/>
                <a:gd name="connsiteY8" fmla="*/ 0 h 10152"/>
                <a:gd name="connsiteX0" fmla="*/ 42 w 10000"/>
                <a:gd name="connsiteY0" fmla="*/ 0 h 10101"/>
                <a:gd name="connsiteX1" fmla="*/ 0 w 10000"/>
                <a:gd name="connsiteY1" fmla="*/ 4263 h 10101"/>
                <a:gd name="connsiteX2" fmla="*/ 5363 w 10000"/>
                <a:gd name="connsiteY2" fmla="*/ 8883 h 10101"/>
                <a:gd name="connsiteX3" fmla="*/ 5292 w 10000"/>
                <a:gd name="connsiteY3" fmla="*/ 8122 h 10101"/>
                <a:gd name="connsiteX4" fmla="*/ 7404 w 10000"/>
                <a:gd name="connsiteY4" fmla="*/ 8122 h 10101"/>
                <a:gd name="connsiteX5" fmla="*/ 7474 w 10000"/>
                <a:gd name="connsiteY5" fmla="*/ 9848 h 10101"/>
                <a:gd name="connsiteX6" fmla="*/ 9860 w 10000"/>
                <a:gd name="connsiteY6" fmla="*/ 10101 h 10101"/>
                <a:gd name="connsiteX7" fmla="*/ 10000 w 10000"/>
                <a:gd name="connsiteY7" fmla="*/ 0 h 10101"/>
                <a:gd name="connsiteX8" fmla="*/ 42 w 10000"/>
                <a:gd name="connsiteY8" fmla="*/ 0 h 10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00" h="10101">
                  <a:moveTo>
                    <a:pt x="42" y="0"/>
                  </a:moveTo>
                  <a:cubicBezTo>
                    <a:pt x="27" y="1421"/>
                    <a:pt x="14" y="2842"/>
                    <a:pt x="0" y="4263"/>
                  </a:cubicBezTo>
                  <a:cubicBezTo>
                    <a:pt x="1320" y="5752"/>
                    <a:pt x="1026" y="6023"/>
                    <a:pt x="5363" y="8883"/>
                  </a:cubicBezTo>
                  <a:cubicBezTo>
                    <a:pt x="5410" y="8697"/>
                    <a:pt x="5245" y="8308"/>
                    <a:pt x="5292" y="8122"/>
                  </a:cubicBezTo>
                  <a:lnTo>
                    <a:pt x="7404" y="8122"/>
                  </a:lnTo>
                  <a:cubicBezTo>
                    <a:pt x="7427" y="8697"/>
                    <a:pt x="7451" y="9273"/>
                    <a:pt x="7474" y="9848"/>
                  </a:cubicBezTo>
                  <a:cubicBezTo>
                    <a:pt x="8480" y="10051"/>
                    <a:pt x="8574" y="10000"/>
                    <a:pt x="9860" y="10101"/>
                  </a:cubicBezTo>
                  <a:cubicBezTo>
                    <a:pt x="9907" y="6717"/>
                    <a:pt x="9953" y="3384"/>
                    <a:pt x="10000" y="0"/>
                  </a:cubicBezTo>
                  <a:lnTo>
                    <a:pt x="42" y="0"/>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662" name="Rectangle 1323"/>
            <p:cNvSpPr>
              <a:spLocks noChangeArrowheads="1"/>
            </p:cNvSpPr>
            <p:nvPr/>
          </p:nvSpPr>
          <p:spPr bwMode="auto">
            <a:xfrm>
              <a:off x="2605350" y="2775310"/>
              <a:ext cx="28673" cy="67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63" name="Rectangle 1324"/>
            <p:cNvSpPr>
              <a:spLocks noChangeArrowheads="1"/>
            </p:cNvSpPr>
            <p:nvPr/>
          </p:nvSpPr>
          <p:spPr bwMode="auto">
            <a:xfrm>
              <a:off x="2605350" y="2969875"/>
              <a:ext cx="28673" cy="67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64" name="Rectangle 1325"/>
            <p:cNvSpPr>
              <a:spLocks noChangeArrowheads="1"/>
            </p:cNvSpPr>
            <p:nvPr/>
          </p:nvSpPr>
          <p:spPr bwMode="auto">
            <a:xfrm>
              <a:off x="2605350" y="2873618"/>
              <a:ext cx="28673" cy="67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65" name="Rectangle 1326"/>
            <p:cNvSpPr>
              <a:spLocks noChangeArrowheads="1"/>
            </p:cNvSpPr>
            <p:nvPr/>
          </p:nvSpPr>
          <p:spPr bwMode="auto">
            <a:xfrm>
              <a:off x="2668839" y="2775310"/>
              <a:ext cx="32768" cy="67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66" name="Rectangle 1327"/>
            <p:cNvSpPr>
              <a:spLocks noChangeArrowheads="1"/>
            </p:cNvSpPr>
            <p:nvPr/>
          </p:nvSpPr>
          <p:spPr bwMode="auto">
            <a:xfrm>
              <a:off x="2668839" y="2969875"/>
              <a:ext cx="32768" cy="67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67" name="Rectangle 1328"/>
            <p:cNvSpPr>
              <a:spLocks noChangeArrowheads="1"/>
            </p:cNvSpPr>
            <p:nvPr/>
          </p:nvSpPr>
          <p:spPr bwMode="auto">
            <a:xfrm>
              <a:off x="2668839" y="2873618"/>
              <a:ext cx="32768" cy="67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68" name="Rectangle 1329"/>
            <p:cNvSpPr>
              <a:spLocks noChangeArrowheads="1"/>
            </p:cNvSpPr>
            <p:nvPr/>
          </p:nvSpPr>
          <p:spPr bwMode="auto">
            <a:xfrm>
              <a:off x="2736426" y="2771215"/>
              <a:ext cx="32768" cy="7168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69" name="Rectangle 1330"/>
            <p:cNvSpPr>
              <a:spLocks noChangeArrowheads="1"/>
            </p:cNvSpPr>
            <p:nvPr/>
          </p:nvSpPr>
          <p:spPr bwMode="auto">
            <a:xfrm>
              <a:off x="2736426" y="2963731"/>
              <a:ext cx="32768" cy="737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70" name="Rectangle 1331"/>
            <p:cNvSpPr>
              <a:spLocks noChangeArrowheads="1"/>
            </p:cNvSpPr>
            <p:nvPr/>
          </p:nvSpPr>
          <p:spPr bwMode="auto">
            <a:xfrm>
              <a:off x="2736426" y="2867474"/>
              <a:ext cx="32768" cy="737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71" name="Rectangle 1332"/>
            <p:cNvSpPr>
              <a:spLocks noChangeArrowheads="1"/>
            </p:cNvSpPr>
            <p:nvPr/>
          </p:nvSpPr>
          <p:spPr bwMode="auto">
            <a:xfrm>
              <a:off x="2797867" y="2775310"/>
              <a:ext cx="34817" cy="6758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72" name="Rectangle 1333"/>
            <p:cNvSpPr>
              <a:spLocks noChangeArrowheads="1"/>
            </p:cNvSpPr>
            <p:nvPr/>
          </p:nvSpPr>
          <p:spPr bwMode="auto">
            <a:xfrm>
              <a:off x="2797867" y="2963731"/>
              <a:ext cx="34817" cy="737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21673" name="Rectangle 1334"/>
            <p:cNvSpPr>
              <a:spLocks noChangeArrowheads="1"/>
            </p:cNvSpPr>
            <p:nvPr/>
          </p:nvSpPr>
          <p:spPr bwMode="auto">
            <a:xfrm>
              <a:off x="2797867" y="2867474"/>
              <a:ext cx="34817" cy="7373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lnSpc>
                  <a:spcPct val="100000"/>
                </a:lnSpc>
                <a:spcBef>
                  <a:spcPct val="0"/>
                </a:spcBef>
                <a:buNone/>
                <a:defRPr/>
              </a:pPr>
              <a:endParaRPr lang="en-US" altLang="en-US" sz="600" b="0">
                <a:solidFill>
                  <a:prstClr val="black"/>
                </a:solidFill>
                <a:cs typeface="Times New Roman" pitchFamily="18" charset="0"/>
              </a:endParaRPr>
            </a:p>
          </p:txBody>
        </p:sp>
        <p:sp>
          <p:nvSpPr>
            <p:cNvPr id="68" name="Freeform 1336"/>
            <p:cNvSpPr>
              <a:spLocks/>
            </p:cNvSpPr>
            <p:nvPr/>
          </p:nvSpPr>
          <p:spPr bwMode="auto">
            <a:xfrm>
              <a:off x="2851687" y="2839459"/>
              <a:ext cx="136650" cy="352947"/>
            </a:xfrm>
            <a:custGeom>
              <a:avLst/>
              <a:gdLst>
                <a:gd name="connsiteX0" fmla="*/ 448 w 10000"/>
                <a:gd name="connsiteY0" fmla="*/ 0 h 10277"/>
                <a:gd name="connsiteX1" fmla="*/ 0 w 10000"/>
                <a:gd name="connsiteY1" fmla="*/ 10000 h 10277"/>
                <a:gd name="connsiteX2" fmla="*/ 10000 w 10000"/>
                <a:gd name="connsiteY2" fmla="*/ 10277 h 10277"/>
                <a:gd name="connsiteX3" fmla="*/ 10000 w 10000"/>
                <a:gd name="connsiteY3" fmla="*/ 0 h 10277"/>
                <a:gd name="connsiteX4" fmla="*/ 448 w 10000"/>
                <a:gd name="connsiteY4" fmla="*/ 0 h 10277"/>
                <a:gd name="connsiteX0" fmla="*/ 448 w 10000"/>
                <a:gd name="connsiteY0" fmla="*/ 0 h 10277"/>
                <a:gd name="connsiteX1" fmla="*/ 0 w 10000"/>
                <a:gd name="connsiteY1" fmla="*/ 10000 h 10277"/>
                <a:gd name="connsiteX2" fmla="*/ 10000 w 10000"/>
                <a:gd name="connsiteY2" fmla="*/ 10277 h 10277"/>
                <a:gd name="connsiteX3" fmla="*/ 10000 w 10000"/>
                <a:gd name="connsiteY3" fmla="*/ 0 h 10277"/>
                <a:gd name="connsiteX4" fmla="*/ 448 w 10000"/>
                <a:gd name="connsiteY4" fmla="*/ 0 h 10277"/>
                <a:gd name="connsiteX0" fmla="*/ 448 w 10000"/>
                <a:gd name="connsiteY0" fmla="*/ 0 h 10277"/>
                <a:gd name="connsiteX1" fmla="*/ 0 w 10000"/>
                <a:gd name="connsiteY1" fmla="*/ 10000 h 10277"/>
                <a:gd name="connsiteX2" fmla="*/ 10000 w 10000"/>
                <a:gd name="connsiteY2" fmla="*/ 10277 h 10277"/>
                <a:gd name="connsiteX3" fmla="*/ 10000 w 10000"/>
                <a:gd name="connsiteY3" fmla="*/ 0 h 10277"/>
                <a:gd name="connsiteX4" fmla="*/ 448 w 10000"/>
                <a:gd name="connsiteY4" fmla="*/ 0 h 10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277">
                  <a:moveTo>
                    <a:pt x="448" y="0"/>
                  </a:moveTo>
                  <a:cubicBezTo>
                    <a:pt x="299" y="3333"/>
                    <a:pt x="149" y="6667"/>
                    <a:pt x="0" y="10000"/>
                  </a:cubicBezTo>
                  <a:cubicBezTo>
                    <a:pt x="4374" y="10300"/>
                    <a:pt x="3890" y="10254"/>
                    <a:pt x="10000" y="10277"/>
                  </a:cubicBezTo>
                  <a:lnTo>
                    <a:pt x="10000" y="0"/>
                  </a:lnTo>
                  <a:lnTo>
                    <a:pt x="448" y="0"/>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3" name="Freeform 1341"/>
            <p:cNvSpPr>
              <a:spLocks/>
            </p:cNvSpPr>
            <p:nvPr/>
          </p:nvSpPr>
          <p:spPr bwMode="auto">
            <a:xfrm>
              <a:off x="2765884" y="2593032"/>
              <a:ext cx="66736" cy="149446"/>
            </a:xfrm>
            <a:custGeom>
              <a:avLst/>
              <a:gdLst/>
              <a:ahLst/>
              <a:cxnLst>
                <a:cxn ang="0">
                  <a:pos x="14" y="3"/>
                </a:cxn>
                <a:cxn ang="0">
                  <a:pos x="7" y="0"/>
                </a:cxn>
                <a:cxn ang="0">
                  <a:pos x="0" y="3"/>
                </a:cxn>
                <a:cxn ang="0">
                  <a:pos x="0" y="28"/>
                </a:cxn>
                <a:cxn ang="0">
                  <a:pos x="0" y="28"/>
                </a:cxn>
                <a:cxn ang="0">
                  <a:pos x="0" y="28"/>
                </a:cxn>
                <a:cxn ang="0">
                  <a:pos x="7" y="31"/>
                </a:cxn>
                <a:cxn ang="0">
                  <a:pos x="14" y="28"/>
                </a:cxn>
                <a:cxn ang="0">
                  <a:pos x="14" y="28"/>
                </a:cxn>
                <a:cxn ang="0">
                  <a:pos x="14" y="28"/>
                </a:cxn>
                <a:cxn ang="0">
                  <a:pos x="14" y="3"/>
                </a:cxn>
              </a:cxnLst>
              <a:rect l="0" t="0" r="r" b="b"/>
              <a:pathLst>
                <a:path w="14" h="31">
                  <a:moveTo>
                    <a:pt x="14" y="3"/>
                  </a:moveTo>
                  <a:cubicBezTo>
                    <a:pt x="14" y="2"/>
                    <a:pt x="11" y="0"/>
                    <a:pt x="7" y="0"/>
                  </a:cubicBezTo>
                  <a:cubicBezTo>
                    <a:pt x="4" y="0"/>
                    <a:pt x="0" y="2"/>
                    <a:pt x="0" y="3"/>
                  </a:cubicBezTo>
                  <a:cubicBezTo>
                    <a:pt x="0" y="28"/>
                    <a:pt x="0" y="28"/>
                    <a:pt x="0" y="28"/>
                  </a:cubicBezTo>
                  <a:cubicBezTo>
                    <a:pt x="0" y="28"/>
                    <a:pt x="0" y="28"/>
                    <a:pt x="0" y="28"/>
                  </a:cubicBezTo>
                  <a:cubicBezTo>
                    <a:pt x="0" y="28"/>
                    <a:pt x="0" y="28"/>
                    <a:pt x="0" y="28"/>
                  </a:cubicBezTo>
                  <a:cubicBezTo>
                    <a:pt x="0" y="30"/>
                    <a:pt x="4" y="31"/>
                    <a:pt x="7" y="31"/>
                  </a:cubicBezTo>
                  <a:cubicBezTo>
                    <a:pt x="11" y="31"/>
                    <a:pt x="14" y="30"/>
                    <a:pt x="14" y="28"/>
                  </a:cubicBezTo>
                  <a:cubicBezTo>
                    <a:pt x="14" y="28"/>
                    <a:pt x="14" y="28"/>
                    <a:pt x="14" y="28"/>
                  </a:cubicBezTo>
                  <a:cubicBezTo>
                    <a:pt x="14" y="28"/>
                    <a:pt x="14" y="28"/>
                    <a:pt x="14" y="28"/>
                  </a:cubicBezTo>
                  <a:lnTo>
                    <a:pt x="14" y="3"/>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4" name="Freeform 1342"/>
            <p:cNvSpPr>
              <a:spLocks/>
            </p:cNvSpPr>
            <p:nvPr/>
          </p:nvSpPr>
          <p:spPr bwMode="auto">
            <a:xfrm>
              <a:off x="2668958" y="2635958"/>
              <a:ext cx="57202" cy="125598"/>
            </a:xfrm>
            <a:custGeom>
              <a:avLst/>
              <a:gdLst/>
              <a:ahLst/>
              <a:cxnLst>
                <a:cxn ang="0">
                  <a:pos x="12" y="3"/>
                </a:cxn>
                <a:cxn ang="0">
                  <a:pos x="6" y="0"/>
                </a:cxn>
                <a:cxn ang="0">
                  <a:pos x="0" y="3"/>
                </a:cxn>
                <a:cxn ang="0">
                  <a:pos x="0" y="24"/>
                </a:cxn>
                <a:cxn ang="0">
                  <a:pos x="0" y="24"/>
                </a:cxn>
                <a:cxn ang="0">
                  <a:pos x="0" y="24"/>
                </a:cxn>
                <a:cxn ang="0">
                  <a:pos x="6" y="26"/>
                </a:cxn>
                <a:cxn ang="0">
                  <a:pos x="12" y="24"/>
                </a:cxn>
                <a:cxn ang="0">
                  <a:pos x="12" y="24"/>
                </a:cxn>
                <a:cxn ang="0">
                  <a:pos x="12" y="24"/>
                </a:cxn>
                <a:cxn ang="0">
                  <a:pos x="12" y="3"/>
                </a:cxn>
              </a:cxnLst>
              <a:rect l="0" t="0" r="r" b="b"/>
              <a:pathLst>
                <a:path w="12" h="26">
                  <a:moveTo>
                    <a:pt x="12" y="3"/>
                  </a:moveTo>
                  <a:cubicBezTo>
                    <a:pt x="12" y="1"/>
                    <a:pt x="9" y="0"/>
                    <a:pt x="6" y="0"/>
                  </a:cubicBezTo>
                  <a:cubicBezTo>
                    <a:pt x="2" y="0"/>
                    <a:pt x="0" y="1"/>
                    <a:pt x="0" y="3"/>
                  </a:cubicBezTo>
                  <a:cubicBezTo>
                    <a:pt x="0" y="24"/>
                    <a:pt x="0" y="24"/>
                    <a:pt x="0" y="24"/>
                  </a:cubicBezTo>
                  <a:cubicBezTo>
                    <a:pt x="0" y="24"/>
                    <a:pt x="0" y="24"/>
                    <a:pt x="0" y="24"/>
                  </a:cubicBezTo>
                  <a:cubicBezTo>
                    <a:pt x="0" y="24"/>
                    <a:pt x="0" y="24"/>
                    <a:pt x="0" y="24"/>
                  </a:cubicBezTo>
                  <a:cubicBezTo>
                    <a:pt x="0" y="25"/>
                    <a:pt x="2" y="26"/>
                    <a:pt x="6" y="26"/>
                  </a:cubicBezTo>
                  <a:cubicBezTo>
                    <a:pt x="9" y="26"/>
                    <a:pt x="12" y="25"/>
                    <a:pt x="12" y="24"/>
                  </a:cubicBezTo>
                  <a:cubicBezTo>
                    <a:pt x="12" y="24"/>
                    <a:pt x="12" y="24"/>
                    <a:pt x="12" y="24"/>
                  </a:cubicBezTo>
                  <a:cubicBezTo>
                    <a:pt x="12" y="24"/>
                    <a:pt x="12" y="24"/>
                    <a:pt x="12" y="24"/>
                  </a:cubicBezTo>
                  <a:lnTo>
                    <a:pt x="12" y="3"/>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sp>
        <p:nvSpPr>
          <p:cNvPr id="82" name="Right Arrow 81"/>
          <p:cNvSpPr/>
          <p:nvPr/>
        </p:nvSpPr>
        <p:spPr>
          <a:xfrm>
            <a:off x="3380253" y="2426333"/>
            <a:ext cx="631514" cy="510792"/>
          </a:xfrm>
          <a:prstGeom prst="rightArrow">
            <a:avLst/>
          </a:prstGeom>
          <a:gradFill flip="none" rotWithShape="1">
            <a:gsLst>
              <a:gs pos="0">
                <a:srgbClr val="34B340">
                  <a:tint val="66000"/>
                  <a:satMod val="160000"/>
                </a:srgbClr>
              </a:gs>
              <a:gs pos="50000">
                <a:srgbClr val="34B340">
                  <a:tint val="44500"/>
                  <a:satMod val="160000"/>
                </a:srgbClr>
              </a:gs>
              <a:gs pos="100000">
                <a:srgbClr val="34B340">
                  <a:tint val="23500"/>
                  <a:satMod val="160000"/>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83" name="Right Arrow 82"/>
          <p:cNvSpPr/>
          <p:nvPr/>
        </p:nvSpPr>
        <p:spPr>
          <a:xfrm>
            <a:off x="5022320" y="2426333"/>
            <a:ext cx="631514" cy="510792"/>
          </a:xfrm>
          <a:prstGeom prst="rightArrow">
            <a:avLst/>
          </a:prstGeom>
          <a:gradFill flip="none" rotWithShape="1">
            <a:gsLst>
              <a:gs pos="0">
                <a:srgbClr val="34B340">
                  <a:tint val="66000"/>
                  <a:satMod val="160000"/>
                </a:srgbClr>
              </a:gs>
              <a:gs pos="50000">
                <a:srgbClr val="34B340">
                  <a:tint val="44500"/>
                  <a:satMod val="160000"/>
                </a:srgbClr>
              </a:gs>
              <a:gs pos="100000">
                <a:srgbClr val="34B340">
                  <a:tint val="23500"/>
                  <a:satMod val="160000"/>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84" name="Right Arrow 83"/>
          <p:cNvSpPr/>
          <p:nvPr/>
        </p:nvSpPr>
        <p:spPr>
          <a:xfrm>
            <a:off x="6630716" y="2426333"/>
            <a:ext cx="631514" cy="510792"/>
          </a:xfrm>
          <a:prstGeom prst="rightArrow">
            <a:avLst/>
          </a:prstGeom>
          <a:gradFill flip="none" rotWithShape="1">
            <a:gsLst>
              <a:gs pos="0">
                <a:srgbClr val="34B340">
                  <a:tint val="66000"/>
                  <a:satMod val="160000"/>
                </a:srgbClr>
              </a:gs>
              <a:gs pos="50000">
                <a:srgbClr val="34B340">
                  <a:tint val="44500"/>
                  <a:satMod val="160000"/>
                </a:srgbClr>
              </a:gs>
              <a:gs pos="100000">
                <a:srgbClr val="34B340">
                  <a:tint val="23500"/>
                  <a:satMod val="160000"/>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85" name="Right Arrow 84"/>
          <p:cNvSpPr/>
          <p:nvPr/>
        </p:nvSpPr>
        <p:spPr>
          <a:xfrm>
            <a:off x="8168064" y="2426333"/>
            <a:ext cx="631514" cy="510792"/>
          </a:xfrm>
          <a:prstGeom prst="rightArrow">
            <a:avLst/>
          </a:prstGeom>
          <a:gradFill flip="none" rotWithShape="1">
            <a:gsLst>
              <a:gs pos="0">
                <a:srgbClr val="34B340">
                  <a:tint val="66000"/>
                  <a:satMod val="160000"/>
                </a:srgbClr>
              </a:gs>
              <a:gs pos="50000">
                <a:srgbClr val="34B340">
                  <a:tint val="44500"/>
                  <a:satMod val="160000"/>
                </a:srgbClr>
              </a:gs>
              <a:gs pos="100000">
                <a:srgbClr val="34B340">
                  <a:tint val="23500"/>
                  <a:satMod val="160000"/>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21659" name="AutoShape 6"/>
          <p:cNvSpPr>
            <a:spLocks noChangeArrowheads="1"/>
          </p:cNvSpPr>
          <p:nvPr/>
        </p:nvSpPr>
        <p:spPr bwMode="auto">
          <a:xfrm rot="16200000">
            <a:off x="5164932" y="1610519"/>
            <a:ext cx="346075" cy="1125538"/>
          </a:xfrm>
          <a:prstGeom prst="downArrow">
            <a:avLst>
              <a:gd name="adj1" fmla="val 62130"/>
              <a:gd name="adj2" fmla="val 56519"/>
            </a:avLst>
          </a:prstGeom>
          <a:solidFill>
            <a:schemeClr val="accent3"/>
          </a:solidFill>
          <a:ln w="12700">
            <a:solidFill>
              <a:schemeClr val="bg1"/>
            </a:solidFill>
            <a:miter lim="800000"/>
            <a:headEnd/>
            <a:tailEnd/>
          </a:ln>
        </p:spPr>
        <p:txBody>
          <a:bodyPr rot="10800000" wrap="none"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None/>
              <a:defRPr/>
            </a:pPr>
            <a:endParaRPr lang="en-US" altLang="ja-JP" sz="900" b="0">
              <a:solidFill>
                <a:srgbClr val="000000"/>
              </a:solidFill>
              <a:latin typeface="Arial" panose="020B0604020202020204" pitchFamily="34" charset="0"/>
              <a:cs typeface="Times New Roman" pitchFamily="18" charset="0"/>
            </a:endParaRPr>
          </a:p>
        </p:txBody>
      </p:sp>
      <p:sp>
        <p:nvSpPr>
          <p:cNvPr id="21660" name="Text Box 59"/>
          <p:cNvSpPr txBox="1">
            <a:spLocks noChangeArrowheads="1"/>
          </p:cNvSpPr>
          <p:nvPr/>
        </p:nvSpPr>
        <p:spPr bwMode="auto">
          <a:xfrm>
            <a:off x="4713288" y="2077511"/>
            <a:ext cx="1187450" cy="225319"/>
          </a:xfrm>
          <a:prstGeom prst="rect">
            <a:avLst/>
          </a:prstGeom>
          <a:noFill/>
          <a:ln>
            <a:noFill/>
          </a:ln>
          <a:extLst/>
        </p:spPr>
        <p:txBody>
          <a:bodyPr lIns="90000" tIns="46800" rIns="90000" bIns="46800">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lnSpc>
                <a:spcPct val="85000"/>
              </a:lnSpc>
              <a:spcBef>
                <a:spcPts val="563"/>
              </a:spcBef>
              <a:spcAft>
                <a:spcPts val="563"/>
              </a:spcAft>
              <a:buNone/>
              <a:defRPr/>
            </a:pPr>
            <a:r>
              <a:rPr lang="en-US" altLang="ja-JP" sz="1000" b="0" dirty="0">
                <a:solidFill>
                  <a:srgbClr val="000000"/>
                </a:solidFill>
                <a:latin typeface="Arial" panose="020B0604020202020204" pitchFamily="34" charset="0"/>
                <a:cs typeface="Times New Roman" pitchFamily="18" charset="0"/>
              </a:rPr>
              <a:t>Activity Requests</a:t>
            </a:r>
          </a:p>
        </p:txBody>
      </p:sp>
      <p:grpSp>
        <p:nvGrpSpPr>
          <p:cNvPr id="21553" name="Group 111"/>
          <p:cNvGrpSpPr>
            <a:grpSpLocks/>
          </p:cNvGrpSpPr>
          <p:nvPr/>
        </p:nvGrpSpPr>
        <p:grpSpPr bwMode="auto">
          <a:xfrm>
            <a:off x="4149725" y="3327400"/>
            <a:ext cx="749300" cy="165100"/>
            <a:chOff x="2634842" y="3270076"/>
            <a:chExt cx="749992" cy="165073"/>
          </a:xfrm>
        </p:grpSpPr>
        <p:grpSp>
          <p:nvGrpSpPr>
            <p:cNvPr id="21647" name="Group 101"/>
            <p:cNvGrpSpPr>
              <a:grpSpLocks/>
            </p:cNvGrpSpPr>
            <p:nvPr/>
          </p:nvGrpSpPr>
          <p:grpSpPr bwMode="auto">
            <a:xfrm>
              <a:off x="2634842" y="3270076"/>
              <a:ext cx="165073" cy="165073"/>
              <a:chOff x="1044136" y="3303201"/>
              <a:chExt cx="261173" cy="261173"/>
            </a:xfrm>
          </p:grpSpPr>
          <p:sp>
            <p:nvSpPr>
              <p:cNvPr id="100" name="Oval 99"/>
              <p:cNvSpPr/>
              <p:nvPr/>
            </p:nvSpPr>
            <p:spPr>
              <a:xfrm>
                <a:off x="1044136"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58"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48" name="Group 102"/>
            <p:cNvGrpSpPr>
              <a:grpSpLocks/>
            </p:cNvGrpSpPr>
            <p:nvPr/>
          </p:nvGrpSpPr>
          <p:grpSpPr bwMode="auto">
            <a:xfrm>
              <a:off x="2829815" y="3270076"/>
              <a:ext cx="165073" cy="165073"/>
              <a:chOff x="1044136" y="3303201"/>
              <a:chExt cx="261173" cy="261173"/>
            </a:xfrm>
          </p:grpSpPr>
          <p:sp>
            <p:nvSpPr>
              <p:cNvPr id="104" name="Oval 103"/>
              <p:cNvSpPr/>
              <p:nvPr/>
            </p:nvSpPr>
            <p:spPr>
              <a:xfrm>
                <a:off x="1044880"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56"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49" name="Group 105"/>
            <p:cNvGrpSpPr>
              <a:grpSpLocks/>
            </p:cNvGrpSpPr>
            <p:nvPr/>
          </p:nvGrpSpPr>
          <p:grpSpPr bwMode="auto">
            <a:xfrm>
              <a:off x="3024788" y="3270076"/>
              <a:ext cx="165073" cy="165073"/>
              <a:chOff x="1044136" y="3303201"/>
              <a:chExt cx="261173" cy="261173"/>
            </a:xfrm>
          </p:grpSpPr>
          <p:sp>
            <p:nvSpPr>
              <p:cNvPr id="107" name="Oval 106"/>
              <p:cNvSpPr/>
              <p:nvPr/>
            </p:nvSpPr>
            <p:spPr>
              <a:xfrm>
                <a:off x="1043110"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54"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50" name="Group 108"/>
            <p:cNvGrpSpPr>
              <a:grpSpLocks/>
            </p:cNvGrpSpPr>
            <p:nvPr/>
          </p:nvGrpSpPr>
          <p:grpSpPr bwMode="auto">
            <a:xfrm>
              <a:off x="3219761" y="3270076"/>
              <a:ext cx="165073" cy="165073"/>
              <a:chOff x="1044136" y="3303201"/>
              <a:chExt cx="261173" cy="261173"/>
            </a:xfrm>
          </p:grpSpPr>
          <p:sp>
            <p:nvSpPr>
              <p:cNvPr id="110" name="Oval 109"/>
              <p:cNvSpPr/>
              <p:nvPr/>
            </p:nvSpPr>
            <p:spPr>
              <a:xfrm>
                <a:off x="1043853"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52"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grpSp>
        <p:nvGrpSpPr>
          <p:cNvPr id="21554" name="Group 112"/>
          <p:cNvGrpSpPr>
            <a:grpSpLocks/>
          </p:cNvGrpSpPr>
          <p:nvPr/>
        </p:nvGrpSpPr>
        <p:grpSpPr bwMode="auto">
          <a:xfrm>
            <a:off x="4149725" y="3536950"/>
            <a:ext cx="749300" cy="165100"/>
            <a:chOff x="2634842" y="3270076"/>
            <a:chExt cx="749992" cy="165073"/>
          </a:xfrm>
        </p:grpSpPr>
        <p:grpSp>
          <p:nvGrpSpPr>
            <p:cNvPr id="21635" name="Group 113"/>
            <p:cNvGrpSpPr>
              <a:grpSpLocks/>
            </p:cNvGrpSpPr>
            <p:nvPr/>
          </p:nvGrpSpPr>
          <p:grpSpPr bwMode="auto">
            <a:xfrm>
              <a:off x="2634842" y="3270076"/>
              <a:ext cx="165073" cy="165073"/>
              <a:chOff x="1044136" y="3303201"/>
              <a:chExt cx="261173" cy="261173"/>
            </a:xfrm>
          </p:grpSpPr>
          <p:sp>
            <p:nvSpPr>
              <p:cNvPr id="124" name="Oval 123"/>
              <p:cNvSpPr/>
              <p:nvPr/>
            </p:nvSpPr>
            <p:spPr>
              <a:xfrm>
                <a:off x="1044136"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46"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36" name="Group 114"/>
            <p:cNvGrpSpPr>
              <a:grpSpLocks/>
            </p:cNvGrpSpPr>
            <p:nvPr/>
          </p:nvGrpSpPr>
          <p:grpSpPr bwMode="auto">
            <a:xfrm>
              <a:off x="2829815" y="3270076"/>
              <a:ext cx="165073" cy="165073"/>
              <a:chOff x="1044136" y="3303201"/>
              <a:chExt cx="261173" cy="261173"/>
            </a:xfrm>
          </p:grpSpPr>
          <p:sp>
            <p:nvSpPr>
              <p:cNvPr id="122" name="Oval 121"/>
              <p:cNvSpPr/>
              <p:nvPr/>
            </p:nvSpPr>
            <p:spPr>
              <a:xfrm>
                <a:off x="1044880"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44"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37" name="Group 115"/>
            <p:cNvGrpSpPr>
              <a:grpSpLocks/>
            </p:cNvGrpSpPr>
            <p:nvPr/>
          </p:nvGrpSpPr>
          <p:grpSpPr bwMode="auto">
            <a:xfrm>
              <a:off x="3024788" y="3270076"/>
              <a:ext cx="165073" cy="165073"/>
              <a:chOff x="1044136" y="3303201"/>
              <a:chExt cx="261173" cy="261173"/>
            </a:xfrm>
          </p:grpSpPr>
          <p:sp>
            <p:nvSpPr>
              <p:cNvPr id="120" name="Oval 119"/>
              <p:cNvSpPr/>
              <p:nvPr/>
            </p:nvSpPr>
            <p:spPr>
              <a:xfrm>
                <a:off x="1043110"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42"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38" name="Group 116"/>
            <p:cNvGrpSpPr>
              <a:grpSpLocks/>
            </p:cNvGrpSpPr>
            <p:nvPr/>
          </p:nvGrpSpPr>
          <p:grpSpPr bwMode="auto">
            <a:xfrm>
              <a:off x="3219761" y="3270076"/>
              <a:ext cx="165073" cy="165073"/>
              <a:chOff x="1044136" y="3303201"/>
              <a:chExt cx="261173" cy="261173"/>
            </a:xfrm>
          </p:grpSpPr>
          <p:sp>
            <p:nvSpPr>
              <p:cNvPr id="118" name="Oval 117"/>
              <p:cNvSpPr/>
              <p:nvPr/>
            </p:nvSpPr>
            <p:spPr>
              <a:xfrm>
                <a:off x="1043853"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40"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grpSp>
        <p:nvGrpSpPr>
          <p:cNvPr id="21555" name="Group 125"/>
          <p:cNvGrpSpPr>
            <a:grpSpLocks/>
          </p:cNvGrpSpPr>
          <p:nvPr/>
        </p:nvGrpSpPr>
        <p:grpSpPr bwMode="auto">
          <a:xfrm>
            <a:off x="5776913" y="3327400"/>
            <a:ext cx="749300" cy="165100"/>
            <a:chOff x="2634842" y="3270076"/>
            <a:chExt cx="749992" cy="165073"/>
          </a:xfrm>
        </p:grpSpPr>
        <p:grpSp>
          <p:nvGrpSpPr>
            <p:cNvPr id="21623" name="Group 126"/>
            <p:cNvGrpSpPr>
              <a:grpSpLocks/>
            </p:cNvGrpSpPr>
            <p:nvPr/>
          </p:nvGrpSpPr>
          <p:grpSpPr bwMode="auto">
            <a:xfrm>
              <a:off x="2634842" y="3270076"/>
              <a:ext cx="165073" cy="165073"/>
              <a:chOff x="1044136" y="3303201"/>
              <a:chExt cx="261173" cy="261173"/>
            </a:xfrm>
          </p:grpSpPr>
          <p:sp>
            <p:nvSpPr>
              <p:cNvPr id="137" name="Oval 136"/>
              <p:cNvSpPr/>
              <p:nvPr/>
            </p:nvSpPr>
            <p:spPr>
              <a:xfrm>
                <a:off x="1044136"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34"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24" name="Group 127"/>
            <p:cNvGrpSpPr>
              <a:grpSpLocks/>
            </p:cNvGrpSpPr>
            <p:nvPr/>
          </p:nvGrpSpPr>
          <p:grpSpPr bwMode="auto">
            <a:xfrm>
              <a:off x="2829815" y="3270076"/>
              <a:ext cx="165073" cy="165073"/>
              <a:chOff x="1044136" y="3303201"/>
              <a:chExt cx="261173" cy="261173"/>
            </a:xfrm>
          </p:grpSpPr>
          <p:sp>
            <p:nvSpPr>
              <p:cNvPr id="135" name="Oval 134"/>
              <p:cNvSpPr/>
              <p:nvPr/>
            </p:nvSpPr>
            <p:spPr>
              <a:xfrm>
                <a:off x="1044879"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32"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25" name="Group 128"/>
            <p:cNvGrpSpPr>
              <a:grpSpLocks/>
            </p:cNvGrpSpPr>
            <p:nvPr/>
          </p:nvGrpSpPr>
          <p:grpSpPr bwMode="auto">
            <a:xfrm>
              <a:off x="3024788" y="3270076"/>
              <a:ext cx="165073" cy="165073"/>
              <a:chOff x="1044136" y="3303201"/>
              <a:chExt cx="261173" cy="261173"/>
            </a:xfrm>
          </p:grpSpPr>
          <p:sp>
            <p:nvSpPr>
              <p:cNvPr id="133" name="Oval 132"/>
              <p:cNvSpPr/>
              <p:nvPr/>
            </p:nvSpPr>
            <p:spPr>
              <a:xfrm>
                <a:off x="1043108"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30"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26" name="Group 129"/>
            <p:cNvGrpSpPr>
              <a:grpSpLocks/>
            </p:cNvGrpSpPr>
            <p:nvPr/>
          </p:nvGrpSpPr>
          <p:grpSpPr bwMode="auto">
            <a:xfrm>
              <a:off x="3219761" y="3270076"/>
              <a:ext cx="165073" cy="165073"/>
              <a:chOff x="1044136" y="3303201"/>
              <a:chExt cx="261173" cy="261173"/>
            </a:xfrm>
          </p:grpSpPr>
          <p:sp>
            <p:nvSpPr>
              <p:cNvPr id="131" name="Oval 130"/>
              <p:cNvSpPr/>
              <p:nvPr/>
            </p:nvSpPr>
            <p:spPr>
              <a:xfrm>
                <a:off x="1043853" y="3303201"/>
                <a:ext cx="26145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28"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grpSp>
        <p:nvGrpSpPr>
          <p:cNvPr id="21556" name="Group 138"/>
          <p:cNvGrpSpPr>
            <a:grpSpLocks/>
          </p:cNvGrpSpPr>
          <p:nvPr/>
        </p:nvGrpSpPr>
        <p:grpSpPr bwMode="auto">
          <a:xfrm>
            <a:off x="9080501" y="3327400"/>
            <a:ext cx="360363" cy="165100"/>
            <a:chOff x="2634842" y="3270076"/>
            <a:chExt cx="360046" cy="165073"/>
          </a:xfrm>
        </p:grpSpPr>
        <p:grpSp>
          <p:nvGrpSpPr>
            <p:cNvPr id="21617" name="Group 139"/>
            <p:cNvGrpSpPr>
              <a:grpSpLocks/>
            </p:cNvGrpSpPr>
            <p:nvPr/>
          </p:nvGrpSpPr>
          <p:grpSpPr bwMode="auto">
            <a:xfrm>
              <a:off x="2634842" y="3270076"/>
              <a:ext cx="165073" cy="165073"/>
              <a:chOff x="1044136" y="3303201"/>
              <a:chExt cx="261173" cy="261173"/>
            </a:xfrm>
          </p:grpSpPr>
          <p:sp>
            <p:nvSpPr>
              <p:cNvPr id="150" name="Oval 149"/>
              <p:cNvSpPr/>
              <p:nvPr/>
            </p:nvSpPr>
            <p:spPr>
              <a:xfrm>
                <a:off x="1044136" y="3303201"/>
                <a:ext cx="26098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622"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18" name="Group 140"/>
            <p:cNvGrpSpPr>
              <a:grpSpLocks/>
            </p:cNvGrpSpPr>
            <p:nvPr/>
          </p:nvGrpSpPr>
          <p:grpSpPr bwMode="auto">
            <a:xfrm>
              <a:off x="2829815" y="3270076"/>
              <a:ext cx="165073" cy="165073"/>
              <a:chOff x="1044136" y="3303201"/>
              <a:chExt cx="261173" cy="261173"/>
            </a:xfrm>
          </p:grpSpPr>
          <p:sp>
            <p:nvSpPr>
              <p:cNvPr id="148" name="Oval 147"/>
              <p:cNvSpPr/>
              <p:nvPr/>
            </p:nvSpPr>
            <p:spPr>
              <a:xfrm>
                <a:off x="1044323" y="3303201"/>
                <a:ext cx="260986" cy="261173"/>
              </a:xfrm>
              <a:prstGeom prst="ellipse">
                <a:avLst/>
              </a:prstGeom>
              <a:solidFill>
                <a:srgbClr val="9BDCF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dirty="0">
                  <a:solidFill>
                    <a:srgbClr val="FFFFFF"/>
                  </a:solidFill>
                  <a:latin typeface="Calibri"/>
                  <a:ea typeface="MS PGothic" charset="0"/>
                  <a:cs typeface="MS PGothic" charset="0"/>
                </a:endParaRPr>
              </a:p>
            </p:txBody>
          </p:sp>
          <p:sp>
            <p:nvSpPr>
              <p:cNvPr id="21620" name="Freeform 27"/>
              <p:cNvSpPr>
                <a:spLocks/>
              </p:cNvSpPr>
              <p:nvPr/>
            </p:nvSpPr>
            <p:spPr bwMode="auto">
              <a:xfrm rot="666567">
                <a:off x="1103783" y="3362578"/>
                <a:ext cx="147389" cy="142421"/>
              </a:xfrm>
              <a:custGeom>
                <a:avLst/>
                <a:gdLst>
                  <a:gd name="T0" fmla="*/ 2147483646 w 15756"/>
                  <a:gd name="T1" fmla="*/ 2147483646 h 16364"/>
                  <a:gd name="T2" fmla="*/ 2147483646 w 15756"/>
                  <a:gd name="T3" fmla="*/ 2147483646 h 16364"/>
                  <a:gd name="T4" fmla="*/ 2147483646 w 15756"/>
                  <a:gd name="T5" fmla="*/ 2147483646 h 16364"/>
                  <a:gd name="T6" fmla="*/ 2147483646 w 15756"/>
                  <a:gd name="T7" fmla="*/ 2147483646 h 16364"/>
                  <a:gd name="T8" fmla="*/ 2147483646 w 15756"/>
                  <a:gd name="T9" fmla="*/ 2147483646 h 16364"/>
                  <a:gd name="T10" fmla="*/ 2147483646 w 15756"/>
                  <a:gd name="T11" fmla="*/ 2147483646 h 16364"/>
                  <a:gd name="T12" fmla="*/ 2147483646 w 15756"/>
                  <a:gd name="T13" fmla="*/ 2147483646 h 16364"/>
                  <a:gd name="T14" fmla="*/ 2147483646 w 15756"/>
                  <a:gd name="T15" fmla="*/ 2147483646 h 16364"/>
                  <a:gd name="T16" fmla="*/ 2147483646 w 15756"/>
                  <a:gd name="T17" fmla="*/ 2147483646 h 16364"/>
                  <a:gd name="T18" fmla="*/ 2147483646 w 15756"/>
                  <a:gd name="T19" fmla="*/ 2147483646 h 16364"/>
                  <a:gd name="T20" fmla="*/ 2147483646 w 15756"/>
                  <a:gd name="T21" fmla="*/ 2147483646 h 16364"/>
                  <a:gd name="T22" fmla="*/ 2147483646 w 15756"/>
                  <a:gd name="T23" fmla="*/ 2147483646 h 16364"/>
                  <a:gd name="T24" fmla="*/ 2147483646 w 15756"/>
                  <a:gd name="T25" fmla="*/ 2147483646 h 16364"/>
                  <a:gd name="T26" fmla="*/ 2147483646 w 15756"/>
                  <a:gd name="T27" fmla="*/ 2147483646 h 16364"/>
                  <a:gd name="T28" fmla="*/ 2147483646 w 15756"/>
                  <a:gd name="T29" fmla="*/ 2147483646 h 16364"/>
                  <a:gd name="T30" fmla="*/ 2147483646 w 15756"/>
                  <a:gd name="T31" fmla="*/ 2147483646 h 16364"/>
                  <a:gd name="T32" fmla="*/ 2147483646 w 15756"/>
                  <a:gd name="T33" fmla="*/ 2147483646 h 16364"/>
                  <a:gd name="T34" fmla="*/ 2147483646 w 15756"/>
                  <a:gd name="T35" fmla="*/ 2147483646 h 16364"/>
                  <a:gd name="T36" fmla="*/ 2147483646 w 15756"/>
                  <a:gd name="T37" fmla="*/ 2147483646 h 16364"/>
                  <a:gd name="T38" fmla="*/ 2147483646 w 15756"/>
                  <a:gd name="T39" fmla="*/ 2147483646 h 16364"/>
                  <a:gd name="T40" fmla="*/ 2147483646 w 15756"/>
                  <a:gd name="T41" fmla="*/ 2147483646 h 16364"/>
                  <a:gd name="T42" fmla="*/ 2147483646 w 15756"/>
                  <a:gd name="T43" fmla="*/ 2147483646 h 16364"/>
                  <a:gd name="T44" fmla="*/ 2147483646 w 15756"/>
                  <a:gd name="T45" fmla="*/ 2147483646 h 16364"/>
                  <a:gd name="T46" fmla="*/ 0 w 15756"/>
                  <a:gd name="T47" fmla="*/ 2147483646 h 16364"/>
                  <a:gd name="T48" fmla="*/ 2147483646 w 15756"/>
                  <a:gd name="T49" fmla="*/ 2147483646 h 16364"/>
                  <a:gd name="T50" fmla="*/ 2147483646 w 15756"/>
                  <a:gd name="T51" fmla="*/ 2147483646 h 16364"/>
                  <a:gd name="T52" fmla="*/ 2147483646 w 15756"/>
                  <a:gd name="T53" fmla="*/ 2147483646 h 16364"/>
                  <a:gd name="T54" fmla="*/ 2147483646 w 15756"/>
                  <a:gd name="T55" fmla="*/ 2147483646 h 16364"/>
                  <a:gd name="T56" fmla="*/ 2147483646 w 15756"/>
                  <a:gd name="T57" fmla="*/ 2147483646 h 16364"/>
                  <a:gd name="T58" fmla="*/ 2147483646 w 15756"/>
                  <a:gd name="T59" fmla="*/ 2147483646 h 16364"/>
                  <a:gd name="T60" fmla="*/ 2147483646 w 15756"/>
                  <a:gd name="T61" fmla="*/ 2147483646 h 16364"/>
                  <a:gd name="T62" fmla="*/ 2147483646 w 15756"/>
                  <a:gd name="T63" fmla="*/ 2147483646 h 16364"/>
                  <a:gd name="T64" fmla="*/ 2147483646 w 15756"/>
                  <a:gd name="T65" fmla="*/ 2147483646 h 16364"/>
                  <a:gd name="T66" fmla="*/ 2147483646 w 15756"/>
                  <a:gd name="T67" fmla="*/ 2147483646 h 16364"/>
                  <a:gd name="T68" fmla="*/ 2147483646 w 15756"/>
                  <a:gd name="T69" fmla="*/ 2147483646 h 16364"/>
                  <a:gd name="T70" fmla="*/ 2147483646 w 15756"/>
                  <a:gd name="T71" fmla="*/ 2147483646 h 16364"/>
                  <a:gd name="T72" fmla="*/ 2147483646 w 15756"/>
                  <a:gd name="T73" fmla="*/ 2147483646 h 16364"/>
                  <a:gd name="T74" fmla="*/ 2147483646 w 15756"/>
                  <a:gd name="T75" fmla="*/ 2147483646 h 16364"/>
                  <a:gd name="T76" fmla="*/ 2147483646 w 15756"/>
                  <a:gd name="T77" fmla="*/ 2147483646 h 16364"/>
                  <a:gd name="T78" fmla="*/ 2147483646 w 15756"/>
                  <a:gd name="T79" fmla="*/ 2147483646 h 16364"/>
                  <a:gd name="T80" fmla="*/ 2147483646 w 15756"/>
                  <a:gd name="T81" fmla="*/ 2147483646 h 16364"/>
                  <a:gd name="T82" fmla="*/ 2147483646 w 15756"/>
                  <a:gd name="T83" fmla="*/ 2147483646 h 16364"/>
                  <a:gd name="T84" fmla="*/ 2147483646 w 15756"/>
                  <a:gd name="T85" fmla="*/ 2147483646 h 16364"/>
                  <a:gd name="T86" fmla="*/ 2147483646 w 15756"/>
                  <a:gd name="T87" fmla="*/ 2147483646 h 16364"/>
                  <a:gd name="T88" fmla="*/ 2147483646 w 15756"/>
                  <a:gd name="T89" fmla="*/ 2147483646 h 16364"/>
                  <a:gd name="T90" fmla="*/ 2147483646 w 15756"/>
                  <a:gd name="T91" fmla="*/ 2147483646 h 16364"/>
                  <a:gd name="T92" fmla="*/ 2147483646 w 15756"/>
                  <a:gd name="T93" fmla="*/ 2147483646 h 16364"/>
                  <a:gd name="T94" fmla="*/ 2147483646 w 15756"/>
                  <a:gd name="T95" fmla="*/ 2147483646 h 16364"/>
                  <a:gd name="T96" fmla="*/ 2147483646 w 15756"/>
                  <a:gd name="T97" fmla="*/ 2147483646 h 16364"/>
                  <a:gd name="T98" fmla="*/ 2147483646 w 15756"/>
                  <a:gd name="T99" fmla="*/ 2147483646 h 16364"/>
                  <a:gd name="T100" fmla="*/ 2147483646 w 15756"/>
                  <a:gd name="T101" fmla="*/ 2147483646 h 16364"/>
                  <a:gd name="T102" fmla="*/ 2147483646 w 15756"/>
                  <a:gd name="T103" fmla="*/ 2147483646 h 16364"/>
                  <a:gd name="T104" fmla="*/ 2147483646 w 15756"/>
                  <a:gd name="T105" fmla="*/ 2147483646 h 16364"/>
                  <a:gd name="T106" fmla="*/ 2147483646 w 15756"/>
                  <a:gd name="T107" fmla="*/ 2147483646 h 16364"/>
                  <a:gd name="T108" fmla="*/ 2147483646 w 15756"/>
                  <a:gd name="T109" fmla="*/ 2147483646 h 16364"/>
                  <a:gd name="T110" fmla="*/ 2147483646 w 15756"/>
                  <a:gd name="T111" fmla="*/ 2147483646 h 16364"/>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5756" h="16364">
                    <a:moveTo>
                      <a:pt x="15756" y="439"/>
                    </a:moveTo>
                    <a:lnTo>
                      <a:pt x="15557" y="659"/>
                    </a:lnTo>
                    <a:lnTo>
                      <a:pt x="15359" y="881"/>
                    </a:lnTo>
                    <a:lnTo>
                      <a:pt x="15163" y="1101"/>
                    </a:lnTo>
                    <a:lnTo>
                      <a:pt x="14967" y="1322"/>
                    </a:lnTo>
                    <a:lnTo>
                      <a:pt x="14772" y="1543"/>
                    </a:lnTo>
                    <a:lnTo>
                      <a:pt x="14579" y="1764"/>
                    </a:lnTo>
                    <a:lnTo>
                      <a:pt x="14387" y="1985"/>
                    </a:lnTo>
                    <a:lnTo>
                      <a:pt x="14196" y="2207"/>
                    </a:lnTo>
                    <a:lnTo>
                      <a:pt x="14005" y="2427"/>
                    </a:lnTo>
                    <a:lnTo>
                      <a:pt x="13816" y="2649"/>
                    </a:lnTo>
                    <a:lnTo>
                      <a:pt x="13627" y="2870"/>
                    </a:lnTo>
                    <a:lnTo>
                      <a:pt x="13440" y="3091"/>
                    </a:lnTo>
                    <a:lnTo>
                      <a:pt x="13253" y="3313"/>
                    </a:lnTo>
                    <a:lnTo>
                      <a:pt x="13069" y="3535"/>
                    </a:lnTo>
                    <a:lnTo>
                      <a:pt x="12885" y="3756"/>
                    </a:lnTo>
                    <a:lnTo>
                      <a:pt x="12701" y="3978"/>
                    </a:lnTo>
                    <a:lnTo>
                      <a:pt x="12519" y="4199"/>
                    </a:lnTo>
                    <a:lnTo>
                      <a:pt x="12338" y="4421"/>
                    </a:lnTo>
                    <a:lnTo>
                      <a:pt x="12158" y="4643"/>
                    </a:lnTo>
                    <a:lnTo>
                      <a:pt x="11979" y="4865"/>
                    </a:lnTo>
                    <a:lnTo>
                      <a:pt x="11801" y="5088"/>
                    </a:lnTo>
                    <a:lnTo>
                      <a:pt x="11624" y="5309"/>
                    </a:lnTo>
                    <a:lnTo>
                      <a:pt x="11448" y="5531"/>
                    </a:lnTo>
                    <a:lnTo>
                      <a:pt x="11273" y="5754"/>
                    </a:lnTo>
                    <a:lnTo>
                      <a:pt x="11099" y="5976"/>
                    </a:lnTo>
                    <a:lnTo>
                      <a:pt x="10927" y="6198"/>
                    </a:lnTo>
                    <a:lnTo>
                      <a:pt x="10754" y="6422"/>
                    </a:lnTo>
                    <a:lnTo>
                      <a:pt x="10583" y="6644"/>
                    </a:lnTo>
                    <a:lnTo>
                      <a:pt x="10413" y="6867"/>
                    </a:lnTo>
                    <a:lnTo>
                      <a:pt x="10244" y="7090"/>
                    </a:lnTo>
                    <a:lnTo>
                      <a:pt x="10076" y="7312"/>
                    </a:lnTo>
                    <a:lnTo>
                      <a:pt x="9911" y="7536"/>
                    </a:lnTo>
                    <a:lnTo>
                      <a:pt x="9745" y="7758"/>
                    </a:lnTo>
                    <a:lnTo>
                      <a:pt x="9580" y="7981"/>
                    </a:lnTo>
                    <a:lnTo>
                      <a:pt x="9417" y="8202"/>
                    </a:lnTo>
                    <a:lnTo>
                      <a:pt x="9255" y="8423"/>
                    </a:lnTo>
                    <a:lnTo>
                      <a:pt x="9095" y="8644"/>
                    </a:lnTo>
                    <a:lnTo>
                      <a:pt x="8936" y="8864"/>
                    </a:lnTo>
                    <a:lnTo>
                      <a:pt x="8779" y="9084"/>
                    </a:lnTo>
                    <a:lnTo>
                      <a:pt x="8623" y="9304"/>
                    </a:lnTo>
                    <a:lnTo>
                      <a:pt x="8468" y="9522"/>
                    </a:lnTo>
                    <a:lnTo>
                      <a:pt x="8316" y="9740"/>
                    </a:lnTo>
                    <a:lnTo>
                      <a:pt x="8164" y="9959"/>
                    </a:lnTo>
                    <a:lnTo>
                      <a:pt x="8015" y="10176"/>
                    </a:lnTo>
                    <a:lnTo>
                      <a:pt x="7865" y="10393"/>
                    </a:lnTo>
                    <a:lnTo>
                      <a:pt x="7719" y="10609"/>
                    </a:lnTo>
                    <a:lnTo>
                      <a:pt x="7572" y="10826"/>
                    </a:lnTo>
                    <a:lnTo>
                      <a:pt x="7428" y="11041"/>
                    </a:lnTo>
                    <a:lnTo>
                      <a:pt x="7285" y="11256"/>
                    </a:lnTo>
                    <a:lnTo>
                      <a:pt x="7144" y="11471"/>
                    </a:lnTo>
                    <a:lnTo>
                      <a:pt x="7004" y="11685"/>
                    </a:lnTo>
                    <a:lnTo>
                      <a:pt x="6865" y="11898"/>
                    </a:lnTo>
                    <a:lnTo>
                      <a:pt x="6727" y="12113"/>
                    </a:lnTo>
                    <a:lnTo>
                      <a:pt x="6592" y="12325"/>
                    </a:lnTo>
                    <a:lnTo>
                      <a:pt x="6458" y="12538"/>
                    </a:lnTo>
                    <a:lnTo>
                      <a:pt x="6325" y="12749"/>
                    </a:lnTo>
                    <a:lnTo>
                      <a:pt x="6193" y="12961"/>
                    </a:lnTo>
                    <a:lnTo>
                      <a:pt x="6063" y="13172"/>
                    </a:lnTo>
                    <a:lnTo>
                      <a:pt x="5935" y="13382"/>
                    </a:lnTo>
                    <a:lnTo>
                      <a:pt x="5808" y="13593"/>
                    </a:lnTo>
                    <a:lnTo>
                      <a:pt x="5682" y="13803"/>
                    </a:lnTo>
                    <a:lnTo>
                      <a:pt x="5558" y="14012"/>
                    </a:lnTo>
                    <a:lnTo>
                      <a:pt x="5435" y="14221"/>
                    </a:lnTo>
                    <a:lnTo>
                      <a:pt x="5313" y="14429"/>
                    </a:lnTo>
                    <a:lnTo>
                      <a:pt x="5272" y="14500"/>
                    </a:lnTo>
                    <a:lnTo>
                      <a:pt x="5229" y="14578"/>
                    </a:lnTo>
                    <a:lnTo>
                      <a:pt x="5184" y="14660"/>
                    </a:lnTo>
                    <a:lnTo>
                      <a:pt x="5136" y="14746"/>
                    </a:lnTo>
                    <a:lnTo>
                      <a:pt x="5087" y="14839"/>
                    </a:lnTo>
                    <a:lnTo>
                      <a:pt x="5034" y="14935"/>
                    </a:lnTo>
                    <a:lnTo>
                      <a:pt x="4981" y="15037"/>
                    </a:lnTo>
                    <a:lnTo>
                      <a:pt x="4926" y="15144"/>
                    </a:lnTo>
                    <a:lnTo>
                      <a:pt x="4884" y="15219"/>
                    </a:lnTo>
                    <a:lnTo>
                      <a:pt x="4840" y="15292"/>
                    </a:lnTo>
                    <a:lnTo>
                      <a:pt x="4795" y="15362"/>
                    </a:lnTo>
                    <a:lnTo>
                      <a:pt x="4748" y="15430"/>
                    </a:lnTo>
                    <a:lnTo>
                      <a:pt x="4699" y="15496"/>
                    </a:lnTo>
                    <a:lnTo>
                      <a:pt x="4649" y="15559"/>
                    </a:lnTo>
                    <a:lnTo>
                      <a:pt x="4597" y="15620"/>
                    </a:lnTo>
                    <a:lnTo>
                      <a:pt x="4544" y="15678"/>
                    </a:lnTo>
                    <a:lnTo>
                      <a:pt x="4488" y="15734"/>
                    </a:lnTo>
                    <a:lnTo>
                      <a:pt x="4432" y="15788"/>
                    </a:lnTo>
                    <a:lnTo>
                      <a:pt x="4374" y="15839"/>
                    </a:lnTo>
                    <a:lnTo>
                      <a:pt x="4314" y="15888"/>
                    </a:lnTo>
                    <a:lnTo>
                      <a:pt x="4253" y="15934"/>
                    </a:lnTo>
                    <a:lnTo>
                      <a:pt x="4189" y="15978"/>
                    </a:lnTo>
                    <a:lnTo>
                      <a:pt x="4125" y="16020"/>
                    </a:lnTo>
                    <a:lnTo>
                      <a:pt x="4058" y="16059"/>
                    </a:lnTo>
                    <a:lnTo>
                      <a:pt x="3991" y="16096"/>
                    </a:lnTo>
                    <a:lnTo>
                      <a:pt x="3921" y="16131"/>
                    </a:lnTo>
                    <a:lnTo>
                      <a:pt x="3850" y="16163"/>
                    </a:lnTo>
                    <a:lnTo>
                      <a:pt x="3778" y="16192"/>
                    </a:lnTo>
                    <a:lnTo>
                      <a:pt x="3703" y="16220"/>
                    </a:lnTo>
                    <a:lnTo>
                      <a:pt x="3627" y="16245"/>
                    </a:lnTo>
                    <a:lnTo>
                      <a:pt x="3550" y="16267"/>
                    </a:lnTo>
                    <a:lnTo>
                      <a:pt x="3471" y="16288"/>
                    </a:lnTo>
                    <a:lnTo>
                      <a:pt x="3390" y="16305"/>
                    </a:lnTo>
                    <a:lnTo>
                      <a:pt x="3308" y="16321"/>
                    </a:lnTo>
                    <a:lnTo>
                      <a:pt x="3225" y="16334"/>
                    </a:lnTo>
                    <a:lnTo>
                      <a:pt x="3139" y="16344"/>
                    </a:lnTo>
                    <a:lnTo>
                      <a:pt x="3051" y="16353"/>
                    </a:lnTo>
                    <a:lnTo>
                      <a:pt x="2962" y="16358"/>
                    </a:lnTo>
                    <a:lnTo>
                      <a:pt x="2872" y="16363"/>
                    </a:lnTo>
                    <a:lnTo>
                      <a:pt x="2781" y="16364"/>
                    </a:lnTo>
                    <a:lnTo>
                      <a:pt x="2697" y="16364"/>
                    </a:lnTo>
                    <a:lnTo>
                      <a:pt x="2616" y="16362"/>
                    </a:lnTo>
                    <a:lnTo>
                      <a:pt x="2540" y="16360"/>
                    </a:lnTo>
                    <a:lnTo>
                      <a:pt x="2467" y="16356"/>
                    </a:lnTo>
                    <a:lnTo>
                      <a:pt x="2397" y="16351"/>
                    </a:lnTo>
                    <a:lnTo>
                      <a:pt x="2330" y="16346"/>
                    </a:lnTo>
                    <a:lnTo>
                      <a:pt x="2268" y="16340"/>
                    </a:lnTo>
                    <a:lnTo>
                      <a:pt x="2209" y="16333"/>
                    </a:lnTo>
                    <a:lnTo>
                      <a:pt x="2153" y="16325"/>
                    </a:lnTo>
                    <a:lnTo>
                      <a:pt x="2101" y="16315"/>
                    </a:lnTo>
                    <a:lnTo>
                      <a:pt x="2052" y="16305"/>
                    </a:lnTo>
                    <a:lnTo>
                      <a:pt x="2007" y="16294"/>
                    </a:lnTo>
                    <a:lnTo>
                      <a:pt x="1965" y="16282"/>
                    </a:lnTo>
                    <a:lnTo>
                      <a:pt x="1927" y="16269"/>
                    </a:lnTo>
                    <a:lnTo>
                      <a:pt x="1909" y="16262"/>
                    </a:lnTo>
                    <a:lnTo>
                      <a:pt x="1892" y="16255"/>
                    </a:lnTo>
                    <a:lnTo>
                      <a:pt x="1877" y="16247"/>
                    </a:lnTo>
                    <a:lnTo>
                      <a:pt x="1861" y="16240"/>
                    </a:lnTo>
                    <a:lnTo>
                      <a:pt x="1846" y="16231"/>
                    </a:lnTo>
                    <a:lnTo>
                      <a:pt x="1832" y="16223"/>
                    </a:lnTo>
                    <a:lnTo>
                      <a:pt x="1817" y="16214"/>
                    </a:lnTo>
                    <a:lnTo>
                      <a:pt x="1802" y="16204"/>
                    </a:lnTo>
                    <a:lnTo>
                      <a:pt x="1788" y="16193"/>
                    </a:lnTo>
                    <a:lnTo>
                      <a:pt x="1772" y="16181"/>
                    </a:lnTo>
                    <a:lnTo>
                      <a:pt x="1758" y="16170"/>
                    </a:lnTo>
                    <a:lnTo>
                      <a:pt x="1743" y="16157"/>
                    </a:lnTo>
                    <a:lnTo>
                      <a:pt x="1728" y="16143"/>
                    </a:lnTo>
                    <a:lnTo>
                      <a:pt x="1713" y="16129"/>
                    </a:lnTo>
                    <a:lnTo>
                      <a:pt x="1697" y="16114"/>
                    </a:lnTo>
                    <a:lnTo>
                      <a:pt x="1683" y="16098"/>
                    </a:lnTo>
                    <a:lnTo>
                      <a:pt x="1653" y="16065"/>
                    </a:lnTo>
                    <a:lnTo>
                      <a:pt x="1623" y="16028"/>
                    </a:lnTo>
                    <a:lnTo>
                      <a:pt x="1593" y="15990"/>
                    </a:lnTo>
                    <a:lnTo>
                      <a:pt x="1562" y="15948"/>
                    </a:lnTo>
                    <a:lnTo>
                      <a:pt x="1533" y="15903"/>
                    </a:lnTo>
                    <a:lnTo>
                      <a:pt x="1502" y="15855"/>
                    </a:lnTo>
                    <a:lnTo>
                      <a:pt x="1471" y="15805"/>
                    </a:lnTo>
                    <a:lnTo>
                      <a:pt x="1441" y="15752"/>
                    </a:lnTo>
                    <a:lnTo>
                      <a:pt x="1411" y="15696"/>
                    </a:lnTo>
                    <a:lnTo>
                      <a:pt x="1380" y="15637"/>
                    </a:lnTo>
                    <a:lnTo>
                      <a:pt x="1344" y="15566"/>
                    </a:lnTo>
                    <a:lnTo>
                      <a:pt x="1309" y="15495"/>
                    </a:lnTo>
                    <a:lnTo>
                      <a:pt x="1274" y="15422"/>
                    </a:lnTo>
                    <a:lnTo>
                      <a:pt x="1240" y="15349"/>
                    </a:lnTo>
                    <a:lnTo>
                      <a:pt x="1206" y="15275"/>
                    </a:lnTo>
                    <a:lnTo>
                      <a:pt x="1172" y="15200"/>
                    </a:lnTo>
                    <a:lnTo>
                      <a:pt x="1139" y="15126"/>
                    </a:lnTo>
                    <a:lnTo>
                      <a:pt x="1105" y="15051"/>
                    </a:lnTo>
                    <a:lnTo>
                      <a:pt x="1073" y="14974"/>
                    </a:lnTo>
                    <a:lnTo>
                      <a:pt x="1041" y="14898"/>
                    </a:lnTo>
                    <a:lnTo>
                      <a:pt x="1008" y="14820"/>
                    </a:lnTo>
                    <a:lnTo>
                      <a:pt x="976" y="14742"/>
                    </a:lnTo>
                    <a:lnTo>
                      <a:pt x="946" y="14663"/>
                    </a:lnTo>
                    <a:lnTo>
                      <a:pt x="914" y="14585"/>
                    </a:lnTo>
                    <a:lnTo>
                      <a:pt x="883" y="14505"/>
                    </a:lnTo>
                    <a:lnTo>
                      <a:pt x="853" y="14424"/>
                    </a:lnTo>
                    <a:lnTo>
                      <a:pt x="823" y="14343"/>
                    </a:lnTo>
                    <a:lnTo>
                      <a:pt x="793" y="14262"/>
                    </a:lnTo>
                    <a:lnTo>
                      <a:pt x="763" y="14179"/>
                    </a:lnTo>
                    <a:lnTo>
                      <a:pt x="734" y="14096"/>
                    </a:lnTo>
                    <a:lnTo>
                      <a:pt x="676" y="13929"/>
                    </a:lnTo>
                    <a:lnTo>
                      <a:pt x="620" y="13759"/>
                    </a:lnTo>
                    <a:lnTo>
                      <a:pt x="565" y="13585"/>
                    </a:lnTo>
                    <a:lnTo>
                      <a:pt x="510" y="13410"/>
                    </a:lnTo>
                    <a:lnTo>
                      <a:pt x="457" y="13233"/>
                    </a:lnTo>
                    <a:lnTo>
                      <a:pt x="405" y="13052"/>
                    </a:lnTo>
                    <a:lnTo>
                      <a:pt x="356" y="12875"/>
                    </a:lnTo>
                    <a:lnTo>
                      <a:pt x="311" y="12704"/>
                    </a:lnTo>
                    <a:lnTo>
                      <a:pt x="268" y="12540"/>
                    </a:lnTo>
                    <a:lnTo>
                      <a:pt x="228" y="12383"/>
                    </a:lnTo>
                    <a:lnTo>
                      <a:pt x="192" y="12233"/>
                    </a:lnTo>
                    <a:lnTo>
                      <a:pt x="158" y="12088"/>
                    </a:lnTo>
                    <a:lnTo>
                      <a:pt x="128" y="11951"/>
                    </a:lnTo>
                    <a:lnTo>
                      <a:pt x="102" y="11821"/>
                    </a:lnTo>
                    <a:lnTo>
                      <a:pt x="78" y="11697"/>
                    </a:lnTo>
                    <a:lnTo>
                      <a:pt x="58" y="11579"/>
                    </a:lnTo>
                    <a:lnTo>
                      <a:pt x="49" y="11522"/>
                    </a:lnTo>
                    <a:lnTo>
                      <a:pt x="40" y="11468"/>
                    </a:lnTo>
                    <a:lnTo>
                      <a:pt x="32" y="11416"/>
                    </a:lnTo>
                    <a:lnTo>
                      <a:pt x="26" y="11365"/>
                    </a:lnTo>
                    <a:lnTo>
                      <a:pt x="20" y="11314"/>
                    </a:lnTo>
                    <a:lnTo>
                      <a:pt x="15" y="11267"/>
                    </a:lnTo>
                    <a:lnTo>
                      <a:pt x="11" y="11221"/>
                    </a:lnTo>
                    <a:lnTo>
                      <a:pt x="7" y="11176"/>
                    </a:lnTo>
                    <a:lnTo>
                      <a:pt x="3" y="11134"/>
                    </a:lnTo>
                    <a:lnTo>
                      <a:pt x="2" y="11092"/>
                    </a:lnTo>
                    <a:lnTo>
                      <a:pt x="0" y="11053"/>
                    </a:lnTo>
                    <a:lnTo>
                      <a:pt x="0" y="11015"/>
                    </a:lnTo>
                    <a:lnTo>
                      <a:pt x="0" y="10976"/>
                    </a:lnTo>
                    <a:lnTo>
                      <a:pt x="2" y="10938"/>
                    </a:lnTo>
                    <a:lnTo>
                      <a:pt x="4" y="10900"/>
                    </a:lnTo>
                    <a:lnTo>
                      <a:pt x="8" y="10864"/>
                    </a:lnTo>
                    <a:lnTo>
                      <a:pt x="11" y="10830"/>
                    </a:lnTo>
                    <a:lnTo>
                      <a:pt x="16" y="10796"/>
                    </a:lnTo>
                    <a:lnTo>
                      <a:pt x="21" y="10763"/>
                    </a:lnTo>
                    <a:lnTo>
                      <a:pt x="27" y="10731"/>
                    </a:lnTo>
                    <a:lnTo>
                      <a:pt x="34" y="10700"/>
                    </a:lnTo>
                    <a:lnTo>
                      <a:pt x="42" y="10671"/>
                    </a:lnTo>
                    <a:lnTo>
                      <a:pt x="51" y="10642"/>
                    </a:lnTo>
                    <a:lnTo>
                      <a:pt x="61" y="10614"/>
                    </a:lnTo>
                    <a:lnTo>
                      <a:pt x="71" y="10588"/>
                    </a:lnTo>
                    <a:lnTo>
                      <a:pt x="81" y="10562"/>
                    </a:lnTo>
                    <a:lnTo>
                      <a:pt x="94" y="10539"/>
                    </a:lnTo>
                    <a:lnTo>
                      <a:pt x="106" y="10515"/>
                    </a:lnTo>
                    <a:lnTo>
                      <a:pt x="120" y="10492"/>
                    </a:lnTo>
                    <a:lnTo>
                      <a:pt x="137" y="10469"/>
                    </a:lnTo>
                    <a:lnTo>
                      <a:pt x="155" y="10445"/>
                    </a:lnTo>
                    <a:lnTo>
                      <a:pt x="175" y="10421"/>
                    </a:lnTo>
                    <a:lnTo>
                      <a:pt x="196" y="10397"/>
                    </a:lnTo>
                    <a:lnTo>
                      <a:pt x="219" y="10372"/>
                    </a:lnTo>
                    <a:lnTo>
                      <a:pt x="244" y="10346"/>
                    </a:lnTo>
                    <a:lnTo>
                      <a:pt x="271" y="10320"/>
                    </a:lnTo>
                    <a:lnTo>
                      <a:pt x="298" y="10295"/>
                    </a:lnTo>
                    <a:lnTo>
                      <a:pt x="328" y="10268"/>
                    </a:lnTo>
                    <a:lnTo>
                      <a:pt x="360" y="10240"/>
                    </a:lnTo>
                    <a:lnTo>
                      <a:pt x="394" y="10213"/>
                    </a:lnTo>
                    <a:lnTo>
                      <a:pt x="429" y="10185"/>
                    </a:lnTo>
                    <a:lnTo>
                      <a:pt x="465" y="10156"/>
                    </a:lnTo>
                    <a:lnTo>
                      <a:pt x="504" y="10128"/>
                    </a:lnTo>
                    <a:lnTo>
                      <a:pt x="544" y="10099"/>
                    </a:lnTo>
                    <a:lnTo>
                      <a:pt x="596" y="10063"/>
                    </a:lnTo>
                    <a:lnTo>
                      <a:pt x="651" y="10028"/>
                    </a:lnTo>
                    <a:lnTo>
                      <a:pt x="705" y="9993"/>
                    </a:lnTo>
                    <a:lnTo>
                      <a:pt x="760" y="9960"/>
                    </a:lnTo>
                    <a:lnTo>
                      <a:pt x="816" y="9927"/>
                    </a:lnTo>
                    <a:lnTo>
                      <a:pt x="873" y="9895"/>
                    </a:lnTo>
                    <a:lnTo>
                      <a:pt x="930" y="9864"/>
                    </a:lnTo>
                    <a:lnTo>
                      <a:pt x="989" y="9833"/>
                    </a:lnTo>
                    <a:lnTo>
                      <a:pt x="1047" y="9804"/>
                    </a:lnTo>
                    <a:lnTo>
                      <a:pt x="1107" y="9775"/>
                    </a:lnTo>
                    <a:lnTo>
                      <a:pt x="1167" y="9747"/>
                    </a:lnTo>
                    <a:lnTo>
                      <a:pt x="1228" y="9721"/>
                    </a:lnTo>
                    <a:lnTo>
                      <a:pt x="1291" y="9694"/>
                    </a:lnTo>
                    <a:lnTo>
                      <a:pt x="1353" y="9669"/>
                    </a:lnTo>
                    <a:lnTo>
                      <a:pt x="1417" y="9644"/>
                    </a:lnTo>
                    <a:lnTo>
                      <a:pt x="1481" y="9620"/>
                    </a:lnTo>
                    <a:lnTo>
                      <a:pt x="1546" y="9598"/>
                    </a:lnTo>
                    <a:lnTo>
                      <a:pt x="1608" y="9577"/>
                    </a:lnTo>
                    <a:lnTo>
                      <a:pt x="1670" y="9557"/>
                    </a:lnTo>
                    <a:lnTo>
                      <a:pt x="1730" y="9539"/>
                    </a:lnTo>
                    <a:lnTo>
                      <a:pt x="1789" y="9522"/>
                    </a:lnTo>
                    <a:lnTo>
                      <a:pt x="1847" y="9507"/>
                    </a:lnTo>
                    <a:lnTo>
                      <a:pt x="1904" y="9493"/>
                    </a:lnTo>
                    <a:lnTo>
                      <a:pt x="1960" y="9481"/>
                    </a:lnTo>
                    <a:lnTo>
                      <a:pt x="2014" y="9470"/>
                    </a:lnTo>
                    <a:lnTo>
                      <a:pt x="2067" y="9460"/>
                    </a:lnTo>
                    <a:lnTo>
                      <a:pt x="2119" y="9452"/>
                    </a:lnTo>
                    <a:lnTo>
                      <a:pt x="2171" y="9446"/>
                    </a:lnTo>
                    <a:lnTo>
                      <a:pt x="2220" y="9441"/>
                    </a:lnTo>
                    <a:lnTo>
                      <a:pt x="2268" y="9437"/>
                    </a:lnTo>
                    <a:lnTo>
                      <a:pt x="2315" y="9435"/>
                    </a:lnTo>
                    <a:lnTo>
                      <a:pt x="2361" y="9434"/>
                    </a:lnTo>
                    <a:lnTo>
                      <a:pt x="2380" y="9436"/>
                    </a:lnTo>
                    <a:lnTo>
                      <a:pt x="2399" y="9439"/>
                    </a:lnTo>
                    <a:lnTo>
                      <a:pt x="2419" y="9444"/>
                    </a:lnTo>
                    <a:lnTo>
                      <a:pt x="2438" y="9452"/>
                    </a:lnTo>
                    <a:lnTo>
                      <a:pt x="2458" y="9463"/>
                    </a:lnTo>
                    <a:lnTo>
                      <a:pt x="2478" y="9475"/>
                    </a:lnTo>
                    <a:lnTo>
                      <a:pt x="2498" y="9489"/>
                    </a:lnTo>
                    <a:lnTo>
                      <a:pt x="2519" y="9507"/>
                    </a:lnTo>
                    <a:lnTo>
                      <a:pt x="2540" y="9525"/>
                    </a:lnTo>
                    <a:lnTo>
                      <a:pt x="2561" y="9547"/>
                    </a:lnTo>
                    <a:lnTo>
                      <a:pt x="2582" y="9570"/>
                    </a:lnTo>
                    <a:lnTo>
                      <a:pt x="2604" y="9597"/>
                    </a:lnTo>
                    <a:lnTo>
                      <a:pt x="2626" y="9624"/>
                    </a:lnTo>
                    <a:lnTo>
                      <a:pt x="2648" y="9655"/>
                    </a:lnTo>
                    <a:lnTo>
                      <a:pt x="2670" y="9687"/>
                    </a:lnTo>
                    <a:lnTo>
                      <a:pt x="2693" y="9722"/>
                    </a:lnTo>
                    <a:lnTo>
                      <a:pt x="2716" y="9760"/>
                    </a:lnTo>
                    <a:lnTo>
                      <a:pt x="2739" y="9799"/>
                    </a:lnTo>
                    <a:lnTo>
                      <a:pt x="2763" y="9841"/>
                    </a:lnTo>
                    <a:lnTo>
                      <a:pt x="2786" y="9885"/>
                    </a:lnTo>
                    <a:lnTo>
                      <a:pt x="2810" y="9931"/>
                    </a:lnTo>
                    <a:lnTo>
                      <a:pt x="2834" y="9979"/>
                    </a:lnTo>
                    <a:lnTo>
                      <a:pt x="2859" y="10030"/>
                    </a:lnTo>
                    <a:lnTo>
                      <a:pt x="2883" y="10083"/>
                    </a:lnTo>
                    <a:lnTo>
                      <a:pt x="2908" y="10138"/>
                    </a:lnTo>
                    <a:lnTo>
                      <a:pt x="2934" y="10195"/>
                    </a:lnTo>
                    <a:lnTo>
                      <a:pt x="2959" y="10256"/>
                    </a:lnTo>
                    <a:lnTo>
                      <a:pt x="2985" y="10317"/>
                    </a:lnTo>
                    <a:lnTo>
                      <a:pt x="3010" y="10382"/>
                    </a:lnTo>
                    <a:lnTo>
                      <a:pt x="3037" y="10448"/>
                    </a:lnTo>
                    <a:lnTo>
                      <a:pt x="3064" y="10517"/>
                    </a:lnTo>
                    <a:lnTo>
                      <a:pt x="3090" y="10588"/>
                    </a:lnTo>
                    <a:lnTo>
                      <a:pt x="3101" y="10616"/>
                    </a:lnTo>
                    <a:lnTo>
                      <a:pt x="3109" y="10643"/>
                    </a:lnTo>
                    <a:lnTo>
                      <a:pt x="3118" y="10668"/>
                    </a:lnTo>
                    <a:lnTo>
                      <a:pt x="3126" y="10690"/>
                    </a:lnTo>
                    <a:lnTo>
                      <a:pt x="3133" y="10711"/>
                    </a:lnTo>
                    <a:lnTo>
                      <a:pt x="3141" y="10728"/>
                    </a:lnTo>
                    <a:lnTo>
                      <a:pt x="3147" y="10745"/>
                    </a:lnTo>
                    <a:lnTo>
                      <a:pt x="3153" y="10760"/>
                    </a:lnTo>
                    <a:lnTo>
                      <a:pt x="3160" y="10786"/>
                    </a:lnTo>
                    <a:lnTo>
                      <a:pt x="3172" y="10819"/>
                    </a:lnTo>
                    <a:lnTo>
                      <a:pt x="3188" y="10860"/>
                    </a:lnTo>
                    <a:lnTo>
                      <a:pt x="3207" y="10910"/>
                    </a:lnTo>
                    <a:lnTo>
                      <a:pt x="3232" y="10978"/>
                    </a:lnTo>
                    <a:lnTo>
                      <a:pt x="3256" y="11044"/>
                    </a:lnTo>
                    <a:lnTo>
                      <a:pt x="3281" y="11108"/>
                    </a:lnTo>
                    <a:lnTo>
                      <a:pt x="3304" y="11170"/>
                    </a:lnTo>
                    <a:lnTo>
                      <a:pt x="3328" y="11229"/>
                    </a:lnTo>
                    <a:lnTo>
                      <a:pt x="3351" y="11288"/>
                    </a:lnTo>
                    <a:lnTo>
                      <a:pt x="3374" y="11343"/>
                    </a:lnTo>
                    <a:lnTo>
                      <a:pt x="3397" y="11396"/>
                    </a:lnTo>
                    <a:lnTo>
                      <a:pt x="3419" y="11448"/>
                    </a:lnTo>
                    <a:lnTo>
                      <a:pt x="3442" y="11496"/>
                    </a:lnTo>
                    <a:lnTo>
                      <a:pt x="3464" y="11543"/>
                    </a:lnTo>
                    <a:lnTo>
                      <a:pt x="3486" y="11587"/>
                    </a:lnTo>
                    <a:lnTo>
                      <a:pt x="3507" y="11630"/>
                    </a:lnTo>
                    <a:lnTo>
                      <a:pt x="3529" y="11670"/>
                    </a:lnTo>
                    <a:lnTo>
                      <a:pt x="3550" y="11708"/>
                    </a:lnTo>
                    <a:lnTo>
                      <a:pt x="3571" y="11744"/>
                    </a:lnTo>
                    <a:lnTo>
                      <a:pt x="3591" y="11778"/>
                    </a:lnTo>
                    <a:lnTo>
                      <a:pt x="3612" y="11809"/>
                    </a:lnTo>
                    <a:lnTo>
                      <a:pt x="3631" y="11839"/>
                    </a:lnTo>
                    <a:lnTo>
                      <a:pt x="3652" y="11866"/>
                    </a:lnTo>
                    <a:lnTo>
                      <a:pt x="3671" y="11891"/>
                    </a:lnTo>
                    <a:lnTo>
                      <a:pt x="3691" y="11914"/>
                    </a:lnTo>
                    <a:lnTo>
                      <a:pt x="3709" y="11934"/>
                    </a:lnTo>
                    <a:lnTo>
                      <a:pt x="3727" y="11953"/>
                    </a:lnTo>
                    <a:lnTo>
                      <a:pt x="3746" y="11969"/>
                    </a:lnTo>
                    <a:lnTo>
                      <a:pt x="3764" y="11984"/>
                    </a:lnTo>
                    <a:lnTo>
                      <a:pt x="3783" y="11996"/>
                    </a:lnTo>
                    <a:lnTo>
                      <a:pt x="3800" y="12005"/>
                    </a:lnTo>
                    <a:lnTo>
                      <a:pt x="3818" y="12013"/>
                    </a:lnTo>
                    <a:lnTo>
                      <a:pt x="3835" y="12018"/>
                    </a:lnTo>
                    <a:lnTo>
                      <a:pt x="3851" y="12021"/>
                    </a:lnTo>
                    <a:lnTo>
                      <a:pt x="3868" y="12022"/>
                    </a:lnTo>
                    <a:lnTo>
                      <a:pt x="3883" y="12020"/>
                    </a:lnTo>
                    <a:lnTo>
                      <a:pt x="3902" y="12013"/>
                    </a:lnTo>
                    <a:lnTo>
                      <a:pt x="3922" y="12001"/>
                    </a:lnTo>
                    <a:lnTo>
                      <a:pt x="3946" y="11984"/>
                    </a:lnTo>
                    <a:lnTo>
                      <a:pt x="3971" y="11961"/>
                    </a:lnTo>
                    <a:lnTo>
                      <a:pt x="4000" y="11934"/>
                    </a:lnTo>
                    <a:lnTo>
                      <a:pt x="4031" y="11903"/>
                    </a:lnTo>
                    <a:lnTo>
                      <a:pt x="4064" y="11866"/>
                    </a:lnTo>
                    <a:lnTo>
                      <a:pt x="4100" y="11824"/>
                    </a:lnTo>
                    <a:lnTo>
                      <a:pt x="4139" y="11777"/>
                    </a:lnTo>
                    <a:lnTo>
                      <a:pt x="4181" y="11725"/>
                    </a:lnTo>
                    <a:lnTo>
                      <a:pt x="4225" y="11669"/>
                    </a:lnTo>
                    <a:lnTo>
                      <a:pt x="4272" y="11607"/>
                    </a:lnTo>
                    <a:lnTo>
                      <a:pt x="4321" y="11541"/>
                    </a:lnTo>
                    <a:lnTo>
                      <a:pt x="4374" y="11469"/>
                    </a:lnTo>
                    <a:lnTo>
                      <a:pt x="4429" y="11393"/>
                    </a:lnTo>
                    <a:lnTo>
                      <a:pt x="4485" y="11312"/>
                    </a:lnTo>
                    <a:lnTo>
                      <a:pt x="4546" y="11226"/>
                    </a:lnTo>
                    <a:lnTo>
                      <a:pt x="4608" y="11135"/>
                    </a:lnTo>
                    <a:lnTo>
                      <a:pt x="4674" y="11039"/>
                    </a:lnTo>
                    <a:lnTo>
                      <a:pt x="4741" y="10938"/>
                    </a:lnTo>
                    <a:lnTo>
                      <a:pt x="4812" y="10833"/>
                    </a:lnTo>
                    <a:lnTo>
                      <a:pt x="4885" y="10721"/>
                    </a:lnTo>
                    <a:lnTo>
                      <a:pt x="4961" y="10606"/>
                    </a:lnTo>
                    <a:lnTo>
                      <a:pt x="5119" y="10360"/>
                    </a:lnTo>
                    <a:lnTo>
                      <a:pt x="5289" y="10094"/>
                    </a:lnTo>
                    <a:lnTo>
                      <a:pt x="5469" y="9809"/>
                    </a:lnTo>
                    <a:lnTo>
                      <a:pt x="5659" y="9504"/>
                    </a:lnTo>
                    <a:lnTo>
                      <a:pt x="5856" y="9190"/>
                    </a:lnTo>
                    <a:lnTo>
                      <a:pt x="6051" y="8878"/>
                    </a:lnTo>
                    <a:lnTo>
                      <a:pt x="6248" y="8570"/>
                    </a:lnTo>
                    <a:lnTo>
                      <a:pt x="6446" y="8263"/>
                    </a:lnTo>
                    <a:lnTo>
                      <a:pt x="6643" y="7959"/>
                    </a:lnTo>
                    <a:lnTo>
                      <a:pt x="6841" y="7658"/>
                    </a:lnTo>
                    <a:lnTo>
                      <a:pt x="7040" y="7359"/>
                    </a:lnTo>
                    <a:lnTo>
                      <a:pt x="7238" y="7061"/>
                    </a:lnTo>
                    <a:lnTo>
                      <a:pt x="7437" y="6767"/>
                    </a:lnTo>
                    <a:lnTo>
                      <a:pt x="7637" y="6475"/>
                    </a:lnTo>
                    <a:lnTo>
                      <a:pt x="7837" y="6185"/>
                    </a:lnTo>
                    <a:lnTo>
                      <a:pt x="8036" y="5897"/>
                    </a:lnTo>
                    <a:lnTo>
                      <a:pt x="8237" y="5612"/>
                    </a:lnTo>
                    <a:lnTo>
                      <a:pt x="8438" y="5330"/>
                    </a:lnTo>
                    <a:lnTo>
                      <a:pt x="8639" y="5050"/>
                    </a:lnTo>
                    <a:lnTo>
                      <a:pt x="8841" y="4772"/>
                    </a:lnTo>
                    <a:lnTo>
                      <a:pt x="8981" y="4581"/>
                    </a:lnTo>
                    <a:lnTo>
                      <a:pt x="9118" y="4394"/>
                    </a:lnTo>
                    <a:lnTo>
                      <a:pt x="9254" y="4211"/>
                    </a:lnTo>
                    <a:lnTo>
                      <a:pt x="9388" y="4032"/>
                    </a:lnTo>
                    <a:lnTo>
                      <a:pt x="9520" y="3857"/>
                    </a:lnTo>
                    <a:lnTo>
                      <a:pt x="9650" y="3686"/>
                    </a:lnTo>
                    <a:lnTo>
                      <a:pt x="9778" y="3519"/>
                    </a:lnTo>
                    <a:lnTo>
                      <a:pt x="9905" y="3356"/>
                    </a:lnTo>
                    <a:lnTo>
                      <a:pt x="10030" y="3196"/>
                    </a:lnTo>
                    <a:lnTo>
                      <a:pt x="10153" y="3040"/>
                    </a:lnTo>
                    <a:lnTo>
                      <a:pt x="10275" y="2888"/>
                    </a:lnTo>
                    <a:lnTo>
                      <a:pt x="10395" y="2741"/>
                    </a:lnTo>
                    <a:lnTo>
                      <a:pt x="10513" y="2596"/>
                    </a:lnTo>
                    <a:lnTo>
                      <a:pt x="10628" y="2457"/>
                    </a:lnTo>
                    <a:lnTo>
                      <a:pt x="10743" y="2321"/>
                    </a:lnTo>
                    <a:lnTo>
                      <a:pt x="10855" y="2187"/>
                    </a:lnTo>
                    <a:lnTo>
                      <a:pt x="10964" y="2060"/>
                    </a:lnTo>
                    <a:lnTo>
                      <a:pt x="11071" y="1939"/>
                    </a:lnTo>
                    <a:lnTo>
                      <a:pt x="11172" y="1825"/>
                    </a:lnTo>
                    <a:lnTo>
                      <a:pt x="11271" y="1717"/>
                    </a:lnTo>
                    <a:lnTo>
                      <a:pt x="11365" y="1615"/>
                    </a:lnTo>
                    <a:lnTo>
                      <a:pt x="11455" y="1518"/>
                    </a:lnTo>
                    <a:lnTo>
                      <a:pt x="11541" y="1428"/>
                    </a:lnTo>
                    <a:lnTo>
                      <a:pt x="11624" y="1345"/>
                    </a:lnTo>
                    <a:lnTo>
                      <a:pt x="11702" y="1267"/>
                    </a:lnTo>
                    <a:lnTo>
                      <a:pt x="11777" y="1195"/>
                    </a:lnTo>
                    <a:lnTo>
                      <a:pt x="11812" y="1163"/>
                    </a:lnTo>
                    <a:lnTo>
                      <a:pt x="11847" y="1131"/>
                    </a:lnTo>
                    <a:lnTo>
                      <a:pt x="11882" y="1101"/>
                    </a:lnTo>
                    <a:lnTo>
                      <a:pt x="11915" y="1072"/>
                    </a:lnTo>
                    <a:lnTo>
                      <a:pt x="11947" y="1045"/>
                    </a:lnTo>
                    <a:lnTo>
                      <a:pt x="11977" y="1019"/>
                    </a:lnTo>
                    <a:lnTo>
                      <a:pt x="12008" y="996"/>
                    </a:lnTo>
                    <a:lnTo>
                      <a:pt x="12037" y="973"/>
                    </a:lnTo>
                    <a:lnTo>
                      <a:pt x="12064" y="952"/>
                    </a:lnTo>
                    <a:lnTo>
                      <a:pt x="12092" y="933"/>
                    </a:lnTo>
                    <a:lnTo>
                      <a:pt x="12118" y="915"/>
                    </a:lnTo>
                    <a:lnTo>
                      <a:pt x="12143" y="899"/>
                    </a:lnTo>
                    <a:lnTo>
                      <a:pt x="12216" y="858"/>
                    </a:lnTo>
                    <a:lnTo>
                      <a:pt x="12292" y="818"/>
                    </a:lnTo>
                    <a:lnTo>
                      <a:pt x="12371" y="778"/>
                    </a:lnTo>
                    <a:lnTo>
                      <a:pt x="12453" y="740"/>
                    </a:lnTo>
                    <a:lnTo>
                      <a:pt x="12537" y="702"/>
                    </a:lnTo>
                    <a:lnTo>
                      <a:pt x="12623" y="665"/>
                    </a:lnTo>
                    <a:lnTo>
                      <a:pt x="12713" y="629"/>
                    </a:lnTo>
                    <a:lnTo>
                      <a:pt x="12805" y="593"/>
                    </a:lnTo>
                    <a:lnTo>
                      <a:pt x="12899" y="558"/>
                    </a:lnTo>
                    <a:lnTo>
                      <a:pt x="12996" y="523"/>
                    </a:lnTo>
                    <a:lnTo>
                      <a:pt x="13097" y="489"/>
                    </a:lnTo>
                    <a:lnTo>
                      <a:pt x="13199" y="456"/>
                    </a:lnTo>
                    <a:lnTo>
                      <a:pt x="13305" y="425"/>
                    </a:lnTo>
                    <a:lnTo>
                      <a:pt x="13412" y="393"/>
                    </a:lnTo>
                    <a:lnTo>
                      <a:pt x="13523" y="362"/>
                    </a:lnTo>
                    <a:lnTo>
                      <a:pt x="13636" y="332"/>
                    </a:lnTo>
                    <a:lnTo>
                      <a:pt x="13750" y="304"/>
                    </a:lnTo>
                    <a:lnTo>
                      <a:pt x="13866" y="276"/>
                    </a:lnTo>
                    <a:lnTo>
                      <a:pt x="13984" y="249"/>
                    </a:lnTo>
                    <a:lnTo>
                      <a:pt x="14104" y="224"/>
                    </a:lnTo>
                    <a:lnTo>
                      <a:pt x="14225" y="199"/>
                    </a:lnTo>
                    <a:lnTo>
                      <a:pt x="14348" y="176"/>
                    </a:lnTo>
                    <a:lnTo>
                      <a:pt x="14473" y="154"/>
                    </a:lnTo>
                    <a:lnTo>
                      <a:pt x="14600" y="133"/>
                    </a:lnTo>
                    <a:lnTo>
                      <a:pt x="14728" y="112"/>
                    </a:lnTo>
                    <a:lnTo>
                      <a:pt x="14858" y="94"/>
                    </a:lnTo>
                    <a:lnTo>
                      <a:pt x="14989" y="75"/>
                    </a:lnTo>
                    <a:lnTo>
                      <a:pt x="15123" y="58"/>
                    </a:lnTo>
                    <a:lnTo>
                      <a:pt x="15258" y="42"/>
                    </a:lnTo>
                    <a:lnTo>
                      <a:pt x="15394" y="27"/>
                    </a:lnTo>
                    <a:lnTo>
                      <a:pt x="15532" y="14"/>
                    </a:lnTo>
                    <a:lnTo>
                      <a:pt x="15672" y="0"/>
                    </a:lnTo>
                    <a:lnTo>
                      <a:pt x="15756" y="439"/>
                    </a:lnTo>
                  </a:path>
                </a:pathLst>
              </a:custGeom>
              <a:solidFill>
                <a:schemeClr val="bg1"/>
              </a:solidFill>
              <a:ln>
                <a:noFill/>
              </a:ln>
              <a:extLst>
                <a:ext uri="{91240B29-F687-4F45-9708-019B960494DF}">
                  <a14:hiddenLine xmlns:a14="http://schemas.microsoft.com/office/drawing/2010/main" w="3175">
                    <a:solidFill>
                      <a:srgbClr val="000000"/>
                    </a:solidFill>
                    <a:prstDash val="solid"/>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sp>
        <p:nvSpPr>
          <p:cNvPr id="152" name="Right Arrow 151"/>
          <p:cNvSpPr/>
          <p:nvPr/>
        </p:nvSpPr>
        <p:spPr>
          <a:xfrm rot="5400000">
            <a:off x="4270058" y="3786579"/>
            <a:ext cx="507253" cy="362247"/>
          </a:xfrm>
          <a:prstGeom prst="rightArrow">
            <a:avLst/>
          </a:prstGeom>
          <a:gradFill flip="none" rotWithShape="1">
            <a:gsLst>
              <a:gs pos="0">
                <a:srgbClr val="34B340">
                  <a:tint val="66000"/>
                  <a:satMod val="160000"/>
                </a:srgbClr>
              </a:gs>
              <a:gs pos="50000">
                <a:srgbClr val="34B340">
                  <a:tint val="44500"/>
                  <a:satMod val="160000"/>
                </a:srgbClr>
              </a:gs>
              <a:gs pos="100000">
                <a:srgbClr val="34B340">
                  <a:tint val="23500"/>
                  <a:satMod val="160000"/>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153" name="Right Arrow 152"/>
          <p:cNvSpPr/>
          <p:nvPr/>
        </p:nvSpPr>
        <p:spPr>
          <a:xfrm rot="5400000">
            <a:off x="5789631" y="3698863"/>
            <a:ext cx="736329" cy="362247"/>
          </a:xfrm>
          <a:prstGeom prst="rightArrow">
            <a:avLst/>
          </a:prstGeom>
          <a:gradFill flip="none" rotWithShape="1">
            <a:gsLst>
              <a:gs pos="0">
                <a:srgbClr val="34B340">
                  <a:tint val="66000"/>
                  <a:satMod val="160000"/>
                </a:srgbClr>
              </a:gs>
              <a:gs pos="50000">
                <a:srgbClr val="34B340">
                  <a:tint val="44500"/>
                  <a:satMod val="160000"/>
                </a:srgbClr>
              </a:gs>
              <a:gs pos="100000">
                <a:srgbClr val="34B340">
                  <a:tint val="23500"/>
                  <a:satMod val="160000"/>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srgbClr val="FFFFFF"/>
              </a:solidFill>
            </a:endParaRPr>
          </a:p>
        </p:txBody>
      </p:sp>
      <p:sp>
        <p:nvSpPr>
          <p:cNvPr id="154" name="Bent Arrow 153"/>
          <p:cNvSpPr/>
          <p:nvPr/>
        </p:nvSpPr>
        <p:spPr>
          <a:xfrm rot="16200000">
            <a:off x="2924551" y="4151447"/>
            <a:ext cx="1873332" cy="833887"/>
          </a:xfrm>
          <a:prstGeom prst="ben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prstClr val="black"/>
              </a:solidFill>
            </a:endParaRPr>
          </a:p>
        </p:txBody>
      </p:sp>
      <p:sp>
        <p:nvSpPr>
          <p:cNvPr id="155" name="Bent Arrow 154"/>
          <p:cNvSpPr/>
          <p:nvPr/>
        </p:nvSpPr>
        <p:spPr>
          <a:xfrm rot="10800000">
            <a:off x="7915150" y="3605275"/>
            <a:ext cx="823239" cy="1933638"/>
          </a:xfrm>
          <a:prstGeom prst="ben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pPr algn="ctr" eaLnBrk="0" hangingPunct="0">
              <a:spcBef>
                <a:spcPct val="0"/>
              </a:spcBef>
              <a:buNone/>
              <a:defRPr/>
            </a:pPr>
            <a:endParaRPr lang="en-US" sz="1800" b="0">
              <a:solidFill>
                <a:prstClr val="black"/>
              </a:solidFill>
            </a:endParaRPr>
          </a:p>
        </p:txBody>
      </p:sp>
      <p:sp>
        <p:nvSpPr>
          <p:cNvPr id="181" name="Rounded Rectangle 180"/>
          <p:cNvSpPr/>
          <p:nvPr/>
        </p:nvSpPr>
        <p:spPr>
          <a:xfrm>
            <a:off x="3148014" y="4356101"/>
            <a:ext cx="1025525" cy="320675"/>
          </a:xfrm>
          <a:prstGeom prst="roundRect">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82" name="Rounded Rectangle 181"/>
          <p:cNvSpPr/>
          <p:nvPr/>
        </p:nvSpPr>
        <p:spPr>
          <a:xfrm>
            <a:off x="8042275" y="4313239"/>
            <a:ext cx="1212850" cy="363537"/>
          </a:xfrm>
          <a:prstGeom prst="roundRect">
            <a:avLst/>
          </a:prstGeom>
          <a:solidFill>
            <a:schemeClr val="accent3"/>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83" name="Oval 182"/>
          <p:cNvSpPr/>
          <p:nvPr/>
        </p:nvSpPr>
        <p:spPr>
          <a:xfrm>
            <a:off x="5534026" y="4592638"/>
            <a:ext cx="1154113" cy="1154112"/>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184" name="Text Box 36"/>
          <p:cNvSpPr txBox="1">
            <a:spLocks noChangeArrowheads="1"/>
          </p:cNvSpPr>
          <p:nvPr/>
        </p:nvSpPr>
        <p:spPr bwMode="auto">
          <a:xfrm>
            <a:off x="5530851" y="4810125"/>
            <a:ext cx="1152525" cy="781050"/>
          </a:xfrm>
          <a:prstGeom prst="rect">
            <a:avLst/>
          </a:prstGeom>
          <a:noFill/>
          <a:ln>
            <a:noFill/>
          </a:ln>
          <a:extLst/>
        </p:spPr>
        <p:txBody>
          <a:bodyPr lIns="90000" tIns="46800" rIns="90000" bIns="4680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1pPr>
            <a:lvl2pPr marL="742950" indent="-28575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2pPr>
            <a:lvl3pPr marL="11430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3pPr>
            <a:lvl4pPr marL="16002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4pPr>
            <a:lvl5pPr marL="2057400" indent="-2286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5pPr>
            <a:lvl6pPr marL="25146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6pPr>
            <a:lvl7pPr marL="29718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7pPr>
            <a:lvl8pPr marL="34290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8pPr>
            <a:lvl9pPr marL="3886200" indent="-228600" fontAlgn="base">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defRPr>
            </a:lvl9pPr>
          </a:lstStyle>
          <a:p>
            <a:pPr algn="ctr" fontAlgn="auto">
              <a:lnSpc>
                <a:spcPct val="85000"/>
              </a:lnSpc>
              <a:spcBef>
                <a:spcPts val="0"/>
              </a:spcBef>
              <a:spcAft>
                <a:spcPts val="625"/>
              </a:spcAft>
              <a:buNone/>
              <a:defRPr/>
            </a:pPr>
            <a:r>
              <a:rPr lang="en-US" altLang="ja-JP" sz="1050" b="0" dirty="0">
                <a:solidFill>
                  <a:prstClr val="black"/>
                </a:solidFill>
                <a:latin typeface="Arial" panose="020B0604020202020204" pitchFamily="34" charset="0"/>
                <a:ea typeface="ＭＳ Ｐゴシック" panose="020B0600070205080204" pitchFamily="34" charset="-128"/>
              </a:rPr>
              <a:t>Continuous Service Improvement and </a:t>
            </a:r>
            <a:br>
              <a:rPr lang="en-US" altLang="ja-JP" sz="1050" b="0" dirty="0">
                <a:solidFill>
                  <a:prstClr val="black"/>
                </a:solidFill>
                <a:latin typeface="Arial" panose="020B0604020202020204" pitchFamily="34" charset="0"/>
                <a:ea typeface="ＭＳ Ｐゴシック" panose="020B0600070205080204" pitchFamily="34" charset="-128"/>
              </a:rPr>
            </a:br>
            <a:r>
              <a:rPr lang="en-US" altLang="ja-JP" sz="1050" b="0" dirty="0">
                <a:solidFill>
                  <a:prstClr val="black"/>
                </a:solidFill>
                <a:latin typeface="Arial" panose="020B0604020202020204" pitchFamily="34" charset="0"/>
                <a:ea typeface="ＭＳ Ｐゴシック" panose="020B0600070205080204" pitchFamily="34" charset="-128"/>
              </a:rPr>
              <a:t>Analytics</a:t>
            </a:r>
          </a:p>
        </p:txBody>
      </p:sp>
      <p:grpSp>
        <p:nvGrpSpPr>
          <p:cNvPr id="21573" name="Group 190"/>
          <p:cNvGrpSpPr>
            <a:grpSpLocks/>
          </p:cNvGrpSpPr>
          <p:nvPr/>
        </p:nvGrpSpPr>
        <p:grpSpPr bwMode="auto">
          <a:xfrm>
            <a:off x="7180263" y="4838700"/>
            <a:ext cx="563562" cy="642938"/>
            <a:chOff x="5670041" y="5000839"/>
            <a:chExt cx="564368" cy="643082"/>
          </a:xfrm>
        </p:grpSpPr>
        <p:grpSp>
          <p:nvGrpSpPr>
            <p:cNvPr id="21605" name="Group 2007"/>
            <p:cNvGrpSpPr>
              <a:grpSpLocks/>
            </p:cNvGrpSpPr>
            <p:nvPr/>
          </p:nvGrpSpPr>
          <p:grpSpPr bwMode="auto">
            <a:xfrm>
              <a:off x="5781635" y="5000839"/>
              <a:ext cx="452774" cy="586928"/>
              <a:chOff x="8905164" y="2374446"/>
              <a:chExt cx="234284" cy="303701"/>
            </a:xfrm>
          </p:grpSpPr>
          <p:sp>
            <p:nvSpPr>
              <p:cNvPr id="170" name="Freeform 1415"/>
              <p:cNvSpPr>
                <a:spLocks/>
              </p:cNvSpPr>
              <p:nvPr/>
            </p:nvSpPr>
            <p:spPr bwMode="auto">
              <a:xfrm>
                <a:off x="8905003" y="2393344"/>
                <a:ext cx="100359" cy="285103"/>
              </a:xfrm>
              <a:custGeom>
                <a:avLst/>
                <a:gdLst/>
                <a:ahLst/>
                <a:cxnLst>
                  <a:cxn ang="0">
                    <a:pos x="116" y="61"/>
                  </a:cxn>
                  <a:cxn ang="0">
                    <a:pos x="0" y="0"/>
                  </a:cxn>
                  <a:cxn ang="0">
                    <a:pos x="0" y="186"/>
                  </a:cxn>
                  <a:cxn ang="0">
                    <a:pos x="116" y="328"/>
                  </a:cxn>
                  <a:cxn ang="0">
                    <a:pos x="116" y="61"/>
                  </a:cxn>
                </a:cxnLst>
                <a:rect l="0" t="0" r="r" b="b"/>
                <a:pathLst>
                  <a:path w="116" h="328">
                    <a:moveTo>
                      <a:pt x="116" y="61"/>
                    </a:moveTo>
                    <a:lnTo>
                      <a:pt x="0" y="0"/>
                    </a:lnTo>
                    <a:lnTo>
                      <a:pt x="0" y="186"/>
                    </a:lnTo>
                    <a:lnTo>
                      <a:pt x="116" y="328"/>
                    </a:lnTo>
                    <a:lnTo>
                      <a:pt x="116" y="6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1" name="Freeform 1416"/>
              <p:cNvSpPr>
                <a:spLocks/>
              </p:cNvSpPr>
              <p:nvPr/>
            </p:nvSpPr>
            <p:spPr bwMode="auto">
              <a:xfrm>
                <a:off x="8909116" y="2374446"/>
                <a:ext cx="230332" cy="70659"/>
              </a:xfrm>
              <a:custGeom>
                <a:avLst/>
                <a:gdLst/>
                <a:ahLst/>
                <a:cxnLst>
                  <a:cxn ang="0">
                    <a:pos x="118" y="81"/>
                  </a:cxn>
                  <a:cxn ang="0">
                    <a:pos x="265" y="43"/>
                  </a:cxn>
                  <a:cxn ang="0">
                    <a:pos x="109" y="0"/>
                  </a:cxn>
                  <a:cxn ang="0">
                    <a:pos x="0" y="17"/>
                  </a:cxn>
                  <a:cxn ang="0">
                    <a:pos x="118" y="81"/>
                  </a:cxn>
                </a:cxnLst>
                <a:rect l="0" t="0" r="r" b="b"/>
                <a:pathLst>
                  <a:path w="265" h="81">
                    <a:moveTo>
                      <a:pt x="118" y="81"/>
                    </a:moveTo>
                    <a:lnTo>
                      <a:pt x="265" y="43"/>
                    </a:lnTo>
                    <a:lnTo>
                      <a:pt x="109" y="0"/>
                    </a:lnTo>
                    <a:lnTo>
                      <a:pt x="0" y="17"/>
                    </a:lnTo>
                    <a:lnTo>
                      <a:pt x="118" y="8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2" name="Freeform 1446"/>
              <p:cNvSpPr>
                <a:spLocks/>
              </p:cNvSpPr>
              <p:nvPr/>
            </p:nvSpPr>
            <p:spPr bwMode="auto">
              <a:xfrm>
                <a:off x="9011943" y="2417992"/>
                <a:ext cx="127505" cy="260454"/>
              </a:xfrm>
              <a:custGeom>
                <a:avLst/>
                <a:gdLst/>
                <a:ahLst/>
                <a:cxnLst>
                  <a:cxn ang="0">
                    <a:pos x="36" y="16"/>
                  </a:cxn>
                  <a:cxn ang="0">
                    <a:pos x="0" y="16"/>
                  </a:cxn>
                  <a:cxn ang="0">
                    <a:pos x="0" y="127"/>
                  </a:cxn>
                  <a:cxn ang="0">
                    <a:pos x="34" y="122"/>
                  </a:cxn>
                  <a:cxn ang="0">
                    <a:pos x="51" y="104"/>
                  </a:cxn>
                  <a:cxn ang="0">
                    <a:pos x="62" y="0"/>
                  </a:cxn>
                  <a:cxn ang="0">
                    <a:pos x="36" y="16"/>
                  </a:cxn>
                </a:cxnLst>
                <a:rect l="0" t="0" r="r" b="b"/>
                <a:pathLst>
                  <a:path w="62" h="127">
                    <a:moveTo>
                      <a:pt x="36" y="16"/>
                    </a:moveTo>
                    <a:cubicBezTo>
                      <a:pt x="21" y="20"/>
                      <a:pt x="8" y="17"/>
                      <a:pt x="0" y="16"/>
                    </a:cubicBezTo>
                    <a:cubicBezTo>
                      <a:pt x="0" y="127"/>
                      <a:pt x="0" y="127"/>
                      <a:pt x="0" y="127"/>
                    </a:cubicBezTo>
                    <a:cubicBezTo>
                      <a:pt x="5" y="127"/>
                      <a:pt x="23" y="127"/>
                      <a:pt x="34" y="122"/>
                    </a:cubicBezTo>
                    <a:cubicBezTo>
                      <a:pt x="46" y="117"/>
                      <a:pt x="51" y="104"/>
                      <a:pt x="51" y="104"/>
                    </a:cubicBezTo>
                    <a:cubicBezTo>
                      <a:pt x="62" y="0"/>
                      <a:pt x="62" y="0"/>
                      <a:pt x="62" y="0"/>
                    </a:cubicBezTo>
                    <a:cubicBezTo>
                      <a:pt x="56" y="4"/>
                      <a:pt x="47" y="12"/>
                      <a:pt x="36" y="16"/>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615" name="Freeform 1447"/>
              <p:cNvSpPr>
                <a:spLocks noEditPoints="1"/>
              </p:cNvSpPr>
              <p:nvPr/>
            </p:nvSpPr>
            <p:spPr bwMode="auto">
              <a:xfrm>
                <a:off x="9069163" y="2598317"/>
                <a:ext cx="26899" cy="26899"/>
              </a:xfrm>
              <a:custGeom>
                <a:avLst/>
                <a:gdLst>
                  <a:gd name="T0" fmla="*/ 2147483646 w 13"/>
                  <a:gd name="T1" fmla="*/ 2147483646 h 13"/>
                  <a:gd name="T2" fmla="*/ 2147483646 w 13"/>
                  <a:gd name="T3" fmla="*/ 2147483646 h 13"/>
                  <a:gd name="T4" fmla="*/ 2147483646 w 13"/>
                  <a:gd name="T5" fmla="*/ 2147483646 h 13"/>
                  <a:gd name="T6" fmla="*/ 2147483646 w 13"/>
                  <a:gd name="T7" fmla="*/ 2147483646 h 13"/>
                  <a:gd name="T8" fmla="*/ 2147483646 w 13"/>
                  <a:gd name="T9" fmla="*/ 2147483646 h 13"/>
                  <a:gd name="T10" fmla="*/ 2147483646 w 13"/>
                  <a:gd name="T11" fmla="*/ 2147483646 h 13"/>
                  <a:gd name="T12" fmla="*/ 2147483646 w 13"/>
                  <a:gd name="T13" fmla="*/ 2147483646 h 13"/>
                  <a:gd name="T14" fmla="*/ 2147483646 w 13"/>
                  <a:gd name="T15" fmla="*/ 2147483646 h 13"/>
                  <a:gd name="T16" fmla="*/ 2147483646 w 13"/>
                  <a:gd name="T17" fmla="*/ 2147483646 h 13"/>
                  <a:gd name="T18" fmla="*/ 2147483646 w 13"/>
                  <a:gd name="T19" fmla="*/ 2147483646 h 1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 h="13">
                    <a:moveTo>
                      <a:pt x="9" y="1"/>
                    </a:moveTo>
                    <a:cubicBezTo>
                      <a:pt x="7" y="0"/>
                      <a:pt x="3" y="2"/>
                      <a:pt x="2" y="5"/>
                    </a:cubicBezTo>
                    <a:cubicBezTo>
                      <a:pt x="0" y="8"/>
                      <a:pt x="1" y="11"/>
                      <a:pt x="3" y="12"/>
                    </a:cubicBezTo>
                    <a:cubicBezTo>
                      <a:pt x="6" y="13"/>
                      <a:pt x="9" y="12"/>
                      <a:pt x="11" y="9"/>
                    </a:cubicBezTo>
                    <a:cubicBezTo>
                      <a:pt x="13" y="6"/>
                      <a:pt x="12" y="3"/>
                      <a:pt x="9" y="1"/>
                    </a:cubicBezTo>
                    <a:moveTo>
                      <a:pt x="9" y="8"/>
                    </a:moveTo>
                    <a:cubicBezTo>
                      <a:pt x="8" y="10"/>
                      <a:pt x="6" y="11"/>
                      <a:pt x="5" y="10"/>
                    </a:cubicBezTo>
                    <a:cubicBezTo>
                      <a:pt x="3" y="9"/>
                      <a:pt x="3" y="7"/>
                      <a:pt x="4" y="6"/>
                    </a:cubicBezTo>
                    <a:cubicBezTo>
                      <a:pt x="5" y="4"/>
                      <a:pt x="7" y="3"/>
                      <a:pt x="8" y="4"/>
                    </a:cubicBezTo>
                    <a:cubicBezTo>
                      <a:pt x="9" y="4"/>
                      <a:pt x="10" y="6"/>
                      <a:pt x="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616" name="Freeform 1448"/>
              <p:cNvSpPr>
                <a:spLocks noEditPoints="1"/>
              </p:cNvSpPr>
              <p:nvPr/>
            </p:nvSpPr>
            <p:spPr bwMode="auto">
              <a:xfrm>
                <a:off x="9030983" y="2464689"/>
                <a:ext cx="96317" cy="79830"/>
              </a:xfrm>
              <a:custGeom>
                <a:avLst/>
                <a:gdLst>
                  <a:gd name="T0" fmla="*/ 0 w 47"/>
                  <a:gd name="T1" fmla="*/ 2147483646 h 39"/>
                  <a:gd name="T2" fmla="*/ 0 w 47"/>
                  <a:gd name="T3" fmla="*/ 2147483646 h 39"/>
                  <a:gd name="T4" fmla="*/ 2147483646 w 47"/>
                  <a:gd name="T5" fmla="*/ 2147483646 h 39"/>
                  <a:gd name="T6" fmla="*/ 2147483646 w 47"/>
                  <a:gd name="T7" fmla="*/ 2147483646 h 39"/>
                  <a:gd name="T8" fmla="*/ 2147483646 w 47"/>
                  <a:gd name="T9" fmla="*/ 2147483646 h 39"/>
                  <a:gd name="T10" fmla="*/ 2147483646 w 47"/>
                  <a:gd name="T11" fmla="*/ 2147483646 h 39"/>
                  <a:gd name="T12" fmla="*/ 0 w 47"/>
                  <a:gd name="T13" fmla="*/ 2147483646 h 39"/>
                  <a:gd name="T14" fmla="*/ 2147483646 w 47"/>
                  <a:gd name="T15" fmla="*/ 2147483646 h 39"/>
                  <a:gd name="T16" fmla="*/ 0 w 47"/>
                  <a:gd name="T17" fmla="*/ 2147483646 h 39"/>
                  <a:gd name="T18" fmla="*/ 0 w 47"/>
                  <a:gd name="T19" fmla="*/ 2147483646 h 39"/>
                  <a:gd name="T20" fmla="*/ 2147483646 w 47"/>
                  <a:gd name="T21" fmla="*/ 2147483646 h 39"/>
                  <a:gd name="T22" fmla="*/ 2147483646 w 47"/>
                  <a:gd name="T23" fmla="*/ 2147483646 h 39"/>
                  <a:gd name="T24" fmla="*/ 2147483646 w 47"/>
                  <a:gd name="T25" fmla="*/ 0 h 39"/>
                  <a:gd name="T26" fmla="*/ 2147483646 w 47"/>
                  <a:gd name="T27" fmla="*/ 2147483646 h 39"/>
                  <a:gd name="T28" fmla="*/ 0 w 47"/>
                  <a:gd name="T29" fmla="*/ 2147483646 h 39"/>
                  <a:gd name="T30" fmla="*/ 0 w 47"/>
                  <a:gd name="T31" fmla="*/ 2147483646 h 39"/>
                  <a:gd name="T32" fmla="*/ 2147483646 w 47"/>
                  <a:gd name="T33" fmla="*/ 2147483646 h 39"/>
                  <a:gd name="T34" fmla="*/ 2147483646 w 47"/>
                  <a:gd name="T35" fmla="*/ 2147483646 h 39"/>
                  <a:gd name="T36" fmla="*/ 2147483646 w 47"/>
                  <a:gd name="T37" fmla="*/ 2147483646 h 39"/>
                  <a:gd name="T38" fmla="*/ 2147483646 w 47"/>
                  <a:gd name="T39" fmla="*/ 2147483646 h 39"/>
                  <a:gd name="T40" fmla="*/ 0 w 47"/>
                  <a:gd name="T41" fmla="*/ 2147483646 h 39"/>
                  <a:gd name="T42" fmla="*/ 0 w 47"/>
                  <a:gd name="T43" fmla="*/ 2147483646 h 39"/>
                  <a:gd name="T44" fmla="*/ 0 w 47"/>
                  <a:gd name="T45" fmla="*/ 2147483646 h 39"/>
                  <a:gd name="T46" fmla="*/ 2147483646 w 47"/>
                  <a:gd name="T47" fmla="*/ 2147483646 h 39"/>
                  <a:gd name="T48" fmla="*/ 2147483646 w 47"/>
                  <a:gd name="T49" fmla="*/ 2147483646 h 39"/>
                  <a:gd name="T50" fmla="*/ 2147483646 w 47"/>
                  <a:gd name="T51" fmla="*/ 2147483646 h 39"/>
                  <a:gd name="T52" fmla="*/ 2147483646 w 47"/>
                  <a:gd name="T53" fmla="*/ 2147483646 h 39"/>
                  <a:gd name="T54" fmla="*/ 0 w 47"/>
                  <a:gd name="T55" fmla="*/ 2147483646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7" h="39">
                    <a:moveTo>
                      <a:pt x="0" y="20"/>
                    </a:moveTo>
                    <a:cubicBezTo>
                      <a:pt x="0" y="22"/>
                      <a:pt x="0" y="22"/>
                      <a:pt x="0" y="22"/>
                    </a:cubicBezTo>
                    <a:cubicBezTo>
                      <a:pt x="0" y="22"/>
                      <a:pt x="18" y="24"/>
                      <a:pt x="30" y="20"/>
                    </a:cubicBezTo>
                    <a:cubicBezTo>
                      <a:pt x="36" y="17"/>
                      <a:pt x="42" y="13"/>
                      <a:pt x="46" y="10"/>
                    </a:cubicBezTo>
                    <a:cubicBezTo>
                      <a:pt x="46" y="8"/>
                      <a:pt x="46" y="8"/>
                      <a:pt x="46" y="8"/>
                    </a:cubicBezTo>
                    <a:cubicBezTo>
                      <a:pt x="42" y="11"/>
                      <a:pt x="36" y="15"/>
                      <a:pt x="30" y="18"/>
                    </a:cubicBezTo>
                    <a:cubicBezTo>
                      <a:pt x="18" y="22"/>
                      <a:pt x="0" y="20"/>
                      <a:pt x="0" y="20"/>
                    </a:cubicBezTo>
                    <a:moveTo>
                      <a:pt x="30" y="10"/>
                    </a:moveTo>
                    <a:cubicBezTo>
                      <a:pt x="18" y="14"/>
                      <a:pt x="0" y="12"/>
                      <a:pt x="0" y="12"/>
                    </a:cubicBezTo>
                    <a:cubicBezTo>
                      <a:pt x="0" y="14"/>
                      <a:pt x="0" y="14"/>
                      <a:pt x="0" y="14"/>
                    </a:cubicBezTo>
                    <a:cubicBezTo>
                      <a:pt x="0" y="14"/>
                      <a:pt x="18" y="16"/>
                      <a:pt x="30" y="12"/>
                    </a:cubicBezTo>
                    <a:cubicBezTo>
                      <a:pt x="37" y="9"/>
                      <a:pt x="43" y="5"/>
                      <a:pt x="47" y="2"/>
                    </a:cubicBezTo>
                    <a:cubicBezTo>
                      <a:pt x="47" y="0"/>
                      <a:pt x="47" y="0"/>
                      <a:pt x="47" y="0"/>
                    </a:cubicBezTo>
                    <a:cubicBezTo>
                      <a:pt x="43" y="3"/>
                      <a:pt x="37" y="7"/>
                      <a:pt x="30" y="10"/>
                    </a:cubicBezTo>
                    <a:moveTo>
                      <a:pt x="0" y="28"/>
                    </a:moveTo>
                    <a:cubicBezTo>
                      <a:pt x="0" y="30"/>
                      <a:pt x="0" y="30"/>
                      <a:pt x="0" y="30"/>
                    </a:cubicBezTo>
                    <a:cubicBezTo>
                      <a:pt x="0" y="30"/>
                      <a:pt x="18" y="32"/>
                      <a:pt x="30" y="27"/>
                    </a:cubicBezTo>
                    <a:cubicBezTo>
                      <a:pt x="36" y="25"/>
                      <a:pt x="42" y="21"/>
                      <a:pt x="46" y="18"/>
                    </a:cubicBezTo>
                    <a:cubicBezTo>
                      <a:pt x="46" y="16"/>
                      <a:pt x="46" y="16"/>
                      <a:pt x="46" y="16"/>
                    </a:cubicBezTo>
                    <a:cubicBezTo>
                      <a:pt x="42" y="19"/>
                      <a:pt x="36" y="23"/>
                      <a:pt x="30" y="25"/>
                    </a:cubicBezTo>
                    <a:cubicBezTo>
                      <a:pt x="18" y="30"/>
                      <a:pt x="0" y="28"/>
                      <a:pt x="0" y="28"/>
                    </a:cubicBezTo>
                    <a:moveTo>
                      <a:pt x="0" y="35"/>
                    </a:moveTo>
                    <a:cubicBezTo>
                      <a:pt x="0" y="37"/>
                      <a:pt x="0" y="37"/>
                      <a:pt x="0" y="37"/>
                    </a:cubicBezTo>
                    <a:cubicBezTo>
                      <a:pt x="0" y="37"/>
                      <a:pt x="18" y="39"/>
                      <a:pt x="30" y="35"/>
                    </a:cubicBezTo>
                    <a:cubicBezTo>
                      <a:pt x="36" y="33"/>
                      <a:pt x="41" y="30"/>
                      <a:pt x="45" y="27"/>
                    </a:cubicBezTo>
                    <a:cubicBezTo>
                      <a:pt x="45" y="25"/>
                      <a:pt x="45" y="25"/>
                      <a:pt x="45" y="25"/>
                    </a:cubicBezTo>
                    <a:cubicBezTo>
                      <a:pt x="41" y="28"/>
                      <a:pt x="36" y="31"/>
                      <a:pt x="30" y="33"/>
                    </a:cubicBezTo>
                    <a:cubicBezTo>
                      <a:pt x="18" y="37"/>
                      <a:pt x="0" y="35"/>
                      <a:pt x="0" y="3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606" name="Group 2007"/>
            <p:cNvGrpSpPr>
              <a:grpSpLocks/>
            </p:cNvGrpSpPr>
            <p:nvPr/>
          </p:nvGrpSpPr>
          <p:grpSpPr bwMode="auto">
            <a:xfrm>
              <a:off x="5670041" y="5263118"/>
              <a:ext cx="293763" cy="380803"/>
              <a:chOff x="8905164" y="2374446"/>
              <a:chExt cx="234284" cy="303701"/>
            </a:xfrm>
          </p:grpSpPr>
          <p:sp>
            <p:nvSpPr>
              <p:cNvPr id="186" name="Freeform 1415"/>
              <p:cNvSpPr>
                <a:spLocks/>
              </p:cNvSpPr>
              <p:nvPr/>
            </p:nvSpPr>
            <p:spPr bwMode="auto">
              <a:xfrm>
                <a:off x="8905164" y="2393216"/>
                <a:ext cx="100163" cy="284931"/>
              </a:xfrm>
              <a:custGeom>
                <a:avLst/>
                <a:gdLst/>
                <a:ahLst/>
                <a:cxnLst>
                  <a:cxn ang="0">
                    <a:pos x="116" y="61"/>
                  </a:cxn>
                  <a:cxn ang="0">
                    <a:pos x="0" y="0"/>
                  </a:cxn>
                  <a:cxn ang="0">
                    <a:pos x="0" y="186"/>
                  </a:cxn>
                  <a:cxn ang="0">
                    <a:pos x="116" y="328"/>
                  </a:cxn>
                  <a:cxn ang="0">
                    <a:pos x="116" y="61"/>
                  </a:cxn>
                </a:cxnLst>
                <a:rect l="0" t="0" r="r" b="b"/>
                <a:pathLst>
                  <a:path w="116" h="328">
                    <a:moveTo>
                      <a:pt x="116" y="61"/>
                    </a:moveTo>
                    <a:lnTo>
                      <a:pt x="0" y="0"/>
                    </a:lnTo>
                    <a:lnTo>
                      <a:pt x="0" y="186"/>
                    </a:lnTo>
                    <a:lnTo>
                      <a:pt x="116" y="328"/>
                    </a:lnTo>
                    <a:lnTo>
                      <a:pt x="116" y="6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7" name="Freeform 1416"/>
              <p:cNvSpPr>
                <a:spLocks/>
              </p:cNvSpPr>
              <p:nvPr/>
            </p:nvSpPr>
            <p:spPr bwMode="auto">
              <a:xfrm>
                <a:off x="8908967" y="2374221"/>
                <a:ext cx="230755" cy="70916"/>
              </a:xfrm>
              <a:custGeom>
                <a:avLst/>
                <a:gdLst/>
                <a:ahLst/>
                <a:cxnLst>
                  <a:cxn ang="0">
                    <a:pos x="118" y="81"/>
                  </a:cxn>
                  <a:cxn ang="0">
                    <a:pos x="265" y="43"/>
                  </a:cxn>
                  <a:cxn ang="0">
                    <a:pos x="109" y="0"/>
                  </a:cxn>
                  <a:cxn ang="0">
                    <a:pos x="0" y="17"/>
                  </a:cxn>
                  <a:cxn ang="0">
                    <a:pos x="118" y="81"/>
                  </a:cxn>
                </a:cxnLst>
                <a:rect l="0" t="0" r="r" b="b"/>
                <a:pathLst>
                  <a:path w="265" h="81">
                    <a:moveTo>
                      <a:pt x="118" y="81"/>
                    </a:moveTo>
                    <a:lnTo>
                      <a:pt x="265" y="43"/>
                    </a:lnTo>
                    <a:lnTo>
                      <a:pt x="109" y="0"/>
                    </a:lnTo>
                    <a:lnTo>
                      <a:pt x="0" y="17"/>
                    </a:lnTo>
                    <a:lnTo>
                      <a:pt x="118" y="8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8" name="Freeform 1446"/>
              <p:cNvSpPr>
                <a:spLocks/>
              </p:cNvSpPr>
              <p:nvPr/>
            </p:nvSpPr>
            <p:spPr bwMode="auto">
              <a:xfrm>
                <a:off x="9011667" y="2417277"/>
                <a:ext cx="128056" cy="260870"/>
              </a:xfrm>
              <a:custGeom>
                <a:avLst/>
                <a:gdLst/>
                <a:ahLst/>
                <a:cxnLst>
                  <a:cxn ang="0">
                    <a:pos x="36" y="16"/>
                  </a:cxn>
                  <a:cxn ang="0">
                    <a:pos x="0" y="16"/>
                  </a:cxn>
                  <a:cxn ang="0">
                    <a:pos x="0" y="127"/>
                  </a:cxn>
                  <a:cxn ang="0">
                    <a:pos x="34" y="122"/>
                  </a:cxn>
                  <a:cxn ang="0">
                    <a:pos x="51" y="104"/>
                  </a:cxn>
                  <a:cxn ang="0">
                    <a:pos x="62" y="0"/>
                  </a:cxn>
                  <a:cxn ang="0">
                    <a:pos x="36" y="16"/>
                  </a:cxn>
                </a:cxnLst>
                <a:rect l="0" t="0" r="r" b="b"/>
                <a:pathLst>
                  <a:path w="62" h="127">
                    <a:moveTo>
                      <a:pt x="36" y="16"/>
                    </a:moveTo>
                    <a:cubicBezTo>
                      <a:pt x="21" y="20"/>
                      <a:pt x="8" y="17"/>
                      <a:pt x="0" y="16"/>
                    </a:cubicBezTo>
                    <a:cubicBezTo>
                      <a:pt x="0" y="127"/>
                      <a:pt x="0" y="127"/>
                      <a:pt x="0" y="127"/>
                    </a:cubicBezTo>
                    <a:cubicBezTo>
                      <a:pt x="5" y="127"/>
                      <a:pt x="23" y="127"/>
                      <a:pt x="34" y="122"/>
                    </a:cubicBezTo>
                    <a:cubicBezTo>
                      <a:pt x="46" y="117"/>
                      <a:pt x="51" y="104"/>
                      <a:pt x="51" y="104"/>
                    </a:cubicBezTo>
                    <a:cubicBezTo>
                      <a:pt x="62" y="0"/>
                      <a:pt x="62" y="0"/>
                      <a:pt x="62" y="0"/>
                    </a:cubicBezTo>
                    <a:cubicBezTo>
                      <a:pt x="56" y="4"/>
                      <a:pt x="47" y="12"/>
                      <a:pt x="36" y="16"/>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610" name="Freeform 1447"/>
              <p:cNvSpPr>
                <a:spLocks noEditPoints="1"/>
              </p:cNvSpPr>
              <p:nvPr/>
            </p:nvSpPr>
            <p:spPr bwMode="auto">
              <a:xfrm>
                <a:off x="9069163" y="2598317"/>
                <a:ext cx="26899" cy="26899"/>
              </a:xfrm>
              <a:custGeom>
                <a:avLst/>
                <a:gdLst>
                  <a:gd name="T0" fmla="*/ 2147483646 w 13"/>
                  <a:gd name="T1" fmla="*/ 2147483646 h 13"/>
                  <a:gd name="T2" fmla="*/ 2147483646 w 13"/>
                  <a:gd name="T3" fmla="*/ 2147483646 h 13"/>
                  <a:gd name="T4" fmla="*/ 2147483646 w 13"/>
                  <a:gd name="T5" fmla="*/ 2147483646 h 13"/>
                  <a:gd name="T6" fmla="*/ 2147483646 w 13"/>
                  <a:gd name="T7" fmla="*/ 2147483646 h 13"/>
                  <a:gd name="T8" fmla="*/ 2147483646 w 13"/>
                  <a:gd name="T9" fmla="*/ 2147483646 h 13"/>
                  <a:gd name="T10" fmla="*/ 2147483646 w 13"/>
                  <a:gd name="T11" fmla="*/ 2147483646 h 13"/>
                  <a:gd name="T12" fmla="*/ 2147483646 w 13"/>
                  <a:gd name="T13" fmla="*/ 2147483646 h 13"/>
                  <a:gd name="T14" fmla="*/ 2147483646 w 13"/>
                  <a:gd name="T15" fmla="*/ 2147483646 h 13"/>
                  <a:gd name="T16" fmla="*/ 2147483646 w 13"/>
                  <a:gd name="T17" fmla="*/ 2147483646 h 13"/>
                  <a:gd name="T18" fmla="*/ 2147483646 w 13"/>
                  <a:gd name="T19" fmla="*/ 2147483646 h 1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 h="13">
                    <a:moveTo>
                      <a:pt x="9" y="1"/>
                    </a:moveTo>
                    <a:cubicBezTo>
                      <a:pt x="7" y="0"/>
                      <a:pt x="3" y="2"/>
                      <a:pt x="2" y="5"/>
                    </a:cubicBezTo>
                    <a:cubicBezTo>
                      <a:pt x="0" y="8"/>
                      <a:pt x="1" y="11"/>
                      <a:pt x="3" y="12"/>
                    </a:cubicBezTo>
                    <a:cubicBezTo>
                      <a:pt x="6" y="13"/>
                      <a:pt x="9" y="12"/>
                      <a:pt x="11" y="9"/>
                    </a:cubicBezTo>
                    <a:cubicBezTo>
                      <a:pt x="13" y="6"/>
                      <a:pt x="12" y="3"/>
                      <a:pt x="9" y="1"/>
                    </a:cubicBezTo>
                    <a:moveTo>
                      <a:pt x="9" y="8"/>
                    </a:moveTo>
                    <a:cubicBezTo>
                      <a:pt x="8" y="10"/>
                      <a:pt x="6" y="11"/>
                      <a:pt x="5" y="10"/>
                    </a:cubicBezTo>
                    <a:cubicBezTo>
                      <a:pt x="3" y="9"/>
                      <a:pt x="3" y="7"/>
                      <a:pt x="4" y="6"/>
                    </a:cubicBezTo>
                    <a:cubicBezTo>
                      <a:pt x="5" y="4"/>
                      <a:pt x="7" y="3"/>
                      <a:pt x="8" y="4"/>
                    </a:cubicBezTo>
                    <a:cubicBezTo>
                      <a:pt x="9" y="4"/>
                      <a:pt x="10" y="6"/>
                      <a:pt x="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611" name="Freeform 1448"/>
              <p:cNvSpPr>
                <a:spLocks noEditPoints="1"/>
              </p:cNvSpPr>
              <p:nvPr/>
            </p:nvSpPr>
            <p:spPr bwMode="auto">
              <a:xfrm>
                <a:off x="9030983" y="2464689"/>
                <a:ext cx="96317" cy="79830"/>
              </a:xfrm>
              <a:custGeom>
                <a:avLst/>
                <a:gdLst>
                  <a:gd name="T0" fmla="*/ 0 w 47"/>
                  <a:gd name="T1" fmla="*/ 2147483646 h 39"/>
                  <a:gd name="T2" fmla="*/ 0 w 47"/>
                  <a:gd name="T3" fmla="*/ 2147483646 h 39"/>
                  <a:gd name="T4" fmla="*/ 2147483646 w 47"/>
                  <a:gd name="T5" fmla="*/ 2147483646 h 39"/>
                  <a:gd name="T6" fmla="*/ 2147483646 w 47"/>
                  <a:gd name="T7" fmla="*/ 2147483646 h 39"/>
                  <a:gd name="T8" fmla="*/ 2147483646 w 47"/>
                  <a:gd name="T9" fmla="*/ 2147483646 h 39"/>
                  <a:gd name="T10" fmla="*/ 2147483646 w 47"/>
                  <a:gd name="T11" fmla="*/ 2147483646 h 39"/>
                  <a:gd name="T12" fmla="*/ 0 w 47"/>
                  <a:gd name="T13" fmla="*/ 2147483646 h 39"/>
                  <a:gd name="T14" fmla="*/ 2147483646 w 47"/>
                  <a:gd name="T15" fmla="*/ 2147483646 h 39"/>
                  <a:gd name="T16" fmla="*/ 0 w 47"/>
                  <a:gd name="T17" fmla="*/ 2147483646 h 39"/>
                  <a:gd name="T18" fmla="*/ 0 w 47"/>
                  <a:gd name="T19" fmla="*/ 2147483646 h 39"/>
                  <a:gd name="T20" fmla="*/ 2147483646 w 47"/>
                  <a:gd name="T21" fmla="*/ 2147483646 h 39"/>
                  <a:gd name="T22" fmla="*/ 2147483646 w 47"/>
                  <a:gd name="T23" fmla="*/ 2147483646 h 39"/>
                  <a:gd name="T24" fmla="*/ 2147483646 w 47"/>
                  <a:gd name="T25" fmla="*/ 0 h 39"/>
                  <a:gd name="T26" fmla="*/ 2147483646 w 47"/>
                  <a:gd name="T27" fmla="*/ 2147483646 h 39"/>
                  <a:gd name="T28" fmla="*/ 0 w 47"/>
                  <a:gd name="T29" fmla="*/ 2147483646 h 39"/>
                  <a:gd name="T30" fmla="*/ 0 w 47"/>
                  <a:gd name="T31" fmla="*/ 2147483646 h 39"/>
                  <a:gd name="T32" fmla="*/ 2147483646 w 47"/>
                  <a:gd name="T33" fmla="*/ 2147483646 h 39"/>
                  <a:gd name="T34" fmla="*/ 2147483646 w 47"/>
                  <a:gd name="T35" fmla="*/ 2147483646 h 39"/>
                  <a:gd name="T36" fmla="*/ 2147483646 w 47"/>
                  <a:gd name="T37" fmla="*/ 2147483646 h 39"/>
                  <a:gd name="T38" fmla="*/ 2147483646 w 47"/>
                  <a:gd name="T39" fmla="*/ 2147483646 h 39"/>
                  <a:gd name="T40" fmla="*/ 0 w 47"/>
                  <a:gd name="T41" fmla="*/ 2147483646 h 39"/>
                  <a:gd name="T42" fmla="*/ 0 w 47"/>
                  <a:gd name="T43" fmla="*/ 2147483646 h 39"/>
                  <a:gd name="T44" fmla="*/ 0 w 47"/>
                  <a:gd name="T45" fmla="*/ 2147483646 h 39"/>
                  <a:gd name="T46" fmla="*/ 2147483646 w 47"/>
                  <a:gd name="T47" fmla="*/ 2147483646 h 39"/>
                  <a:gd name="T48" fmla="*/ 2147483646 w 47"/>
                  <a:gd name="T49" fmla="*/ 2147483646 h 39"/>
                  <a:gd name="T50" fmla="*/ 2147483646 w 47"/>
                  <a:gd name="T51" fmla="*/ 2147483646 h 39"/>
                  <a:gd name="T52" fmla="*/ 2147483646 w 47"/>
                  <a:gd name="T53" fmla="*/ 2147483646 h 39"/>
                  <a:gd name="T54" fmla="*/ 0 w 47"/>
                  <a:gd name="T55" fmla="*/ 2147483646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7" h="39">
                    <a:moveTo>
                      <a:pt x="0" y="20"/>
                    </a:moveTo>
                    <a:cubicBezTo>
                      <a:pt x="0" y="22"/>
                      <a:pt x="0" y="22"/>
                      <a:pt x="0" y="22"/>
                    </a:cubicBezTo>
                    <a:cubicBezTo>
                      <a:pt x="0" y="22"/>
                      <a:pt x="18" y="24"/>
                      <a:pt x="30" y="20"/>
                    </a:cubicBezTo>
                    <a:cubicBezTo>
                      <a:pt x="36" y="17"/>
                      <a:pt x="42" y="13"/>
                      <a:pt x="46" y="10"/>
                    </a:cubicBezTo>
                    <a:cubicBezTo>
                      <a:pt x="46" y="8"/>
                      <a:pt x="46" y="8"/>
                      <a:pt x="46" y="8"/>
                    </a:cubicBezTo>
                    <a:cubicBezTo>
                      <a:pt x="42" y="11"/>
                      <a:pt x="36" y="15"/>
                      <a:pt x="30" y="18"/>
                    </a:cubicBezTo>
                    <a:cubicBezTo>
                      <a:pt x="18" y="22"/>
                      <a:pt x="0" y="20"/>
                      <a:pt x="0" y="20"/>
                    </a:cubicBezTo>
                    <a:moveTo>
                      <a:pt x="30" y="10"/>
                    </a:moveTo>
                    <a:cubicBezTo>
                      <a:pt x="18" y="14"/>
                      <a:pt x="0" y="12"/>
                      <a:pt x="0" y="12"/>
                    </a:cubicBezTo>
                    <a:cubicBezTo>
                      <a:pt x="0" y="14"/>
                      <a:pt x="0" y="14"/>
                      <a:pt x="0" y="14"/>
                    </a:cubicBezTo>
                    <a:cubicBezTo>
                      <a:pt x="0" y="14"/>
                      <a:pt x="18" y="16"/>
                      <a:pt x="30" y="12"/>
                    </a:cubicBezTo>
                    <a:cubicBezTo>
                      <a:pt x="37" y="9"/>
                      <a:pt x="43" y="5"/>
                      <a:pt x="47" y="2"/>
                    </a:cubicBezTo>
                    <a:cubicBezTo>
                      <a:pt x="47" y="0"/>
                      <a:pt x="47" y="0"/>
                      <a:pt x="47" y="0"/>
                    </a:cubicBezTo>
                    <a:cubicBezTo>
                      <a:pt x="43" y="3"/>
                      <a:pt x="37" y="7"/>
                      <a:pt x="30" y="10"/>
                    </a:cubicBezTo>
                    <a:moveTo>
                      <a:pt x="0" y="28"/>
                    </a:moveTo>
                    <a:cubicBezTo>
                      <a:pt x="0" y="30"/>
                      <a:pt x="0" y="30"/>
                      <a:pt x="0" y="30"/>
                    </a:cubicBezTo>
                    <a:cubicBezTo>
                      <a:pt x="0" y="30"/>
                      <a:pt x="18" y="32"/>
                      <a:pt x="30" y="27"/>
                    </a:cubicBezTo>
                    <a:cubicBezTo>
                      <a:pt x="36" y="25"/>
                      <a:pt x="42" y="21"/>
                      <a:pt x="46" y="18"/>
                    </a:cubicBezTo>
                    <a:cubicBezTo>
                      <a:pt x="46" y="16"/>
                      <a:pt x="46" y="16"/>
                      <a:pt x="46" y="16"/>
                    </a:cubicBezTo>
                    <a:cubicBezTo>
                      <a:pt x="42" y="19"/>
                      <a:pt x="36" y="23"/>
                      <a:pt x="30" y="25"/>
                    </a:cubicBezTo>
                    <a:cubicBezTo>
                      <a:pt x="18" y="30"/>
                      <a:pt x="0" y="28"/>
                      <a:pt x="0" y="28"/>
                    </a:cubicBezTo>
                    <a:moveTo>
                      <a:pt x="0" y="35"/>
                    </a:moveTo>
                    <a:cubicBezTo>
                      <a:pt x="0" y="37"/>
                      <a:pt x="0" y="37"/>
                      <a:pt x="0" y="37"/>
                    </a:cubicBezTo>
                    <a:cubicBezTo>
                      <a:pt x="0" y="37"/>
                      <a:pt x="18" y="39"/>
                      <a:pt x="30" y="35"/>
                    </a:cubicBezTo>
                    <a:cubicBezTo>
                      <a:pt x="36" y="33"/>
                      <a:pt x="41" y="30"/>
                      <a:pt x="45" y="27"/>
                    </a:cubicBezTo>
                    <a:cubicBezTo>
                      <a:pt x="45" y="25"/>
                      <a:pt x="45" y="25"/>
                      <a:pt x="45" y="25"/>
                    </a:cubicBezTo>
                    <a:cubicBezTo>
                      <a:pt x="41" y="28"/>
                      <a:pt x="36" y="31"/>
                      <a:pt x="30" y="33"/>
                    </a:cubicBezTo>
                    <a:cubicBezTo>
                      <a:pt x="18" y="37"/>
                      <a:pt x="0" y="35"/>
                      <a:pt x="0" y="3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grpSp>
        <p:nvGrpSpPr>
          <p:cNvPr id="21574" name="Group 191"/>
          <p:cNvGrpSpPr>
            <a:grpSpLocks/>
          </p:cNvGrpSpPr>
          <p:nvPr/>
        </p:nvGrpSpPr>
        <p:grpSpPr bwMode="auto">
          <a:xfrm>
            <a:off x="4525963" y="4838700"/>
            <a:ext cx="563562" cy="642938"/>
            <a:chOff x="5670041" y="5000839"/>
            <a:chExt cx="564368" cy="643082"/>
          </a:xfrm>
        </p:grpSpPr>
        <p:grpSp>
          <p:nvGrpSpPr>
            <p:cNvPr id="21593" name="Group 2007"/>
            <p:cNvGrpSpPr>
              <a:grpSpLocks/>
            </p:cNvGrpSpPr>
            <p:nvPr/>
          </p:nvGrpSpPr>
          <p:grpSpPr bwMode="auto">
            <a:xfrm>
              <a:off x="5781635" y="5000839"/>
              <a:ext cx="452774" cy="586928"/>
              <a:chOff x="8905164" y="2374446"/>
              <a:chExt cx="234284" cy="303701"/>
            </a:xfrm>
          </p:grpSpPr>
          <p:sp>
            <p:nvSpPr>
              <p:cNvPr id="200" name="Freeform 1415"/>
              <p:cNvSpPr>
                <a:spLocks/>
              </p:cNvSpPr>
              <p:nvPr/>
            </p:nvSpPr>
            <p:spPr bwMode="auto">
              <a:xfrm>
                <a:off x="8905003" y="2393344"/>
                <a:ext cx="100359" cy="285103"/>
              </a:xfrm>
              <a:custGeom>
                <a:avLst/>
                <a:gdLst/>
                <a:ahLst/>
                <a:cxnLst>
                  <a:cxn ang="0">
                    <a:pos x="116" y="61"/>
                  </a:cxn>
                  <a:cxn ang="0">
                    <a:pos x="0" y="0"/>
                  </a:cxn>
                  <a:cxn ang="0">
                    <a:pos x="0" y="186"/>
                  </a:cxn>
                  <a:cxn ang="0">
                    <a:pos x="116" y="328"/>
                  </a:cxn>
                  <a:cxn ang="0">
                    <a:pos x="116" y="61"/>
                  </a:cxn>
                </a:cxnLst>
                <a:rect l="0" t="0" r="r" b="b"/>
                <a:pathLst>
                  <a:path w="116" h="328">
                    <a:moveTo>
                      <a:pt x="116" y="61"/>
                    </a:moveTo>
                    <a:lnTo>
                      <a:pt x="0" y="0"/>
                    </a:lnTo>
                    <a:lnTo>
                      <a:pt x="0" y="186"/>
                    </a:lnTo>
                    <a:lnTo>
                      <a:pt x="116" y="328"/>
                    </a:lnTo>
                    <a:lnTo>
                      <a:pt x="116" y="6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1" name="Freeform 1416"/>
              <p:cNvSpPr>
                <a:spLocks/>
              </p:cNvSpPr>
              <p:nvPr/>
            </p:nvSpPr>
            <p:spPr bwMode="auto">
              <a:xfrm>
                <a:off x="8909116" y="2374446"/>
                <a:ext cx="230332" cy="70659"/>
              </a:xfrm>
              <a:custGeom>
                <a:avLst/>
                <a:gdLst/>
                <a:ahLst/>
                <a:cxnLst>
                  <a:cxn ang="0">
                    <a:pos x="118" y="81"/>
                  </a:cxn>
                  <a:cxn ang="0">
                    <a:pos x="265" y="43"/>
                  </a:cxn>
                  <a:cxn ang="0">
                    <a:pos x="109" y="0"/>
                  </a:cxn>
                  <a:cxn ang="0">
                    <a:pos x="0" y="17"/>
                  </a:cxn>
                  <a:cxn ang="0">
                    <a:pos x="118" y="81"/>
                  </a:cxn>
                </a:cxnLst>
                <a:rect l="0" t="0" r="r" b="b"/>
                <a:pathLst>
                  <a:path w="265" h="81">
                    <a:moveTo>
                      <a:pt x="118" y="81"/>
                    </a:moveTo>
                    <a:lnTo>
                      <a:pt x="265" y="43"/>
                    </a:lnTo>
                    <a:lnTo>
                      <a:pt x="109" y="0"/>
                    </a:lnTo>
                    <a:lnTo>
                      <a:pt x="0" y="17"/>
                    </a:lnTo>
                    <a:lnTo>
                      <a:pt x="118" y="8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2" name="Freeform 1446"/>
              <p:cNvSpPr>
                <a:spLocks/>
              </p:cNvSpPr>
              <p:nvPr/>
            </p:nvSpPr>
            <p:spPr bwMode="auto">
              <a:xfrm>
                <a:off x="9011943" y="2417992"/>
                <a:ext cx="127505" cy="260454"/>
              </a:xfrm>
              <a:custGeom>
                <a:avLst/>
                <a:gdLst/>
                <a:ahLst/>
                <a:cxnLst>
                  <a:cxn ang="0">
                    <a:pos x="36" y="16"/>
                  </a:cxn>
                  <a:cxn ang="0">
                    <a:pos x="0" y="16"/>
                  </a:cxn>
                  <a:cxn ang="0">
                    <a:pos x="0" y="127"/>
                  </a:cxn>
                  <a:cxn ang="0">
                    <a:pos x="34" y="122"/>
                  </a:cxn>
                  <a:cxn ang="0">
                    <a:pos x="51" y="104"/>
                  </a:cxn>
                  <a:cxn ang="0">
                    <a:pos x="62" y="0"/>
                  </a:cxn>
                  <a:cxn ang="0">
                    <a:pos x="36" y="16"/>
                  </a:cxn>
                </a:cxnLst>
                <a:rect l="0" t="0" r="r" b="b"/>
                <a:pathLst>
                  <a:path w="62" h="127">
                    <a:moveTo>
                      <a:pt x="36" y="16"/>
                    </a:moveTo>
                    <a:cubicBezTo>
                      <a:pt x="21" y="20"/>
                      <a:pt x="8" y="17"/>
                      <a:pt x="0" y="16"/>
                    </a:cubicBezTo>
                    <a:cubicBezTo>
                      <a:pt x="0" y="127"/>
                      <a:pt x="0" y="127"/>
                      <a:pt x="0" y="127"/>
                    </a:cubicBezTo>
                    <a:cubicBezTo>
                      <a:pt x="5" y="127"/>
                      <a:pt x="23" y="127"/>
                      <a:pt x="34" y="122"/>
                    </a:cubicBezTo>
                    <a:cubicBezTo>
                      <a:pt x="46" y="117"/>
                      <a:pt x="51" y="104"/>
                      <a:pt x="51" y="104"/>
                    </a:cubicBezTo>
                    <a:cubicBezTo>
                      <a:pt x="62" y="0"/>
                      <a:pt x="62" y="0"/>
                      <a:pt x="62" y="0"/>
                    </a:cubicBezTo>
                    <a:cubicBezTo>
                      <a:pt x="56" y="4"/>
                      <a:pt x="47" y="12"/>
                      <a:pt x="36" y="16"/>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603" name="Freeform 1447"/>
              <p:cNvSpPr>
                <a:spLocks noEditPoints="1"/>
              </p:cNvSpPr>
              <p:nvPr/>
            </p:nvSpPr>
            <p:spPr bwMode="auto">
              <a:xfrm>
                <a:off x="9069163" y="2598317"/>
                <a:ext cx="26899" cy="26899"/>
              </a:xfrm>
              <a:custGeom>
                <a:avLst/>
                <a:gdLst>
                  <a:gd name="T0" fmla="*/ 2147483646 w 13"/>
                  <a:gd name="T1" fmla="*/ 2147483646 h 13"/>
                  <a:gd name="T2" fmla="*/ 2147483646 w 13"/>
                  <a:gd name="T3" fmla="*/ 2147483646 h 13"/>
                  <a:gd name="T4" fmla="*/ 2147483646 w 13"/>
                  <a:gd name="T5" fmla="*/ 2147483646 h 13"/>
                  <a:gd name="T6" fmla="*/ 2147483646 w 13"/>
                  <a:gd name="T7" fmla="*/ 2147483646 h 13"/>
                  <a:gd name="T8" fmla="*/ 2147483646 w 13"/>
                  <a:gd name="T9" fmla="*/ 2147483646 h 13"/>
                  <a:gd name="T10" fmla="*/ 2147483646 w 13"/>
                  <a:gd name="T11" fmla="*/ 2147483646 h 13"/>
                  <a:gd name="T12" fmla="*/ 2147483646 w 13"/>
                  <a:gd name="T13" fmla="*/ 2147483646 h 13"/>
                  <a:gd name="T14" fmla="*/ 2147483646 w 13"/>
                  <a:gd name="T15" fmla="*/ 2147483646 h 13"/>
                  <a:gd name="T16" fmla="*/ 2147483646 w 13"/>
                  <a:gd name="T17" fmla="*/ 2147483646 h 13"/>
                  <a:gd name="T18" fmla="*/ 2147483646 w 13"/>
                  <a:gd name="T19" fmla="*/ 2147483646 h 1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 h="13">
                    <a:moveTo>
                      <a:pt x="9" y="1"/>
                    </a:moveTo>
                    <a:cubicBezTo>
                      <a:pt x="7" y="0"/>
                      <a:pt x="3" y="2"/>
                      <a:pt x="2" y="5"/>
                    </a:cubicBezTo>
                    <a:cubicBezTo>
                      <a:pt x="0" y="8"/>
                      <a:pt x="1" y="11"/>
                      <a:pt x="3" y="12"/>
                    </a:cubicBezTo>
                    <a:cubicBezTo>
                      <a:pt x="6" y="13"/>
                      <a:pt x="9" y="12"/>
                      <a:pt x="11" y="9"/>
                    </a:cubicBezTo>
                    <a:cubicBezTo>
                      <a:pt x="13" y="6"/>
                      <a:pt x="12" y="3"/>
                      <a:pt x="9" y="1"/>
                    </a:cubicBezTo>
                    <a:moveTo>
                      <a:pt x="9" y="8"/>
                    </a:moveTo>
                    <a:cubicBezTo>
                      <a:pt x="8" y="10"/>
                      <a:pt x="6" y="11"/>
                      <a:pt x="5" y="10"/>
                    </a:cubicBezTo>
                    <a:cubicBezTo>
                      <a:pt x="3" y="9"/>
                      <a:pt x="3" y="7"/>
                      <a:pt x="4" y="6"/>
                    </a:cubicBezTo>
                    <a:cubicBezTo>
                      <a:pt x="5" y="4"/>
                      <a:pt x="7" y="3"/>
                      <a:pt x="8" y="4"/>
                    </a:cubicBezTo>
                    <a:cubicBezTo>
                      <a:pt x="9" y="4"/>
                      <a:pt x="10" y="6"/>
                      <a:pt x="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604" name="Freeform 1448"/>
              <p:cNvSpPr>
                <a:spLocks noEditPoints="1"/>
              </p:cNvSpPr>
              <p:nvPr/>
            </p:nvSpPr>
            <p:spPr bwMode="auto">
              <a:xfrm>
                <a:off x="9030983" y="2464689"/>
                <a:ext cx="96317" cy="79830"/>
              </a:xfrm>
              <a:custGeom>
                <a:avLst/>
                <a:gdLst>
                  <a:gd name="T0" fmla="*/ 0 w 47"/>
                  <a:gd name="T1" fmla="*/ 2147483646 h 39"/>
                  <a:gd name="T2" fmla="*/ 0 w 47"/>
                  <a:gd name="T3" fmla="*/ 2147483646 h 39"/>
                  <a:gd name="T4" fmla="*/ 2147483646 w 47"/>
                  <a:gd name="T5" fmla="*/ 2147483646 h 39"/>
                  <a:gd name="T6" fmla="*/ 2147483646 w 47"/>
                  <a:gd name="T7" fmla="*/ 2147483646 h 39"/>
                  <a:gd name="T8" fmla="*/ 2147483646 w 47"/>
                  <a:gd name="T9" fmla="*/ 2147483646 h 39"/>
                  <a:gd name="T10" fmla="*/ 2147483646 w 47"/>
                  <a:gd name="T11" fmla="*/ 2147483646 h 39"/>
                  <a:gd name="T12" fmla="*/ 0 w 47"/>
                  <a:gd name="T13" fmla="*/ 2147483646 h 39"/>
                  <a:gd name="T14" fmla="*/ 2147483646 w 47"/>
                  <a:gd name="T15" fmla="*/ 2147483646 h 39"/>
                  <a:gd name="T16" fmla="*/ 0 w 47"/>
                  <a:gd name="T17" fmla="*/ 2147483646 h 39"/>
                  <a:gd name="T18" fmla="*/ 0 w 47"/>
                  <a:gd name="T19" fmla="*/ 2147483646 h 39"/>
                  <a:gd name="T20" fmla="*/ 2147483646 w 47"/>
                  <a:gd name="T21" fmla="*/ 2147483646 h 39"/>
                  <a:gd name="T22" fmla="*/ 2147483646 w 47"/>
                  <a:gd name="T23" fmla="*/ 2147483646 h 39"/>
                  <a:gd name="T24" fmla="*/ 2147483646 w 47"/>
                  <a:gd name="T25" fmla="*/ 0 h 39"/>
                  <a:gd name="T26" fmla="*/ 2147483646 w 47"/>
                  <a:gd name="T27" fmla="*/ 2147483646 h 39"/>
                  <a:gd name="T28" fmla="*/ 0 w 47"/>
                  <a:gd name="T29" fmla="*/ 2147483646 h 39"/>
                  <a:gd name="T30" fmla="*/ 0 w 47"/>
                  <a:gd name="T31" fmla="*/ 2147483646 h 39"/>
                  <a:gd name="T32" fmla="*/ 2147483646 w 47"/>
                  <a:gd name="T33" fmla="*/ 2147483646 h 39"/>
                  <a:gd name="T34" fmla="*/ 2147483646 w 47"/>
                  <a:gd name="T35" fmla="*/ 2147483646 h 39"/>
                  <a:gd name="T36" fmla="*/ 2147483646 w 47"/>
                  <a:gd name="T37" fmla="*/ 2147483646 h 39"/>
                  <a:gd name="T38" fmla="*/ 2147483646 w 47"/>
                  <a:gd name="T39" fmla="*/ 2147483646 h 39"/>
                  <a:gd name="T40" fmla="*/ 0 w 47"/>
                  <a:gd name="T41" fmla="*/ 2147483646 h 39"/>
                  <a:gd name="T42" fmla="*/ 0 w 47"/>
                  <a:gd name="T43" fmla="*/ 2147483646 h 39"/>
                  <a:gd name="T44" fmla="*/ 0 w 47"/>
                  <a:gd name="T45" fmla="*/ 2147483646 h 39"/>
                  <a:gd name="T46" fmla="*/ 2147483646 w 47"/>
                  <a:gd name="T47" fmla="*/ 2147483646 h 39"/>
                  <a:gd name="T48" fmla="*/ 2147483646 w 47"/>
                  <a:gd name="T49" fmla="*/ 2147483646 h 39"/>
                  <a:gd name="T50" fmla="*/ 2147483646 w 47"/>
                  <a:gd name="T51" fmla="*/ 2147483646 h 39"/>
                  <a:gd name="T52" fmla="*/ 2147483646 w 47"/>
                  <a:gd name="T53" fmla="*/ 2147483646 h 39"/>
                  <a:gd name="T54" fmla="*/ 0 w 47"/>
                  <a:gd name="T55" fmla="*/ 2147483646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7" h="39">
                    <a:moveTo>
                      <a:pt x="0" y="20"/>
                    </a:moveTo>
                    <a:cubicBezTo>
                      <a:pt x="0" y="22"/>
                      <a:pt x="0" y="22"/>
                      <a:pt x="0" y="22"/>
                    </a:cubicBezTo>
                    <a:cubicBezTo>
                      <a:pt x="0" y="22"/>
                      <a:pt x="18" y="24"/>
                      <a:pt x="30" y="20"/>
                    </a:cubicBezTo>
                    <a:cubicBezTo>
                      <a:pt x="36" y="17"/>
                      <a:pt x="42" y="13"/>
                      <a:pt x="46" y="10"/>
                    </a:cubicBezTo>
                    <a:cubicBezTo>
                      <a:pt x="46" y="8"/>
                      <a:pt x="46" y="8"/>
                      <a:pt x="46" y="8"/>
                    </a:cubicBezTo>
                    <a:cubicBezTo>
                      <a:pt x="42" y="11"/>
                      <a:pt x="36" y="15"/>
                      <a:pt x="30" y="18"/>
                    </a:cubicBezTo>
                    <a:cubicBezTo>
                      <a:pt x="18" y="22"/>
                      <a:pt x="0" y="20"/>
                      <a:pt x="0" y="20"/>
                    </a:cubicBezTo>
                    <a:moveTo>
                      <a:pt x="30" y="10"/>
                    </a:moveTo>
                    <a:cubicBezTo>
                      <a:pt x="18" y="14"/>
                      <a:pt x="0" y="12"/>
                      <a:pt x="0" y="12"/>
                    </a:cubicBezTo>
                    <a:cubicBezTo>
                      <a:pt x="0" y="14"/>
                      <a:pt x="0" y="14"/>
                      <a:pt x="0" y="14"/>
                    </a:cubicBezTo>
                    <a:cubicBezTo>
                      <a:pt x="0" y="14"/>
                      <a:pt x="18" y="16"/>
                      <a:pt x="30" y="12"/>
                    </a:cubicBezTo>
                    <a:cubicBezTo>
                      <a:pt x="37" y="9"/>
                      <a:pt x="43" y="5"/>
                      <a:pt x="47" y="2"/>
                    </a:cubicBezTo>
                    <a:cubicBezTo>
                      <a:pt x="47" y="0"/>
                      <a:pt x="47" y="0"/>
                      <a:pt x="47" y="0"/>
                    </a:cubicBezTo>
                    <a:cubicBezTo>
                      <a:pt x="43" y="3"/>
                      <a:pt x="37" y="7"/>
                      <a:pt x="30" y="10"/>
                    </a:cubicBezTo>
                    <a:moveTo>
                      <a:pt x="0" y="28"/>
                    </a:moveTo>
                    <a:cubicBezTo>
                      <a:pt x="0" y="30"/>
                      <a:pt x="0" y="30"/>
                      <a:pt x="0" y="30"/>
                    </a:cubicBezTo>
                    <a:cubicBezTo>
                      <a:pt x="0" y="30"/>
                      <a:pt x="18" y="32"/>
                      <a:pt x="30" y="27"/>
                    </a:cubicBezTo>
                    <a:cubicBezTo>
                      <a:pt x="36" y="25"/>
                      <a:pt x="42" y="21"/>
                      <a:pt x="46" y="18"/>
                    </a:cubicBezTo>
                    <a:cubicBezTo>
                      <a:pt x="46" y="16"/>
                      <a:pt x="46" y="16"/>
                      <a:pt x="46" y="16"/>
                    </a:cubicBezTo>
                    <a:cubicBezTo>
                      <a:pt x="42" y="19"/>
                      <a:pt x="36" y="23"/>
                      <a:pt x="30" y="25"/>
                    </a:cubicBezTo>
                    <a:cubicBezTo>
                      <a:pt x="18" y="30"/>
                      <a:pt x="0" y="28"/>
                      <a:pt x="0" y="28"/>
                    </a:cubicBezTo>
                    <a:moveTo>
                      <a:pt x="0" y="35"/>
                    </a:moveTo>
                    <a:cubicBezTo>
                      <a:pt x="0" y="37"/>
                      <a:pt x="0" y="37"/>
                      <a:pt x="0" y="37"/>
                    </a:cubicBezTo>
                    <a:cubicBezTo>
                      <a:pt x="0" y="37"/>
                      <a:pt x="18" y="39"/>
                      <a:pt x="30" y="35"/>
                    </a:cubicBezTo>
                    <a:cubicBezTo>
                      <a:pt x="36" y="33"/>
                      <a:pt x="41" y="30"/>
                      <a:pt x="45" y="27"/>
                    </a:cubicBezTo>
                    <a:cubicBezTo>
                      <a:pt x="45" y="25"/>
                      <a:pt x="45" y="25"/>
                      <a:pt x="45" y="25"/>
                    </a:cubicBezTo>
                    <a:cubicBezTo>
                      <a:pt x="41" y="28"/>
                      <a:pt x="36" y="31"/>
                      <a:pt x="30" y="33"/>
                    </a:cubicBezTo>
                    <a:cubicBezTo>
                      <a:pt x="18" y="37"/>
                      <a:pt x="0" y="35"/>
                      <a:pt x="0" y="3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nvGrpSpPr>
            <p:cNvPr id="21594" name="Group 2007"/>
            <p:cNvGrpSpPr>
              <a:grpSpLocks/>
            </p:cNvGrpSpPr>
            <p:nvPr/>
          </p:nvGrpSpPr>
          <p:grpSpPr bwMode="auto">
            <a:xfrm>
              <a:off x="5670041" y="5263118"/>
              <a:ext cx="293763" cy="380803"/>
              <a:chOff x="8905164" y="2374446"/>
              <a:chExt cx="234284" cy="303701"/>
            </a:xfrm>
          </p:grpSpPr>
          <p:sp>
            <p:nvSpPr>
              <p:cNvPr id="195" name="Freeform 1415"/>
              <p:cNvSpPr>
                <a:spLocks/>
              </p:cNvSpPr>
              <p:nvPr/>
            </p:nvSpPr>
            <p:spPr bwMode="auto">
              <a:xfrm>
                <a:off x="8905164" y="2393216"/>
                <a:ext cx="100163" cy="284931"/>
              </a:xfrm>
              <a:custGeom>
                <a:avLst/>
                <a:gdLst/>
                <a:ahLst/>
                <a:cxnLst>
                  <a:cxn ang="0">
                    <a:pos x="116" y="61"/>
                  </a:cxn>
                  <a:cxn ang="0">
                    <a:pos x="0" y="0"/>
                  </a:cxn>
                  <a:cxn ang="0">
                    <a:pos x="0" y="186"/>
                  </a:cxn>
                  <a:cxn ang="0">
                    <a:pos x="116" y="328"/>
                  </a:cxn>
                  <a:cxn ang="0">
                    <a:pos x="116" y="61"/>
                  </a:cxn>
                </a:cxnLst>
                <a:rect l="0" t="0" r="r" b="b"/>
                <a:pathLst>
                  <a:path w="116" h="328">
                    <a:moveTo>
                      <a:pt x="116" y="61"/>
                    </a:moveTo>
                    <a:lnTo>
                      <a:pt x="0" y="0"/>
                    </a:lnTo>
                    <a:lnTo>
                      <a:pt x="0" y="186"/>
                    </a:lnTo>
                    <a:lnTo>
                      <a:pt x="116" y="328"/>
                    </a:lnTo>
                    <a:lnTo>
                      <a:pt x="116" y="6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6" name="Freeform 1416"/>
              <p:cNvSpPr>
                <a:spLocks/>
              </p:cNvSpPr>
              <p:nvPr/>
            </p:nvSpPr>
            <p:spPr bwMode="auto">
              <a:xfrm>
                <a:off x="8908967" y="2374221"/>
                <a:ext cx="230755" cy="70916"/>
              </a:xfrm>
              <a:custGeom>
                <a:avLst/>
                <a:gdLst/>
                <a:ahLst/>
                <a:cxnLst>
                  <a:cxn ang="0">
                    <a:pos x="118" y="81"/>
                  </a:cxn>
                  <a:cxn ang="0">
                    <a:pos x="265" y="43"/>
                  </a:cxn>
                  <a:cxn ang="0">
                    <a:pos x="109" y="0"/>
                  </a:cxn>
                  <a:cxn ang="0">
                    <a:pos x="0" y="17"/>
                  </a:cxn>
                  <a:cxn ang="0">
                    <a:pos x="118" y="81"/>
                  </a:cxn>
                </a:cxnLst>
                <a:rect l="0" t="0" r="r" b="b"/>
                <a:pathLst>
                  <a:path w="265" h="81">
                    <a:moveTo>
                      <a:pt x="118" y="81"/>
                    </a:moveTo>
                    <a:lnTo>
                      <a:pt x="265" y="43"/>
                    </a:lnTo>
                    <a:lnTo>
                      <a:pt x="109" y="0"/>
                    </a:lnTo>
                    <a:lnTo>
                      <a:pt x="0" y="17"/>
                    </a:lnTo>
                    <a:lnTo>
                      <a:pt x="118" y="81"/>
                    </a:lnTo>
                    <a:close/>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7" name="Freeform 1446"/>
              <p:cNvSpPr>
                <a:spLocks/>
              </p:cNvSpPr>
              <p:nvPr/>
            </p:nvSpPr>
            <p:spPr bwMode="auto">
              <a:xfrm>
                <a:off x="9011667" y="2417277"/>
                <a:ext cx="128056" cy="260870"/>
              </a:xfrm>
              <a:custGeom>
                <a:avLst/>
                <a:gdLst/>
                <a:ahLst/>
                <a:cxnLst>
                  <a:cxn ang="0">
                    <a:pos x="36" y="16"/>
                  </a:cxn>
                  <a:cxn ang="0">
                    <a:pos x="0" y="16"/>
                  </a:cxn>
                  <a:cxn ang="0">
                    <a:pos x="0" y="127"/>
                  </a:cxn>
                  <a:cxn ang="0">
                    <a:pos x="34" y="122"/>
                  </a:cxn>
                  <a:cxn ang="0">
                    <a:pos x="51" y="104"/>
                  </a:cxn>
                  <a:cxn ang="0">
                    <a:pos x="62" y="0"/>
                  </a:cxn>
                  <a:cxn ang="0">
                    <a:pos x="36" y="16"/>
                  </a:cxn>
                </a:cxnLst>
                <a:rect l="0" t="0" r="r" b="b"/>
                <a:pathLst>
                  <a:path w="62" h="127">
                    <a:moveTo>
                      <a:pt x="36" y="16"/>
                    </a:moveTo>
                    <a:cubicBezTo>
                      <a:pt x="21" y="20"/>
                      <a:pt x="8" y="17"/>
                      <a:pt x="0" y="16"/>
                    </a:cubicBezTo>
                    <a:cubicBezTo>
                      <a:pt x="0" y="127"/>
                      <a:pt x="0" y="127"/>
                      <a:pt x="0" y="127"/>
                    </a:cubicBezTo>
                    <a:cubicBezTo>
                      <a:pt x="5" y="127"/>
                      <a:pt x="23" y="127"/>
                      <a:pt x="34" y="122"/>
                    </a:cubicBezTo>
                    <a:cubicBezTo>
                      <a:pt x="46" y="117"/>
                      <a:pt x="51" y="104"/>
                      <a:pt x="51" y="104"/>
                    </a:cubicBezTo>
                    <a:cubicBezTo>
                      <a:pt x="62" y="0"/>
                      <a:pt x="62" y="0"/>
                      <a:pt x="62" y="0"/>
                    </a:cubicBezTo>
                    <a:cubicBezTo>
                      <a:pt x="56" y="4"/>
                      <a:pt x="47" y="12"/>
                      <a:pt x="36" y="16"/>
                    </a:cubicBezTo>
                  </a:path>
                </a:pathLst>
              </a:custGeom>
              <a:solidFill>
                <a:schemeClr val="bg2">
                  <a:lumMod val="50000"/>
                </a:schemeClr>
              </a:solidFill>
              <a:ln w="9525">
                <a:noFill/>
                <a:round/>
                <a:headEnd/>
                <a:tailEnd/>
              </a:ln>
            </p:spPr>
            <p:txBody>
              <a:bodyPr/>
              <a:lstStyle/>
              <a:p>
                <a:pPr eaLnBrk="0" hangingPunct="0">
                  <a:spcBef>
                    <a:spcPct val="0"/>
                  </a:spcBef>
                  <a:buNone/>
                  <a:defRPr/>
                </a:pPr>
                <a:endParaRPr lang="en-US" sz="6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598" name="Freeform 1447"/>
              <p:cNvSpPr>
                <a:spLocks noEditPoints="1"/>
              </p:cNvSpPr>
              <p:nvPr/>
            </p:nvSpPr>
            <p:spPr bwMode="auto">
              <a:xfrm>
                <a:off x="9069163" y="2598317"/>
                <a:ext cx="26899" cy="26899"/>
              </a:xfrm>
              <a:custGeom>
                <a:avLst/>
                <a:gdLst>
                  <a:gd name="T0" fmla="*/ 2147483646 w 13"/>
                  <a:gd name="T1" fmla="*/ 2147483646 h 13"/>
                  <a:gd name="T2" fmla="*/ 2147483646 w 13"/>
                  <a:gd name="T3" fmla="*/ 2147483646 h 13"/>
                  <a:gd name="T4" fmla="*/ 2147483646 w 13"/>
                  <a:gd name="T5" fmla="*/ 2147483646 h 13"/>
                  <a:gd name="T6" fmla="*/ 2147483646 w 13"/>
                  <a:gd name="T7" fmla="*/ 2147483646 h 13"/>
                  <a:gd name="T8" fmla="*/ 2147483646 w 13"/>
                  <a:gd name="T9" fmla="*/ 2147483646 h 13"/>
                  <a:gd name="T10" fmla="*/ 2147483646 w 13"/>
                  <a:gd name="T11" fmla="*/ 2147483646 h 13"/>
                  <a:gd name="T12" fmla="*/ 2147483646 w 13"/>
                  <a:gd name="T13" fmla="*/ 2147483646 h 13"/>
                  <a:gd name="T14" fmla="*/ 2147483646 w 13"/>
                  <a:gd name="T15" fmla="*/ 2147483646 h 13"/>
                  <a:gd name="T16" fmla="*/ 2147483646 w 13"/>
                  <a:gd name="T17" fmla="*/ 2147483646 h 13"/>
                  <a:gd name="T18" fmla="*/ 2147483646 w 13"/>
                  <a:gd name="T19" fmla="*/ 2147483646 h 1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3" h="13">
                    <a:moveTo>
                      <a:pt x="9" y="1"/>
                    </a:moveTo>
                    <a:cubicBezTo>
                      <a:pt x="7" y="0"/>
                      <a:pt x="3" y="2"/>
                      <a:pt x="2" y="5"/>
                    </a:cubicBezTo>
                    <a:cubicBezTo>
                      <a:pt x="0" y="8"/>
                      <a:pt x="1" y="11"/>
                      <a:pt x="3" y="12"/>
                    </a:cubicBezTo>
                    <a:cubicBezTo>
                      <a:pt x="6" y="13"/>
                      <a:pt x="9" y="12"/>
                      <a:pt x="11" y="9"/>
                    </a:cubicBezTo>
                    <a:cubicBezTo>
                      <a:pt x="13" y="6"/>
                      <a:pt x="12" y="3"/>
                      <a:pt x="9" y="1"/>
                    </a:cubicBezTo>
                    <a:moveTo>
                      <a:pt x="9" y="8"/>
                    </a:moveTo>
                    <a:cubicBezTo>
                      <a:pt x="8" y="10"/>
                      <a:pt x="6" y="11"/>
                      <a:pt x="5" y="10"/>
                    </a:cubicBezTo>
                    <a:cubicBezTo>
                      <a:pt x="3" y="9"/>
                      <a:pt x="3" y="7"/>
                      <a:pt x="4" y="6"/>
                    </a:cubicBezTo>
                    <a:cubicBezTo>
                      <a:pt x="5" y="4"/>
                      <a:pt x="7" y="3"/>
                      <a:pt x="8" y="4"/>
                    </a:cubicBezTo>
                    <a:cubicBezTo>
                      <a:pt x="9" y="4"/>
                      <a:pt x="10" y="6"/>
                      <a:pt x="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599" name="Freeform 1448"/>
              <p:cNvSpPr>
                <a:spLocks noEditPoints="1"/>
              </p:cNvSpPr>
              <p:nvPr/>
            </p:nvSpPr>
            <p:spPr bwMode="auto">
              <a:xfrm>
                <a:off x="9030983" y="2464689"/>
                <a:ext cx="96317" cy="79830"/>
              </a:xfrm>
              <a:custGeom>
                <a:avLst/>
                <a:gdLst>
                  <a:gd name="T0" fmla="*/ 0 w 47"/>
                  <a:gd name="T1" fmla="*/ 2147483646 h 39"/>
                  <a:gd name="T2" fmla="*/ 0 w 47"/>
                  <a:gd name="T3" fmla="*/ 2147483646 h 39"/>
                  <a:gd name="T4" fmla="*/ 2147483646 w 47"/>
                  <a:gd name="T5" fmla="*/ 2147483646 h 39"/>
                  <a:gd name="T6" fmla="*/ 2147483646 w 47"/>
                  <a:gd name="T7" fmla="*/ 2147483646 h 39"/>
                  <a:gd name="T8" fmla="*/ 2147483646 w 47"/>
                  <a:gd name="T9" fmla="*/ 2147483646 h 39"/>
                  <a:gd name="T10" fmla="*/ 2147483646 w 47"/>
                  <a:gd name="T11" fmla="*/ 2147483646 h 39"/>
                  <a:gd name="T12" fmla="*/ 0 w 47"/>
                  <a:gd name="T13" fmla="*/ 2147483646 h 39"/>
                  <a:gd name="T14" fmla="*/ 2147483646 w 47"/>
                  <a:gd name="T15" fmla="*/ 2147483646 h 39"/>
                  <a:gd name="T16" fmla="*/ 0 w 47"/>
                  <a:gd name="T17" fmla="*/ 2147483646 h 39"/>
                  <a:gd name="T18" fmla="*/ 0 w 47"/>
                  <a:gd name="T19" fmla="*/ 2147483646 h 39"/>
                  <a:gd name="T20" fmla="*/ 2147483646 w 47"/>
                  <a:gd name="T21" fmla="*/ 2147483646 h 39"/>
                  <a:gd name="T22" fmla="*/ 2147483646 w 47"/>
                  <a:gd name="T23" fmla="*/ 2147483646 h 39"/>
                  <a:gd name="T24" fmla="*/ 2147483646 w 47"/>
                  <a:gd name="T25" fmla="*/ 0 h 39"/>
                  <a:gd name="T26" fmla="*/ 2147483646 w 47"/>
                  <a:gd name="T27" fmla="*/ 2147483646 h 39"/>
                  <a:gd name="T28" fmla="*/ 0 w 47"/>
                  <a:gd name="T29" fmla="*/ 2147483646 h 39"/>
                  <a:gd name="T30" fmla="*/ 0 w 47"/>
                  <a:gd name="T31" fmla="*/ 2147483646 h 39"/>
                  <a:gd name="T32" fmla="*/ 2147483646 w 47"/>
                  <a:gd name="T33" fmla="*/ 2147483646 h 39"/>
                  <a:gd name="T34" fmla="*/ 2147483646 w 47"/>
                  <a:gd name="T35" fmla="*/ 2147483646 h 39"/>
                  <a:gd name="T36" fmla="*/ 2147483646 w 47"/>
                  <a:gd name="T37" fmla="*/ 2147483646 h 39"/>
                  <a:gd name="T38" fmla="*/ 2147483646 w 47"/>
                  <a:gd name="T39" fmla="*/ 2147483646 h 39"/>
                  <a:gd name="T40" fmla="*/ 0 w 47"/>
                  <a:gd name="T41" fmla="*/ 2147483646 h 39"/>
                  <a:gd name="T42" fmla="*/ 0 w 47"/>
                  <a:gd name="T43" fmla="*/ 2147483646 h 39"/>
                  <a:gd name="T44" fmla="*/ 0 w 47"/>
                  <a:gd name="T45" fmla="*/ 2147483646 h 39"/>
                  <a:gd name="T46" fmla="*/ 2147483646 w 47"/>
                  <a:gd name="T47" fmla="*/ 2147483646 h 39"/>
                  <a:gd name="T48" fmla="*/ 2147483646 w 47"/>
                  <a:gd name="T49" fmla="*/ 2147483646 h 39"/>
                  <a:gd name="T50" fmla="*/ 2147483646 w 47"/>
                  <a:gd name="T51" fmla="*/ 2147483646 h 39"/>
                  <a:gd name="T52" fmla="*/ 2147483646 w 47"/>
                  <a:gd name="T53" fmla="*/ 2147483646 h 39"/>
                  <a:gd name="T54" fmla="*/ 0 w 47"/>
                  <a:gd name="T55" fmla="*/ 2147483646 h 3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7" h="39">
                    <a:moveTo>
                      <a:pt x="0" y="20"/>
                    </a:moveTo>
                    <a:cubicBezTo>
                      <a:pt x="0" y="22"/>
                      <a:pt x="0" y="22"/>
                      <a:pt x="0" y="22"/>
                    </a:cubicBezTo>
                    <a:cubicBezTo>
                      <a:pt x="0" y="22"/>
                      <a:pt x="18" y="24"/>
                      <a:pt x="30" y="20"/>
                    </a:cubicBezTo>
                    <a:cubicBezTo>
                      <a:pt x="36" y="17"/>
                      <a:pt x="42" y="13"/>
                      <a:pt x="46" y="10"/>
                    </a:cubicBezTo>
                    <a:cubicBezTo>
                      <a:pt x="46" y="8"/>
                      <a:pt x="46" y="8"/>
                      <a:pt x="46" y="8"/>
                    </a:cubicBezTo>
                    <a:cubicBezTo>
                      <a:pt x="42" y="11"/>
                      <a:pt x="36" y="15"/>
                      <a:pt x="30" y="18"/>
                    </a:cubicBezTo>
                    <a:cubicBezTo>
                      <a:pt x="18" y="22"/>
                      <a:pt x="0" y="20"/>
                      <a:pt x="0" y="20"/>
                    </a:cubicBezTo>
                    <a:moveTo>
                      <a:pt x="30" y="10"/>
                    </a:moveTo>
                    <a:cubicBezTo>
                      <a:pt x="18" y="14"/>
                      <a:pt x="0" y="12"/>
                      <a:pt x="0" y="12"/>
                    </a:cubicBezTo>
                    <a:cubicBezTo>
                      <a:pt x="0" y="14"/>
                      <a:pt x="0" y="14"/>
                      <a:pt x="0" y="14"/>
                    </a:cubicBezTo>
                    <a:cubicBezTo>
                      <a:pt x="0" y="14"/>
                      <a:pt x="18" y="16"/>
                      <a:pt x="30" y="12"/>
                    </a:cubicBezTo>
                    <a:cubicBezTo>
                      <a:pt x="37" y="9"/>
                      <a:pt x="43" y="5"/>
                      <a:pt x="47" y="2"/>
                    </a:cubicBezTo>
                    <a:cubicBezTo>
                      <a:pt x="47" y="0"/>
                      <a:pt x="47" y="0"/>
                      <a:pt x="47" y="0"/>
                    </a:cubicBezTo>
                    <a:cubicBezTo>
                      <a:pt x="43" y="3"/>
                      <a:pt x="37" y="7"/>
                      <a:pt x="30" y="10"/>
                    </a:cubicBezTo>
                    <a:moveTo>
                      <a:pt x="0" y="28"/>
                    </a:moveTo>
                    <a:cubicBezTo>
                      <a:pt x="0" y="30"/>
                      <a:pt x="0" y="30"/>
                      <a:pt x="0" y="30"/>
                    </a:cubicBezTo>
                    <a:cubicBezTo>
                      <a:pt x="0" y="30"/>
                      <a:pt x="18" y="32"/>
                      <a:pt x="30" y="27"/>
                    </a:cubicBezTo>
                    <a:cubicBezTo>
                      <a:pt x="36" y="25"/>
                      <a:pt x="42" y="21"/>
                      <a:pt x="46" y="18"/>
                    </a:cubicBezTo>
                    <a:cubicBezTo>
                      <a:pt x="46" y="16"/>
                      <a:pt x="46" y="16"/>
                      <a:pt x="46" y="16"/>
                    </a:cubicBezTo>
                    <a:cubicBezTo>
                      <a:pt x="42" y="19"/>
                      <a:pt x="36" y="23"/>
                      <a:pt x="30" y="25"/>
                    </a:cubicBezTo>
                    <a:cubicBezTo>
                      <a:pt x="18" y="30"/>
                      <a:pt x="0" y="28"/>
                      <a:pt x="0" y="28"/>
                    </a:cubicBezTo>
                    <a:moveTo>
                      <a:pt x="0" y="35"/>
                    </a:moveTo>
                    <a:cubicBezTo>
                      <a:pt x="0" y="37"/>
                      <a:pt x="0" y="37"/>
                      <a:pt x="0" y="37"/>
                    </a:cubicBezTo>
                    <a:cubicBezTo>
                      <a:pt x="0" y="37"/>
                      <a:pt x="18" y="39"/>
                      <a:pt x="30" y="35"/>
                    </a:cubicBezTo>
                    <a:cubicBezTo>
                      <a:pt x="36" y="33"/>
                      <a:pt x="41" y="30"/>
                      <a:pt x="45" y="27"/>
                    </a:cubicBezTo>
                    <a:cubicBezTo>
                      <a:pt x="45" y="25"/>
                      <a:pt x="45" y="25"/>
                      <a:pt x="45" y="25"/>
                    </a:cubicBezTo>
                    <a:cubicBezTo>
                      <a:pt x="41" y="28"/>
                      <a:pt x="36" y="31"/>
                      <a:pt x="30" y="33"/>
                    </a:cubicBezTo>
                    <a:cubicBezTo>
                      <a:pt x="18" y="37"/>
                      <a:pt x="0" y="35"/>
                      <a:pt x="0" y="3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grpSp>
      <p:sp>
        <p:nvSpPr>
          <p:cNvPr id="21575" name="Text Box 59"/>
          <p:cNvSpPr txBox="1">
            <a:spLocks noChangeArrowheads="1"/>
          </p:cNvSpPr>
          <p:nvPr/>
        </p:nvSpPr>
        <p:spPr bwMode="auto">
          <a:xfrm>
            <a:off x="4152901" y="5564188"/>
            <a:ext cx="1241425" cy="468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spcBef>
                <a:spcPts val="563"/>
              </a:spcBef>
              <a:spcAft>
                <a:spcPts val="563"/>
              </a:spcAft>
              <a:buNone/>
              <a:defRPr/>
            </a:pPr>
            <a:r>
              <a:rPr lang="en-US" altLang="ja-JP" sz="900" b="0">
                <a:solidFill>
                  <a:prstClr val="black"/>
                </a:solidFill>
                <a:latin typeface="Arial" panose="020B0604020202020204" pitchFamily="34" charset="0"/>
                <a:cs typeface="Times New Roman" pitchFamily="18" charset="0"/>
              </a:rPr>
              <a:t>Client </a:t>
            </a:r>
            <a:br>
              <a:rPr lang="en-US" altLang="ja-JP" sz="900" b="0">
                <a:solidFill>
                  <a:prstClr val="black"/>
                </a:solidFill>
                <a:latin typeface="Arial" panose="020B0604020202020204" pitchFamily="34" charset="0"/>
                <a:cs typeface="Times New Roman" pitchFamily="18" charset="0"/>
              </a:rPr>
            </a:br>
            <a:r>
              <a:rPr lang="en-US" altLang="ja-JP" sz="900" b="0">
                <a:solidFill>
                  <a:prstClr val="black"/>
                </a:solidFill>
                <a:latin typeface="Arial" panose="020B0604020202020204" pitchFamily="34" charset="0"/>
                <a:cs typeface="Times New Roman" pitchFamily="18" charset="0"/>
              </a:rPr>
              <a:t>knowledge </a:t>
            </a:r>
            <a:br>
              <a:rPr lang="en-US" altLang="ja-JP" sz="900" b="0">
                <a:solidFill>
                  <a:prstClr val="black"/>
                </a:solidFill>
                <a:latin typeface="Arial" panose="020B0604020202020204" pitchFamily="34" charset="0"/>
                <a:cs typeface="Times New Roman" pitchFamily="18" charset="0"/>
              </a:rPr>
            </a:br>
            <a:r>
              <a:rPr lang="en-US" altLang="ja-JP" sz="900" b="0">
                <a:solidFill>
                  <a:prstClr val="black"/>
                </a:solidFill>
                <a:latin typeface="Arial" panose="020B0604020202020204" pitchFamily="34" charset="0"/>
                <a:cs typeface="Times New Roman" pitchFamily="18" charset="0"/>
              </a:rPr>
              <a:t>database</a:t>
            </a:r>
          </a:p>
        </p:txBody>
      </p:sp>
      <p:sp>
        <p:nvSpPr>
          <p:cNvPr id="21576" name="Text Box 59"/>
          <p:cNvSpPr txBox="1">
            <a:spLocks noChangeArrowheads="1"/>
          </p:cNvSpPr>
          <p:nvPr/>
        </p:nvSpPr>
        <p:spPr bwMode="auto">
          <a:xfrm>
            <a:off x="6843714" y="5583238"/>
            <a:ext cx="1239837" cy="468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spcBef>
                <a:spcPts val="563"/>
              </a:spcBef>
              <a:spcAft>
                <a:spcPts val="563"/>
              </a:spcAft>
              <a:buNone/>
              <a:defRPr/>
            </a:pPr>
            <a:r>
              <a:rPr lang="en-US" altLang="ja-JP" sz="900" b="0">
                <a:solidFill>
                  <a:prstClr val="black"/>
                </a:solidFill>
                <a:latin typeface="Arial" panose="020B0604020202020204" pitchFamily="34" charset="0"/>
                <a:cs typeface="Times New Roman" pitchFamily="18" charset="0"/>
              </a:rPr>
              <a:t>Knowledge</a:t>
            </a:r>
            <a:br>
              <a:rPr lang="en-US" altLang="ja-JP" sz="900" b="0">
                <a:solidFill>
                  <a:prstClr val="black"/>
                </a:solidFill>
                <a:latin typeface="Arial" panose="020B0604020202020204" pitchFamily="34" charset="0"/>
                <a:cs typeface="Times New Roman" pitchFamily="18" charset="0"/>
              </a:rPr>
            </a:br>
            <a:r>
              <a:rPr lang="en-US" altLang="ja-JP" sz="900" b="0">
                <a:solidFill>
                  <a:prstClr val="black"/>
                </a:solidFill>
                <a:latin typeface="Arial" panose="020B0604020202020204" pitchFamily="34" charset="0"/>
                <a:cs typeface="Times New Roman" pitchFamily="18" charset="0"/>
              </a:rPr>
              <a:t>management</a:t>
            </a:r>
            <a:br>
              <a:rPr lang="en-US" altLang="ja-JP" sz="900" b="0">
                <a:solidFill>
                  <a:prstClr val="black"/>
                </a:solidFill>
                <a:latin typeface="Arial" panose="020B0604020202020204" pitchFamily="34" charset="0"/>
                <a:cs typeface="Times New Roman" pitchFamily="18" charset="0"/>
              </a:rPr>
            </a:br>
            <a:r>
              <a:rPr lang="en-US" altLang="ja-JP" sz="900" b="0">
                <a:solidFill>
                  <a:prstClr val="black"/>
                </a:solidFill>
                <a:latin typeface="Arial" panose="020B0604020202020204" pitchFamily="34" charset="0"/>
                <a:cs typeface="Times New Roman" pitchFamily="18" charset="0"/>
              </a:rPr>
              <a:t>database</a:t>
            </a:r>
          </a:p>
        </p:txBody>
      </p:sp>
      <p:sp>
        <p:nvSpPr>
          <p:cNvPr id="21577" name="Text Box 81"/>
          <p:cNvSpPr txBox="1">
            <a:spLocks noChangeArrowheads="1"/>
          </p:cNvSpPr>
          <p:nvPr/>
        </p:nvSpPr>
        <p:spPr bwMode="auto">
          <a:xfrm>
            <a:off x="7916864" y="4340225"/>
            <a:ext cx="1482725" cy="323850"/>
          </a:xfrm>
          <a:prstGeom prst="rect">
            <a:avLst/>
          </a:prstGeom>
          <a:noFill/>
          <a:ln>
            <a:noFill/>
          </a:ln>
          <a:extLst/>
        </p:spPr>
        <p:txBody>
          <a:bodyPr lIns="0" tIns="18360" rIns="0" bIns="0">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spcBef>
                <a:spcPct val="0"/>
              </a:spcBef>
              <a:spcAft>
                <a:spcPts val="688"/>
              </a:spcAft>
              <a:buNone/>
              <a:defRPr/>
            </a:pPr>
            <a:r>
              <a:rPr lang="en-US" altLang="ja-JP" sz="1100" b="0" dirty="0">
                <a:solidFill>
                  <a:prstClr val="black"/>
                </a:solidFill>
                <a:latin typeface="Arial" panose="020B0604020202020204" pitchFamily="34" charset="0"/>
                <a:cs typeface="Times New Roman" pitchFamily="18" charset="0"/>
              </a:rPr>
              <a:t>Defect prevention process</a:t>
            </a:r>
          </a:p>
        </p:txBody>
      </p:sp>
      <p:sp>
        <p:nvSpPr>
          <p:cNvPr id="21578" name="Text Box 64"/>
          <p:cNvSpPr txBox="1">
            <a:spLocks noChangeArrowheads="1"/>
          </p:cNvSpPr>
          <p:nvPr/>
        </p:nvSpPr>
        <p:spPr bwMode="auto">
          <a:xfrm>
            <a:off x="3111501" y="4389438"/>
            <a:ext cx="1058863"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spcBef>
                <a:spcPts val="563"/>
              </a:spcBef>
              <a:spcAft>
                <a:spcPts val="563"/>
              </a:spcAft>
              <a:buNone/>
              <a:defRPr/>
            </a:pPr>
            <a:r>
              <a:rPr lang="en-US" altLang="ja-JP" sz="1100" b="0" dirty="0">
                <a:solidFill>
                  <a:prstClr val="black"/>
                </a:solidFill>
                <a:latin typeface="Arial" panose="020B0604020202020204" pitchFamily="34" charset="0"/>
                <a:cs typeface="Times New Roman" pitchFamily="18" charset="0"/>
              </a:rPr>
              <a:t>Best practices</a:t>
            </a:r>
          </a:p>
        </p:txBody>
      </p:sp>
      <p:grpSp>
        <p:nvGrpSpPr>
          <p:cNvPr id="21579" name="Group 236"/>
          <p:cNvGrpSpPr>
            <a:grpSpLocks/>
          </p:cNvGrpSpPr>
          <p:nvPr/>
        </p:nvGrpSpPr>
        <p:grpSpPr bwMode="auto">
          <a:xfrm>
            <a:off x="1879600" y="4138613"/>
            <a:ext cx="1303338" cy="1903412"/>
            <a:chOff x="356538" y="4108443"/>
            <a:chExt cx="1343037" cy="1960506"/>
          </a:xfrm>
        </p:grpSpPr>
        <p:sp>
          <p:nvSpPr>
            <p:cNvPr id="21587" name="Text Box 59"/>
            <p:cNvSpPr txBox="1">
              <a:spLocks noChangeArrowheads="1"/>
            </p:cNvSpPr>
            <p:nvPr/>
          </p:nvSpPr>
          <p:spPr bwMode="auto">
            <a:xfrm>
              <a:off x="581996" y="4169177"/>
              <a:ext cx="919691" cy="411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spAutoFit/>
            </a:bodyPr>
            <a:lstStyle>
              <a:lvl1pPr>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spcBef>
                  <a:spcPts val="563"/>
                </a:spcBef>
                <a:spcAft>
                  <a:spcPts val="563"/>
                </a:spcAft>
                <a:buNone/>
                <a:defRPr/>
              </a:pPr>
              <a:r>
                <a:rPr lang="en-US" altLang="ja-JP" sz="1100">
                  <a:solidFill>
                    <a:srgbClr val="444B52"/>
                  </a:solidFill>
                  <a:latin typeface="Arial" panose="020B0604020202020204" pitchFamily="34" charset="0"/>
                  <a:cs typeface="Times New Roman" pitchFamily="18" charset="0"/>
                </a:rPr>
                <a:t>Learns &amp;</a:t>
              </a:r>
              <a:br>
                <a:rPr lang="en-US" altLang="ja-JP" sz="1100">
                  <a:solidFill>
                    <a:srgbClr val="444B52"/>
                  </a:solidFill>
                  <a:latin typeface="Arial" panose="020B0604020202020204" pitchFamily="34" charset="0"/>
                  <a:cs typeface="Times New Roman" pitchFamily="18" charset="0"/>
                </a:rPr>
              </a:br>
              <a:r>
                <a:rPr lang="en-US" altLang="ja-JP" sz="1100">
                  <a:solidFill>
                    <a:srgbClr val="444B52"/>
                  </a:solidFill>
                  <a:latin typeface="Arial" panose="020B0604020202020204" pitchFamily="34" charset="0"/>
                  <a:cs typeface="Times New Roman" pitchFamily="18" charset="0"/>
                </a:rPr>
                <a:t>evolves</a:t>
              </a:r>
            </a:p>
          </p:txBody>
        </p:sp>
        <p:sp>
          <p:nvSpPr>
            <p:cNvPr id="216" name="Rounded Rectangle 215"/>
            <p:cNvSpPr/>
            <p:nvPr/>
          </p:nvSpPr>
          <p:spPr>
            <a:xfrm>
              <a:off x="610096" y="4108443"/>
              <a:ext cx="868638" cy="519968"/>
            </a:xfrm>
            <a:prstGeom prst="roundRect">
              <a:avLst/>
            </a:prstGeom>
            <a:noFill/>
            <a:ln w="12700">
              <a:solidFill>
                <a:srgbClr val="9D9EB8"/>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grpSp>
          <p:nvGrpSpPr>
            <p:cNvPr id="21589" name="Group 224"/>
            <p:cNvGrpSpPr>
              <a:grpSpLocks/>
            </p:cNvGrpSpPr>
            <p:nvPr/>
          </p:nvGrpSpPr>
          <p:grpSpPr bwMode="auto">
            <a:xfrm>
              <a:off x="356538" y="4756433"/>
              <a:ext cx="1343037" cy="1312516"/>
              <a:chOff x="469822" y="4558973"/>
              <a:chExt cx="1343037" cy="1312516"/>
            </a:xfrm>
          </p:grpSpPr>
          <p:sp>
            <p:nvSpPr>
              <p:cNvPr id="21590" name="Oval 84"/>
              <p:cNvSpPr>
                <a:spLocks noChangeArrowheads="1"/>
              </p:cNvSpPr>
              <p:nvPr/>
            </p:nvSpPr>
            <p:spPr bwMode="auto">
              <a:xfrm>
                <a:off x="469822" y="4558973"/>
                <a:ext cx="1343037" cy="1312516"/>
              </a:xfrm>
              <a:prstGeom prst="ellipse">
                <a:avLst/>
              </a:prstGeom>
              <a:noFill/>
              <a:ln w="12700">
                <a:solidFill>
                  <a:srgbClr val="34B34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None/>
                  <a:defRPr/>
                </a:pPr>
                <a:endParaRPr lang="ja-JP" altLang="en-US" sz="1800">
                  <a:solidFill>
                    <a:srgbClr val="000000"/>
                  </a:solidFill>
                  <a:latin typeface="HelveticaNeueLT Std Lt" pitchFamily="34" charset="0"/>
                  <a:cs typeface="Times New Roman" pitchFamily="18" charset="0"/>
                </a:endParaRPr>
              </a:p>
            </p:txBody>
          </p:sp>
          <p:sp>
            <p:nvSpPr>
              <p:cNvPr id="21591" name="Text Box 79"/>
              <p:cNvSpPr txBox="1">
                <a:spLocks noChangeArrowheads="1"/>
              </p:cNvSpPr>
              <p:nvPr/>
            </p:nvSpPr>
            <p:spPr bwMode="auto">
              <a:xfrm>
                <a:off x="540331" y="5314610"/>
                <a:ext cx="1241779" cy="461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spAutoFit/>
              </a:bodyPr>
              <a:lstStyle>
                <a:lvl1pPr defTabSz="457200">
                  <a:lnSpc>
                    <a:spcPct val="90000"/>
                  </a:lnSpc>
                  <a:spcBef>
                    <a:spcPts val="10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800">
                    <a:solidFill>
                      <a:schemeClr val="tx1"/>
                    </a:solidFill>
                    <a:latin typeface="Calibri" panose="020F0502020204030204" pitchFamily="34" charset="0"/>
                    <a:ea typeface="MS PGothic" panose="020B0600070205080204" pitchFamily="34" charset="-128"/>
                  </a:defRPr>
                </a:lvl1pPr>
                <a:lvl2pPr marL="742950" indent="-285750" defTabSz="4572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tx1"/>
                    </a:solidFill>
                    <a:latin typeface="Calibri" panose="020F0502020204030204" pitchFamily="34" charset="0"/>
                    <a:ea typeface="MS PGothic" panose="020B0600070205080204" pitchFamily="34" charset="-128"/>
                  </a:defRPr>
                </a:lvl2pPr>
                <a:lvl3pPr marL="1143000" indent="-228600" defTabSz="4572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000">
                    <a:solidFill>
                      <a:schemeClr val="tx1"/>
                    </a:solidFill>
                    <a:latin typeface="Calibri" panose="020F0502020204030204" pitchFamily="34" charset="0"/>
                    <a:ea typeface="MS PGothic" panose="020B0600070205080204" pitchFamily="34" charset="-128"/>
                  </a:defRPr>
                </a:lvl3pPr>
                <a:lvl4pPr marL="1600200" indent="-228600" defTabSz="4572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4pPr>
                <a:lvl5pPr marL="2057400" indent="-228600" defTabSz="457200">
                  <a:lnSpc>
                    <a:spcPct val="90000"/>
                  </a:lnSpc>
                  <a:spcBef>
                    <a:spcPts val="500"/>
                  </a:spcBef>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Calibri" panose="020F0502020204030204" pitchFamily="34" charset="0"/>
                    <a:ea typeface="MS PGothic" panose="020B0600070205080204" pitchFamily="34" charset="-128"/>
                  </a:defRPr>
                </a:lvl9pPr>
              </a:lstStyle>
              <a:p>
                <a:pPr algn="ctr">
                  <a:lnSpc>
                    <a:spcPct val="85000"/>
                  </a:lnSpc>
                  <a:spcBef>
                    <a:spcPts val="563"/>
                  </a:spcBef>
                  <a:spcAft>
                    <a:spcPts val="563"/>
                  </a:spcAft>
                  <a:buNone/>
                  <a:defRPr/>
                </a:pPr>
                <a:r>
                  <a:rPr lang="en-US" altLang="ja-JP" sz="900" b="0">
                    <a:solidFill>
                      <a:srgbClr val="000000"/>
                    </a:solidFill>
                    <a:latin typeface="Arial" panose="020B0604020202020204" pitchFamily="34" charset="0"/>
                    <a:cs typeface="Times New Roman" pitchFamily="18" charset="0"/>
                  </a:rPr>
                  <a:t>Automation Library managed across IBM’s portfolio</a:t>
                </a:r>
              </a:p>
            </p:txBody>
          </p:sp>
          <p:grpSp>
            <p:nvGrpSpPr>
              <p:cNvPr id="219" name="Group 2187"/>
              <p:cNvGrpSpPr>
                <a:grpSpLocks/>
              </p:cNvGrpSpPr>
              <p:nvPr/>
            </p:nvGrpSpPr>
            <p:grpSpPr bwMode="auto">
              <a:xfrm>
                <a:off x="826380" y="4771626"/>
                <a:ext cx="666277" cy="522351"/>
                <a:chOff x="2339" y="1383"/>
                <a:chExt cx="2881" cy="2308"/>
              </a:xfrm>
              <a:solidFill>
                <a:schemeClr val="bg2">
                  <a:lumMod val="50000"/>
                </a:schemeClr>
              </a:solidFill>
            </p:grpSpPr>
            <p:sp>
              <p:nvSpPr>
                <p:cNvPr id="220" name="Freeform 2188"/>
                <p:cNvSpPr>
                  <a:spLocks/>
                </p:cNvSpPr>
                <p:nvPr/>
              </p:nvSpPr>
              <p:spPr bwMode="auto">
                <a:xfrm>
                  <a:off x="4625" y="1659"/>
                  <a:ext cx="595" cy="1942"/>
                </a:xfrm>
                <a:custGeom>
                  <a:avLst/>
                  <a:gdLst/>
                  <a:ahLst/>
                  <a:cxnLst>
                    <a:cxn ang="0">
                      <a:pos x="128" y="793"/>
                    </a:cxn>
                    <a:cxn ang="0">
                      <a:pos x="110" y="814"/>
                    </a:cxn>
                    <a:cxn ang="0">
                      <a:pos x="87" y="813"/>
                    </a:cxn>
                    <a:cxn ang="0">
                      <a:pos x="89" y="779"/>
                    </a:cxn>
                    <a:cxn ang="0">
                      <a:pos x="85" y="742"/>
                    </a:cxn>
                    <a:cxn ang="0">
                      <a:pos x="72" y="711"/>
                    </a:cxn>
                    <a:cxn ang="0">
                      <a:pos x="71" y="614"/>
                    </a:cxn>
                    <a:cxn ang="0">
                      <a:pos x="59" y="534"/>
                    </a:cxn>
                    <a:cxn ang="0">
                      <a:pos x="49" y="460"/>
                    </a:cxn>
                    <a:cxn ang="0">
                      <a:pos x="33" y="445"/>
                    </a:cxn>
                    <a:cxn ang="0">
                      <a:pos x="43" y="338"/>
                    </a:cxn>
                    <a:cxn ang="0">
                      <a:pos x="41" y="319"/>
                    </a:cxn>
                    <a:cxn ang="0">
                      <a:pos x="30" y="323"/>
                    </a:cxn>
                    <a:cxn ang="0">
                      <a:pos x="5" y="307"/>
                    </a:cxn>
                    <a:cxn ang="0">
                      <a:pos x="13" y="229"/>
                    </a:cxn>
                    <a:cxn ang="0">
                      <a:pos x="19" y="213"/>
                    </a:cxn>
                    <a:cxn ang="0">
                      <a:pos x="14" y="167"/>
                    </a:cxn>
                    <a:cxn ang="0">
                      <a:pos x="36" y="141"/>
                    </a:cxn>
                    <a:cxn ang="0">
                      <a:pos x="83" y="124"/>
                    </a:cxn>
                    <a:cxn ang="0">
                      <a:pos x="92" y="112"/>
                    </a:cxn>
                    <a:cxn ang="0">
                      <a:pos x="66" y="114"/>
                    </a:cxn>
                    <a:cxn ang="0">
                      <a:pos x="64" y="102"/>
                    </a:cxn>
                    <a:cxn ang="0">
                      <a:pos x="58" y="84"/>
                    </a:cxn>
                    <a:cxn ang="0">
                      <a:pos x="51" y="77"/>
                    </a:cxn>
                    <a:cxn ang="0">
                      <a:pos x="57" y="49"/>
                    </a:cxn>
                    <a:cxn ang="0">
                      <a:pos x="54" y="19"/>
                    </a:cxn>
                    <a:cxn ang="0">
                      <a:pos x="126" y="4"/>
                    </a:cxn>
                    <a:cxn ang="0">
                      <a:pos x="160" y="57"/>
                    </a:cxn>
                    <a:cxn ang="0">
                      <a:pos x="168" y="93"/>
                    </a:cxn>
                    <a:cxn ang="0">
                      <a:pos x="174" y="121"/>
                    </a:cxn>
                    <a:cxn ang="0">
                      <a:pos x="224" y="152"/>
                    </a:cxn>
                    <a:cxn ang="0">
                      <a:pos x="230" y="231"/>
                    </a:cxn>
                    <a:cxn ang="0">
                      <a:pos x="248" y="373"/>
                    </a:cxn>
                    <a:cxn ang="0">
                      <a:pos x="251" y="413"/>
                    </a:cxn>
                    <a:cxn ang="0">
                      <a:pos x="248" y="443"/>
                    </a:cxn>
                    <a:cxn ang="0">
                      <a:pos x="238" y="460"/>
                    </a:cxn>
                    <a:cxn ang="0">
                      <a:pos x="231" y="464"/>
                    </a:cxn>
                    <a:cxn ang="0">
                      <a:pos x="222" y="463"/>
                    </a:cxn>
                    <a:cxn ang="0">
                      <a:pos x="214" y="465"/>
                    </a:cxn>
                    <a:cxn ang="0">
                      <a:pos x="204" y="576"/>
                    </a:cxn>
                    <a:cxn ang="0">
                      <a:pos x="195" y="660"/>
                    </a:cxn>
                    <a:cxn ang="0">
                      <a:pos x="187" y="747"/>
                    </a:cxn>
                    <a:cxn ang="0">
                      <a:pos x="175" y="790"/>
                    </a:cxn>
                    <a:cxn ang="0">
                      <a:pos x="177" y="805"/>
                    </a:cxn>
                    <a:cxn ang="0">
                      <a:pos x="177" y="818"/>
                    </a:cxn>
                    <a:cxn ang="0">
                      <a:pos x="143" y="814"/>
                    </a:cxn>
                    <a:cxn ang="0">
                      <a:pos x="144" y="790"/>
                    </a:cxn>
                    <a:cxn ang="0">
                      <a:pos x="136" y="772"/>
                    </a:cxn>
                    <a:cxn ang="0">
                      <a:pos x="129" y="766"/>
                    </a:cxn>
                  </a:cxnLst>
                  <a:rect l="0" t="0" r="r" b="b"/>
                  <a:pathLst>
                    <a:path w="251" h="822">
                      <a:moveTo>
                        <a:pt x="129" y="772"/>
                      </a:moveTo>
                      <a:cubicBezTo>
                        <a:pt x="128" y="793"/>
                        <a:pt x="128" y="793"/>
                        <a:pt x="128" y="793"/>
                      </a:cubicBezTo>
                      <a:cubicBezTo>
                        <a:pt x="128" y="793"/>
                        <a:pt x="125" y="801"/>
                        <a:pt x="122" y="804"/>
                      </a:cubicBezTo>
                      <a:cubicBezTo>
                        <a:pt x="119" y="807"/>
                        <a:pt x="112" y="814"/>
                        <a:pt x="110" y="814"/>
                      </a:cubicBezTo>
                      <a:cubicBezTo>
                        <a:pt x="108" y="815"/>
                        <a:pt x="95" y="814"/>
                        <a:pt x="93" y="814"/>
                      </a:cubicBezTo>
                      <a:cubicBezTo>
                        <a:pt x="91" y="814"/>
                        <a:pt x="87" y="813"/>
                        <a:pt x="87" y="813"/>
                      </a:cubicBezTo>
                      <a:cubicBezTo>
                        <a:pt x="87" y="813"/>
                        <a:pt x="87" y="806"/>
                        <a:pt x="86" y="798"/>
                      </a:cubicBezTo>
                      <a:cubicBezTo>
                        <a:pt x="85" y="790"/>
                        <a:pt x="86" y="788"/>
                        <a:pt x="89" y="779"/>
                      </a:cubicBezTo>
                      <a:cubicBezTo>
                        <a:pt x="92" y="770"/>
                        <a:pt x="92" y="767"/>
                        <a:pt x="89" y="760"/>
                      </a:cubicBezTo>
                      <a:cubicBezTo>
                        <a:pt x="86" y="752"/>
                        <a:pt x="85" y="742"/>
                        <a:pt x="85" y="742"/>
                      </a:cubicBezTo>
                      <a:cubicBezTo>
                        <a:pt x="81" y="737"/>
                        <a:pt x="81" y="737"/>
                        <a:pt x="81" y="737"/>
                      </a:cubicBezTo>
                      <a:cubicBezTo>
                        <a:pt x="81" y="737"/>
                        <a:pt x="75" y="727"/>
                        <a:pt x="72" y="711"/>
                      </a:cubicBezTo>
                      <a:cubicBezTo>
                        <a:pt x="68" y="696"/>
                        <a:pt x="65" y="679"/>
                        <a:pt x="65" y="669"/>
                      </a:cubicBezTo>
                      <a:cubicBezTo>
                        <a:pt x="65" y="658"/>
                        <a:pt x="71" y="618"/>
                        <a:pt x="71" y="614"/>
                      </a:cubicBezTo>
                      <a:cubicBezTo>
                        <a:pt x="71" y="610"/>
                        <a:pt x="74" y="608"/>
                        <a:pt x="70" y="581"/>
                      </a:cubicBezTo>
                      <a:cubicBezTo>
                        <a:pt x="66" y="553"/>
                        <a:pt x="63" y="541"/>
                        <a:pt x="59" y="534"/>
                      </a:cubicBezTo>
                      <a:cubicBezTo>
                        <a:pt x="55" y="527"/>
                        <a:pt x="58" y="510"/>
                        <a:pt x="53" y="490"/>
                      </a:cubicBezTo>
                      <a:cubicBezTo>
                        <a:pt x="48" y="470"/>
                        <a:pt x="49" y="460"/>
                        <a:pt x="49" y="460"/>
                      </a:cubicBezTo>
                      <a:cubicBezTo>
                        <a:pt x="49" y="446"/>
                        <a:pt x="49" y="446"/>
                        <a:pt x="49" y="446"/>
                      </a:cubicBezTo>
                      <a:cubicBezTo>
                        <a:pt x="33" y="445"/>
                        <a:pt x="33" y="445"/>
                        <a:pt x="33" y="445"/>
                      </a:cubicBezTo>
                      <a:cubicBezTo>
                        <a:pt x="33" y="445"/>
                        <a:pt x="34" y="370"/>
                        <a:pt x="36" y="362"/>
                      </a:cubicBezTo>
                      <a:cubicBezTo>
                        <a:pt x="38" y="355"/>
                        <a:pt x="42" y="344"/>
                        <a:pt x="43" y="338"/>
                      </a:cubicBezTo>
                      <a:cubicBezTo>
                        <a:pt x="43" y="332"/>
                        <a:pt x="43" y="324"/>
                        <a:pt x="43" y="324"/>
                      </a:cubicBezTo>
                      <a:cubicBezTo>
                        <a:pt x="41" y="319"/>
                        <a:pt x="41" y="319"/>
                        <a:pt x="41" y="319"/>
                      </a:cubicBezTo>
                      <a:cubicBezTo>
                        <a:pt x="35" y="316"/>
                        <a:pt x="35" y="316"/>
                        <a:pt x="35" y="316"/>
                      </a:cubicBezTo>
                      <a:cubicBezTo>
                        <a:pt x="30" y="323"/>
                        <a:pt x="30" y="323"/>
                        <a:pt x="30" y="323"/>
                      </a:cubicBezTo>
                      <a:cubicBezTo>
                        <a:pt x="30" y="323"/>
                        <a:pt x="16" y="323"/>
                        <a:pt x="14" y="323"/>
                      </a:cubicBezTo>
                      <a:cubicBezTo>
                        <a:pt x="12" y="323"/>
                        <a:pt x="6" y="310"/>
                        <a:pt x="5" y="307"/>
                      </a:cubicBezTo>
                      <a:cubicBezTo>
                        <a:pt x="5" y="304"/>
                        <a:pt x="0" y="284"/>
                        <a:pt x="0" y="284"/>
                      </a:cubicBezTo>
                      <a:cubicBezTo>
                        <a:pt x="0" y="284"/>
                        <a:pt x="13" y="239"/>
                        <a:pt x="13" y="229"/>
                      </a:cubicBezTo>
                      <a:cubicBezTo>
                        <a:pt x="12" y="218"/>
                        <a:pt x="16" y="214"/>
                        <a:pt x="16" y="214"/>
                      </a:cubicBezTo>
                      <a:cubicBezTo>
                        <a:pt x="19" y="213"/>
                        <a:pt x="19" y="213"/>
                        <a:pt x="19" y="213"/>
                      </a:cubicBezTo>
                      <a:cubicBezTo>
                        <a:pt x="19" y="213"/>
                        <a:pt x="21" y="204"/>
                        <a:pt x="20" y="195"/>
                      </a:cubicBezTo>
                      <a:cubicBezTo>
                        <a:pt x="19" y="186"/>
                        <a:pt x="14" y="167"/>
                        <a:pt x="14" y="167"/>
                      </a:cubicBezTo>
                      <a:cubicBezTo>
                        <a:pt x="15" y="151"/>
                        <a:pt x="15" y="151"/>
                        <a:pt x="15" y="151"/>
                      </a:cubicBezTo>
                      <a:cubicBezTo>
                        <a:pt x="15" y="151"/>
                        <a:pt x="28" y="144"/>
                        <a:pt x="36" y="141"/>
                      </a:cubicBezTo>
                      <a:cubicBezTo>
                        <a:pt x="43" y="138"/>
                        <a:pt x="52" y="134"/>
                        <a:pt x="59" y="131"/>
                      </a:cubicBezTo>
                      <a:cubicBezTo>
                        <a:pt x="66" y="128"/>
                        <a:pt x="83" y="124"/>
                        <a:pt x="83" y="124"/>
                      </a:cubicBezTo>
                      <a:cubicBezTo>
                        <a:pt x="94" y="121"/>
                        <a:pt x="94" y="121"/>
                        <a:pt x="94" y="121"/>
                      </a:cubicBezTo>
                      <a:cubicBezTo>
                        <a:pt x="92" y="112"/>
                        <a:pt x="92" y="112"/>
                        <a:pt x="92" y="112"/>
                      </a:cubicBezTo>
                      <a:cubicBezTo>
                        <a:pt x="92" y="112"/>
                        <a:pt x="82" y="110"/>
                        <a:pt x="74" y="113"/>
                      </a:cubicBezTo>
                      <a:cubicBezTo>
                        <a:pt x="72" y="114"/>
                        <a:pt x="72" y="115"/>
                        <a:pt x="66" y="114"/>
                      </a:cubicBezTo>
                      <a:cubicBezTo>
                        <a:pt x="64" y="108"/>
                        <a:pt x="64" y="108"/>
                        <a:pt x="64" y="108"/>
                      </a:cubicBezTo>
                      <a:cubicBezTo>
                        <a:pt x="64" y="108"/>
                        <a:pt x="64" y="104"/>
                        <a:pt x="64" y="102"/>
                      </a:cubicBezTo>
                      <a:cubicBezTo>
                        <a:pt x="64" y="96"/>
                        <a:pt x="62" y="92"/>
                        <a:pt x="62" y="92"/>
                      </a:cubicBezTo>
                      <a:cubicBezTo>
                        <a:pt x="58" y="84"/>
                        <a:pt x="58" y="84"/>
                        <a:pt x="58" y="84"/>
                      </a:cubicBezTo>
                      <a:cubicBezTo>
                        <a:pt x="51" y="83"/>
                        <a:pt x="51" y="83"/>
                        <a:pt x="51" y="83"/>
                      </a:cubicBezTo>
                      <a:cubicBezTo>
                        <a:pt x="51" y="83"/>
                        <a:pt x="48" y="80"/>
                        <a:pt x="51" y="77"/>
                      </a:cubicBezTo>
                      <a:cubicBezTo>
                        <a:pt x="54" y="74"/>
                        <a:pt x="57" y="69"/>
                        <a:pt x="57" y="64"/>
                      </a:cubicBezTo>
                      <a:cubicBezTo>
                        <a:pt x="57" y="59"/>
                        <a:pt x="56" y="54"/>
                        <a:pt x="57" y="49"/>
                      </a:cubicBezTo>
                      <a:cubicBezTo>
                        <a:pt x="57" y="43"/>
                        <a:pt x="56" y="43"/>
                        <a:pt x="51" y="41"/>
                      </a:cubicBezTo>
                      <a:cubicBezTo>
                        <a:pt x="48" y="40"/>
                        <a:pt x="46" y="32"/>
                        <a:pt x="54" y="19"/>
                      </a:cubicBezTo>
                      <a:cubicBezTo>
                        <a:pt x="61" y="8"/>
                        <a:pt x="69" y="5"/>
                        <a:pt x="74" y="3"/>
                      </a:cubicBezTo>
                      <a:cubicBezTo>
                        <a:pt x="79" y="2"/>
                        <a:pt x="116" y="0"/>
                        <a:pt x="126" y="4"/>
                      </a:cubicBezTo>
                      <a:cubicBezTo>
                        <a:pt x="135" y="8"/>
                        <a:pt x="138" y="13"/>
                        <a:pt x="145" y="21"/>
                      </a:cubicBezTo>
                      <a:cubicBezTo>
                        <a:pt x="152" y="30"/>
                        <a:pt x="160" y="50"/>
                        <a:pt x="160" y="57"/>
                      </a:cubicBezTo>
                      <a:cubicBezTo>
                        <a:pt x="161" y="64"/>
                        <a:pt x="159" y="62"/>
                        <a:pt x="160" y="71"/>
                      </a:cubicBezTo>
                      <a:cubicBezTo>
                        <a:pt x="162" y="79"/>
                        <a:pt x="170" y="82"/>
                        <a:pt x="168" y="93"/>
                      </a:cubicBezTo>
                      <a:cubicBezTo>
                        <a:pt x="167" y="104"/>
                        <a:pt x="174" y="105"/>
                        <a:pt x="174" y="111"/>
                      </a:cubicBezTo>
                      <a:cubicBezTo>
                        <a:pt x="174" y="116"/>
                        <a:pt x="166" y="119"/>
                        <a:pt x="174" y="121"/>
                      </a:cubicBezTo>
                      <a:cubicBezTo>
                        <a:pt x="183" y="123"/>
                        <a:pt x="213" y="133"/>
                        <a:pt x="216" y="136"/>
                      </a:cubicBezTo>
                      <a:cubicBezTo>
                        <a:pt x="220" y="139"/>
                        <a:pt x="222" y="142"/>
                        <a:pt x="224" y="152"/>
                      </a:cubicBezTo>
                      <a:cubicBezTo>
                        <a:pt x="225" y="162"/>
                        <a:pt x="230" y="190"/>
                        <a:pt x="230" y="195"/>
                      </a:cubicBezTo>
                      <a:cubicBezTo>
                        <a:pt x="230" y="200"/>
                        <a:pt x="230" y="222"/>
                        <a:pt x="230" y="231"/>
                      </a:cubicBezTo>
                      <a:cubicBezTo>
                        <a:pt x="229" y="240"/>
                        <a:pt x="231" y="277"/>
                        <a:pt x="231" y="285"/>
                      </a:cubicBezTo>
                      <a:cubicBezTo>
                        <a:pt x="232" y="294"/>
                        <a:pt x="248" y="367"/>
                        <a:pt x="248" y="373"/>
                      </a:cubicBezTo>
                      <a:cubicBezTo>
                        <a:pt x="249" y="380"/>
                        <a:pt x="250" y="391"/>
                        <a:pt x="250" y="397"/>
                      </a:cubicBezTo>
                      <a:cubicBezTo>
                        <a:pt x="251" y="402"/>
                        <a:pt x="251" y="413"/>
                        <a:pt x="251" y="413"/>
                      </a:cubicBezTo>
                      <a:cubicBezTo>
                        <a:pt x="250" y="420"/>
                        <a:pt x="250" y="420"/>
                        <a:pt x="250" y="420"/>
                      </a:cubicBezTo>
                      <a:cubicBezTo>
                        <a:pt x="248" y="443"/>
                        <a:pt x="248" y="443"/>
                        <a:pt x="248" y="443"/>
                      </a:cubicBezTo>
                      <a:cubicBezTo>
                        <a:pt x="248" y="443"/>
                        <a:pt x="247" y="450"/>
                        <a:pt x="245" y="455"/>
                      </a:cubicBezTo>
                      <a:cubicBezTo>
                        <a:pt x="242" y="459"/>
                        <a:pt x="238" y="460"/>
                        <a:pt x="238" y="460"/>
                      </a:cubicBezTo>
                      <a:cubicBezTo>
                        <a:pt x="236" y="464"/>
                        <a:pt x="236" y="464"/>
                        <a:pt x="236" y="464"/>
                      </a:cubicBezTo>
                      <a:cubicBezTo>
                        <a:pt x="231" y="464"/>
                        <a:pt x="231" y="464"/>
                        <a:pt x="231" y="464"/>
                      </a:cubicBezTo>
                      <a:cubicBezTo>
                        <a:pt x="227" y="463"/>
                        <a:pt x="227" y="463"/>
                        <a:pt x="227" y="463"/>
                      </a:cubicBezTo>
                      <a:cubicBezTo>
                        <a:pt x="222" y="463"/>
                        <a:pt x="222" y="463"/>
                        <a:pt x="222" y="463"/>
                      </a:cubicBezTo>
                      <a:cubicBezTo>
                        <a:pt x="218" y="464"/>
                        <a:pt x="218" y="464"/>
                        <a:pt x="218" y="464"/>
                      </a:cubicBezTo>
                      <a:cubicBezTo>
                        <a:pt x="214" y="465"/>
                        <a:pt x="214" y="465"/>
                        <a:pt x="214" y="465"/>
                      </a:cubicBezTo>
                      <a:cubicBezTo>
                        <a:pt x="214" y="465"/>
                        <a:pt x="210" y="510"/>
                        <a:pt x="209" y="520"/>
                      </a:cubicBezTo>
                      <a:cubicBezTo>
                        <a:pt x="209" y="529"/>
                        <a:pt x="204" y="565"/>
                        <a:pt x="204" y="576"/>
                      </a:cubicBezTo>
                      <a:cubicBezTo>
                        <a:pt x="204" y="587"/>
                        <a:pt x="195" y="615"/>
                        <a:pt x="195" y="628"/>
                      </a:cubicBezTo>
                      <a:cubicBezTo>
                        <a:pt x="195" y="640"/>
                        <a:pt x="195" y="643"/>
                        <a:pt x="195" y="660"/>
                      </a:cubicBezTo>
                      <a:cubicBezTo>
                        <a:pt x="195" y="676"/>
                        <a:pt x="193" y="705"/>
                        <a:pt x="192" y="716"/>
                      </a:cubicBezTo>
                      <a:cubicBezTo>
                        <a:pt x="190" y="726"/>
                        <a:pt x="190" y="736"/>
                        <a:pt x="187" y="747"/>
                      </a:cubicBezTo>
                      <a:cubicBezTo>
                        <a:pt x="185" y="758"/>
                        <a:pt x="184" y="767"/>
                        <a:pt x="180" y="775"/>
                      </a:cubicBezTo>
                      <a:cubicBezTo>
                        <a:pt x="175" y="782"/>
                        <a:pt x="175" y="790"/>
                        <a:pt x="175" y="790"/>
                      </a:cubicBezTo>
                      <a:cubicBezTo>
                        <a:pt x="172" y="793"/>
                        <a:pt x="172" y="793"/>
                        <a:pt x="172" y="793"/>
                      </a:cubicBezTo>
                      <a:cubicBezTo>
                        <a:pt x="172" y="793"/>
                        <a:pt x="177" y="801"/>
                        <a:pt x="177" y="805"/>
                      </a:cubicBezTo>
                      <a:cubicBezTo>
                        <a:pt x="177" y="808"/>
                        <a:pt x="178" y="815"/>
                        <a:pt x="178" y="815"/>
                      </a:cubicBezTo>
                      <a:cubicBezTo>
                        <a:pt x="178" y="815"/>
                        <a:pt x="180" y="818"/>
                        <a:pt x="177" y="818"/>
                      </a:cubicBezTo>
                      <a:cubicBezTo>
                        <a:pt x="174" y="818"/>
                        <a:pt x="161" y="819"/>
                        <a:pt x="152" y="819"/>
                      </a:cubicBezTo>
                      <a:cubicBezTo>
                        <a:pt x="144" y="819"/>
                        <a:pt x="143" y="822"/>
                        <a:pt x="143" y="814"/>
                      </a:cubicBezTo>
                      <a:cubicBezTo>
                        <a:pt x="142" y="807"/>
                        <a:pt x="141" y="807"/>
                        <a:pt x="142" y="800"/>
                      </a:cubicBezTo>
                      <a:cubicBezTo>
                        <a:pt x="143" y="793"/>
                        <a:pt x="144" y="790"/>
                        <a:pt x="144" y="790"/>
                      </a:cubicBezTo>
                      <a:cubicBezTo>
                        <a:pt x="136" y="787"/>
                        <a:pt x="136" y="787"/>
                        <a:pt x="136" y="787"/>
                      </a:cubicBezTo>
                      <a:cubicBezTo>
                        <a:pt x="136" y="772"/>
                        <a:pt x="136" y="772"/>
                        <a:pt x="136" y="772"/>
                      </a:cubicBezTo>
                      <a:cubicBezTo>
                        <a:pt x="136" y="766"/>
                        <a:pt x="136" y="766"/>
                        <a:pt x="136" y="766"/>
                      </a:cubicBezTo>
                      <a:cubicBezTo>
                        <a:pt x="129" y="766"/>
                        <a:pt x="129" y="766"/>
                        <a:pt x="129" y="766"/>
                      </a:cubicBezTo>
                      <a:lnTo>
                        <a:pt x="129" y="772"/>
                      </a:lnTo>
                      <a:close/>
                    </a:path>
                  </a:pathLst>
                </a:custGeom>
                <a:grpFill/>
                <a:ln w="9525">
                  <a:noFill/>
                  <a:round/>
                  <a:headEnd/>
                  <a:tailEnd/>
                </a:ln>
              </p:spPr>
              <p:txBody>
                <a:bodyPr/>
                <a:lstStyle/>
                <a:p>
                  <a:pPr algn="ctr" fontAlgn="auto">
                    <a:spcBef>
                      <a:spcPts val="0"/>
                    </a:spcBef>
                    <a:spcAft>
                      <a:spcPts val="0"/>
                    </a:spcAft>
                    <a:buNone/>
                    <a:defRPr/>
                  </a:pPr>
                  <a:endParaRPr lang="en-US" sz="1800" b="0" kern="0">
                    <a:solidFill>
                      <a:sysClr val="windowText" lastClr="000000"/>
                    </a:solidFill>
                    <a:latin typeface="Arial" charset="0"/>
                    <a:ea typeface="MS PGothic" panose="020B0600070205080204" pitchFamily="34" charset="-128"/>
                    <a:cs typeface="Times New Roman" pitchFamily="18" charset="0"/>
                  </a:endParaRPr>
                </a:p>
              </p:txBody>
            </p:sp>
            <p:sp>
              <p:nvSpPr>
                <p:cNvPr id="221" name="Freeform 2189"/>
                <p:cNvSpPr>
                  <a:spLocks/>
                </p:cNvSpPr>
                <p:nvPr/>
              </p:nvSpPr>
              <p:spPr bwMode="auto">
                <a:xfrm>
                  <a:off x="2339" y="1383"/>
                  <a:ext cx="757" cy="2260"/>
                </a:xfrm>
                <a:custGeom>
                  <a:avLst/>
                  <a:gdLst/>
                  <a:ahLst/>
                  <a:cxnLst>
                    <a:cxn ang="0">
                      <a:pos x="150" y="677"/>
                    </a:cxn>
                    <a:cxn ang="0">
                      <a:pos x="135" y="756"/>
                    </a:cxn>
                    <a:cxn ang="0">
                      <a:pos x="130" y="772"/>
                    </a:cxn>
                    <a:cxn ang="0">
                      <a:pos x="121" y="816"/>
                    </a:cxn>
                    <a:cxn ang="0">
                      <a:pos x="106" y="852"/>
                    </a:cxn>
                    <a:cxn ang="0">
                      <a:pos x="101" y="880"/>
                    </a:cxn>
                    <a:cxn ang="0">
                      <a:pos x="80" y="915"/>
                    </a:cxn>
                    <a:cxn ang="0">
                      <a:pos x="47" y="912"/>
                    </a:cxn>
                    <a:cxn ang="0">
                      <a:pos x="47" y="866"/>
                    </a:cxn>
                    <a:cxn ang="0">
                      <a:pos x="55" y="841"/>
                    </a:cxn>
                    <a:cxn ang="0">
                      <a:pos x="60" y="809"/>
                    </a:cxn>
                    <a:cxn ang="0">
                      <a:pos x="66" y="771"/>
                    </a:cxn>
                    <a:cxn ang="0">
                      <a:pos x="64" y="676"/>
                    </a:cxn>
                    <a:cxn ang="0">
                      <a:pos x="63" y="559"/>
                    </a:cxn>
                    <a:cxn ang="0">
                      <a:pos x="56" y="522"/>
                    </a:cxn>
                    <a:cxn ang="0">
                      <a:pos x="39" y="516"/>
                    </a:cxn>
                    <a:cxn ang="0">
                      <a:pos x="18" y="496"/>
                    </a:cxn>
                    <a:cxn ang="0">
                      <a:pos x="16" y="477"/>
                    </a:cxn>
                    <a:cxn ang="0">
                      <a:pos x="0" y="386"/>
                    </a:cxn>
                    <a:cxn ang="0">
                      <a:pos x="2" y="296"/>
                    </a:cxn>
                    <a:cxn ang="0">
                      <a:pos x="16" y="227"/>
                    </a:cxn>
                    <a:cxn ang="0">
                      <a:pos x="28" y="152"/>
                    </a:cxn>
                    <a:cxn ang="0">
                      <a:pos x="105" y="120"/>
                    </a:cxn>
                    <a:cxn ang="0">
                      <a:pos x="142" y="105"/>
                    </a:cxn>
                    <a:cxn ang="0">
                      <a:pos x="151" y="85"/>
                    </a:cxn>
                    <a:cxn ang="0">
                      <a:pos x="147" y="81"/>
                    </a:cxn>
                    <a:cxn ang="0">
                      <a:pos x="145" y="62"/>
                    </a:cxn>
                    <a:cxn ang="0">
                      <a:pos x="150" y="49"/>
                    </a:cxn>
                    <a:cxn ang="0">
                      <a:pos x="178" y="3"/>
                    </a:cxn>
                    <a:cxn ang="0">
                      <a:pos x="213" y="3"/>
                    </a:cxn>
                    <a:cxn ang="0">
                      <a:pos x="244" y="46"/>
                    </a:cxn>
                    <a:cxn ang="0">
                      <a:pos x="241" y="73"/>
                    </a:cxn>
                    <a:cxn ang="0">
                      <a:pos x="238" y="100"/>
                    </a:cxn>
                    <a:cxn ang="0">
                      <a:pos x="232" y="112"/>
                    </a:cxn>
                    <a:cxn ang="0">
                      <a:pos x="225" y="127"/>
                    </a:cxn>
                    <a:cxn ang="0">
                      <a:pos x="270" y="163"/>
                    </a:cxn>
                    <a:cxn ang="0">
                      <a:pos x="306" y="192"/>
                    </a:cxn>
                    <a:cxn ang="0">
                      <a:pos x="319" y="213"/>
                    </a:cxn>
                    <a:cxn ang="0">
                      <a:pos x="320" y="281"/>
                    </a:cxn>
                    <a:cxn ang="0">
                      <a:pos x="318" y="335"/>
                    </a:cxn>
                    <a:cxn ang="0">
                      <a:pos x="295" y="378"/>
                    </a:cxn>
                    <a:cxn ang="0">
                      <a:pos x="270" y="394"/>
                    </a:cxn>
                    <a:cxn ang="0">
                      <a:pos x="268" y="412"/>
                    </a:cxn>
                    <a:cxn ang="0">
                      <a:pos x="279" y="494"/>
                    </a:cxn>
                    <a:cxn ang="0">
                      <a:pos x="295" y="539"/>
                    </a:cxn>
                    <a:cxn ang="0">
                      <a:pos x="269" y="546"/>
                    </a:cxn>
                    <a:cxn ang="0">
                      <a:pos x="260" y="604"/>
                    </a:cxn>
                    <a:cxn ang="0">
                      <a:pos x="250" y="768"/>
                    </a:cxn>
                    <a:cxn ang="0">
                      <a:pos x="247" y="790"/>
                    </a:cxn>
                    <a:cxn ang="0">
                      <a:pos x="244" y="900"/>
                    </a:cxn>
                    <a:cxn ang="0">
                      <a:pos x="253" y="930"/>
                    </a:cxn>
                    <a:cxn ang="0">
                      <a:pos x="268" y="943"/>
                    </a:cxn>
                    <a:cxn ang="0">
                      <a:pos x="264" y="957"/>
                    </a:cxn>
                    <a:cxn ang="0">
                      <a:pos x="202" y="956"/>
                    </a:cxn>
                    <a:cxn ang="0">
                      <a:pos x="177" y="953"/>
                    </a:cxn>
                    <a:cxn ang="0">
                      <a:pos x="178" y="940"/>
                    </a:cxn>
                    <a:cxn ang="0">
                      <a:pos x="170" y="936"/>
                    </a:cxn>
                    <a:cxn ang="0">
                      <a:pos x="175" y="765"/>
                    </a:cxn>
                    <a:cxn ang="0">
                      <a:pos x="179" y="640"/>
                    </a:cxn>
                    <a:cxn ang="0">
                      <a:pos x="172" y="585"/>
                    </a:cxn>
                  </a:cxnLst>
                  <a:rect l="0" t="0" r="r" b="b"/>
                  <a:pathLst>
                    <a:path w="322" h="957">
                      <a:moveTo>
                        <a:pt x="161" y="562"/>
                      </a:moveTo>
                      <a:cubicBezTo>
                        <a:pt x="161" y="562"/>
                        <a:pt x="150" y="673"/>
                        <a:pt x="150" y="677"/>
                      </a:cubicBezTo>
                      <a:cubicBezTo>
                        <a:pt x="150" y="680"/>
                        <a:pt x="150" y="686"/>
                        <a:pt x="145" y="689"/>
                      </a:cubicBezTo>
                      <a:cubicBezTo>
                        <a:pt x="140" y="692"/>
                        <a:pt x="135" y="756"/>
                        <a:pt x="135" y="756"/>
                      </a:cubicBezTo>
                      <a:cubicBezTo>
                        <a:pt x="130" y="761"/>
                        <a:pt x="130" y="761"/>
                        <a:pt x="130" y="761"/>
                      </a:cubicBezTo>
                      <a:cubicBezTo>
                        <a:pt x="130" y="772"/>
                        <a:pt x="130" y="772"/>
                        <a:pt x="130" y="772"/>
                      </a:cubicBezTo>
                      <a:cubicBezTo>
                        <a:pt x="130" y="772"/>
                        <a:pt x="128" y="783"/>
                        <a:pt x="128" y="789"/>
                      </a:cubicBezTo>
                      <a:cubicBezTo>
                        <a:pt x="128" y="794"/>
                        <a:pt x="121" y="816"/>
                        <a:pt x="121" y="816"/>
                      </a:cubicBezTo>
                      <a:cubicBezTo>
                        <a:pt x="116" y="841"/>
                        <a:pt x="116" y="841"/>
                        <a:pt x="116" y="841"/>
                      </a:cubicBezTo>
                      <a:cubicBezTo>
                        <a:pt x="106" y="852"/>
                        <a:pt x="106" y="852"/>
                        <a:pt x="106" y="852"/>
                      </a:cubicBezTo>
                      <a:cubicBezTo>
                        <a:pt x="99" y="851"/>
                        <a:pt x="99" y="851"/>
                        <a:pt x="99" y="851"/>
                      </a:cubicBezTo>
                      <a:cubicBezTo>
                        <a:pt x="99" y="851"/>
                        <a:pt x="101" y="875"/>
                        <a:pt x="101" y="880"/>
                      </a:cubicBezTo>
                      <a:cubicBezTo>
                        <a:pt x="101" y="884"/>
                        <a:pt x="100" y="889"/>
                        <a:pt x="96" y="894"/>
                      </a:cubicBezTo>
                      <a:cubicBezTo>
                        <a:pt x="93" y="899"/>
                        <a:pt x="85" y="913"/>
                        <a:pt x="80" y="915"/>
                      </a:cubicBezTo>
                      <a:cubicBezTo>
                        <a:pt x="75" y="917"/>
                        <a:pt x="56" y="916"/>
                        <a:pt x="56" y="916"/>
                      </a:cubicBezTo>
                      <a:cubicBezTo>
                        <a:pt x="56" y="916"/>
                        <a:pt x="48" y="914"/>
                        <a:pt x="47" y="912"/>
                      </a:cubicBezTo>
                      <a:cubicBezTo>
                        <a:pt x="47" y="909"/>
                        <a:pt x="47" y="902"/>
                        <a:pt x="45" y="893"/>
                      </a:cubicBezTo>
                      <a:cubicBezTo>
                        <a:pt x="44" y="884"/>
                        <a:pt x="47" y="870"/>
                        <a:pt x="47" y="866"/>
                      </a:cubicBezTo>
                      <a:cubicBezTo>
                        <a:pt x="48" y="863"/>
                        <a:pt x="56" y="852"/>
                        <a:pt x="60" y="844"/>
                      </a:cubicBezTo>
                      <a:cubicBezTo>
                        <a:pt x="63" y="836"/>
                        <a:pt x="55" y="841"/>
                        <a:pt x="55" y="841"/>
                      </a:cubicBezTo>
                      <a:cubicBezTo>
                        <a:pt x="60" y="821"/>
                        <a:pt x="60" y="821"/>
                        <a:pt x="60" y="821"/>
                      </a:cubicBezTo>
                      <a:cubicBezTo>
                        <a:pt x="60" y="821"/>
                        <a:pt x="62" y="817"/>
                        <a:pt x="60" y="809"/>
                      </a:cubicBezTo>
                      <a:cubicBezTo>
                        <a:pt x="59" y="800"/>
                        <a:pt x="64" y="781"/>
                        <a:pt x="64" y="781"/>
                      </a:cubicBezTo>
                      <a:cubicBezTo>
                        <a:pt x="66" y="771"/>
                        <a:pt x="66" y="771"/>
                        <a:pt x="66" y="771"/>
                      </a:cubicBezTo>
                      <a:cubicBezTo>
                        <a:pt x="61" y="759"/>
                        <a:pt x="61" y="759"/>
                        <a:pt x="61" y="759"/>
                      </a:cubicBezTo>
                      <a:cubicBezTo>
                        <a:pt x="61" y="759"/>
                        <a:pt x="64" y="686"/>
                        <a:pt x="64" y="676"/>
                      </a:cubicBezTo>
                      <a:cubicBezTo>
                        <a:pt x="65" y="666"/>
                        <a:pt x="62" y="655"/>
                        <a:pt x="62" y="655"/>
                      </a:cubicBezTo>
                      <a:cubicBezTo>
                        <a:pt x="62" y="655"/>
                        <a:pt x="62" y="573"/>
                        <a:pt x="63" y="559"/>
                      </a:cubicBezTo>
                      <a:cubicBezTo>
                        <a:pt x="64" y="546"/>
                        <a:pt x="60" y="528"/>
                        <a:pt x="60" y="528"/>
                      </a:cubicBezTo>
                      <a:cubicBezTo>
                        <a:pt x="56" y="522"/>
                        <a:pt x="56" y="522"/>
                        <a:pt x="56" y="522"/>
                      </a:cubicBezTo>
                      <a:cubicBezTo>
                        <a:pt x="48" y="516"/>
                        <a:pt x="48" y="516"/>
                        <a:pt x="48" y="516"/>
                      </a:cubicBezTo>
                      <a:cubicBezTo>
                        <a:pt x="39" y="516"/>
                        <a:pt x="39" y="516"/>
                        <a:pt x="39" y="516"/>
                      </a:cubicBezTo>
                      <a:cubicBezTo>
                        <a:pt x="39" y="516"/>
                        <a:pt x="28" y="514"/>
                        <a:pt x="25" y="509"/>
                      </a:cubicBezTo>
                      <a:cubicBezTo>
                        <a:pt x="22" y="505"/>
                        <a:pt x="18" y="504"/>
                        <a:pt x="18" y="496"/>
                      </a:cubicBezTo>
                      <a:cubicBezTo>
                        <a:pt x="18" y="488"/>
                        <a:pt x="18" y="482"/>
                        <a:pt x="18" y="482"/>
                      </a:cubicBezTo>
                      <a:cubicBezTo>
                        <a:pt x="16" y="477"/>
                        <a:pt x="16" y="477"/>
                        <a:pt x="16" y="477"/>
                      </a:cubicBezTo>
                      <a:cubicBezTo>
                        <a:pt x="1" y="478"/>
                        <a:pt x="1" y="478"/>
                        <a:pt x="1" y="478"/>
                      </a:cubicBezTo>
                      <a:cubicBezTo>
                        <a:pt x="1" y="478"/>
                        <a:pt x="0" y="393"/>
                        <a:pt x="0" y="386"/>
                      </a:cubicBezTo>
                      <a:cubicBezTo>
                        <a:pt x="0" y="379"/>
                        <a:pt x="1" y="375"/>
                        <a:pt x="1" y="360"/>
                      </a:cubicBezTo>
                      <a:cubicBezTo>
                        <a:pt x="1" y="345"/>
                        <a:pt x="2" y="305"/>
                        <a:pt x="2" y="296"/>
                      </a:cubicBezTo>
                      <a:cubicBezTo>
                        <a:pt x="2" y="287"/>
                        <a:pt x="8" y="278"/>
                        <a:pt x="9" y="262"/>
                      </a:cubicBezTo>
                      <a:cubicBezTo>
                        <a:pt x="10" y="246"/>
                        <a:pt x="16" y="227"/>
                        <a:pt x="16" y="227"/>
                      </a:cubicBezTo>
                      <a:cubicBezTo>
                        <a:pt x="16" y="227"/>
                        <a:pt x="17" y="211"/>
                        <a:pt x="17" y="189"/>
                      </a:cubicBezTo>
                      <a:cubicBezTo>
                        <a:pt x="17" y="167"/>
                        <a:pt x="28" y="152"/>
                        <a:pt x="28" y="152"/>
                      </a:cubicBezTo>
                      <a:cubicBezTo>
                        <a:pt x="32" y="144"/>
                        <a:pt x="32" y="144"/>
                        <a:pt x="32" y="144"/>
                      </a:cubicBezTo>
                      <a:cubicBezTo>
                        <a:pt x="32" y="144"/>
                        <a:pt x="101" y="123"/>
                        <a:pt x="105" y="120"/>
                      </a:cubicBezTo>
                      <a:cubicBezTo>
                        <a:pt x="108" y="117"/>
                        <a:pt x="128" y="111"/>
                        <a:pt x="128" y="111"/>
                      </a:cubicBezTo>
                      <a:cubicBezTo>
                        <a:pt x="142" y="105"/>
                        <a:pt x="142" y="105"/>
                        <a:pt x="142" y="105"/>
                      </a:cubicBezTo>
                      <a:cubicBezTo>
                        <a:pt x="150" y="102"/>
                        <a:pt x="150" y="102"/>
                        <a:pt x="150" y="102"/>
                      </a:cubicBezTo>
                      <a:cubicBezTo>
                        <a:pt x="151" y="85"/>
                        <a:pt x="151" y="85"/>
                        <a:pt x="151" y="85"/>
                      </a:cubicBezTo>
                      <a:cubicBezTo>
                        <a:pt x="150" y="81"/>
                        <a:pt x="150" y="81"/>
                        <a:pt x="150" y="81"/>
                      </a:cubicBezTo>
                      <a:cubicBezTo>
                        <a:pt x="150" y="81"/>
                        <a:pt x="148" y="83"/>
                        <a:pt x="147" y="81"/>
                      </a:cubicBezTo>
                      <a:cubicBezTo>
                        <a:pt x="145" y="79"/>
                        <a:pt x="146" y="76"/>
                        <a:pt x="145" y="73"/>
                      </a:cubicBezTo>
                      <a:cubicBezTo>
                        <a:pt x="145" y="69"/>
                        <a:pt x="145" y="62"/>
                        <a:pt x="145" y="62"/>
                      </a:cubicBezTo>
                      <a:cubicBezTo>
                        <a:pt x="148" y="56"/>
                        <a:pt x="148" y="56"/>
                        <a:pt x="148" y="56"/>
                      </a:cubicBezTo>
                      <a:cubicBezTo>
                        <a:pt x="148" y="56"/>
                        <a:pt x="150" y="51"/>
                        <a:pt x="150" y="49"/>
                      </a:cubicBezTo>
                      <a:cubicBezTo>
                        <a:pt x="150" y="46"/>
                        <a:pt x="155" y="28"/>
                        <a:pt x="160" y="22"/>
                      </a:cubicBezTo>
                      <a:cubicBezTo>
                        <a:pt x="164" y="17"/>
                        <a:pt x="172" y="5"/>
                        <a:pt x="178" y="3"/>
                      </a:cubicBezTo>
                      <a:cubicBezTo>
                        <a:pt x="184" y="2"/>
                        <a:pt x="190" y="0"/>
                        <a:pt x="197" y="0"/>
                      </a:cubicBezTo>
                      <a:cubicBezTo>
                        <a:pt x="204" y="0"/>
                        <a:pt x="207" y="2"/>
                        <a:pt x="213" y="3"/>
                      </a:cubicBezTo>
                      <a:cubicBezTo>
                        <a:pt x="220" y="5"/>
                        <a:pt x="234" y="12"/>
                        <a:pt x="236" y="14"/>
                      </a:cubicBezTo>
                      <a:cubicBezTo>
                        <a:pt x="238" y="17"/>
                        <a:pt x="245" y="38"/>
                        <a:pt x="244" y="46"/>
                      </a:cubicBezTo>
                      <a:cubicBezTo>
                        <a:pt x="243" y="55"/>
                        <a:pt x="244" y="64"/>
                        <a:pt x="242" y="68"/>
                      </a:cubicBezTo>
                      <a:cubicBezTo>
                        <a:pt x="241" y="73"/>
                        <a:pt x="241" y="73"/>
                        <a:pt x="241" y="73"/>
                      </a:cubicBezTo>
                      <a:cubicBezTo>
                        <a:pt x="241" y="73"/>
                        <a:pt x="239" y="80"/>
                        <a:pt x="239" y="85"/>
                      </a:cubicBezTo>
                      <a:cubicBezTo>
                        <a:pt x="239" y="90"/>
                        <a:pt x="238" y="100"/>
                        <a:pt x="238" y="100"/>
                      </a:cubicBezTo>
                      <a:cubicBezTo>
                        <a:pt x="236" y="107"/>
                        <a:pt x="236" y="107"/>
                        <a:pt x="236" y="107"/>
                      </a:cubicBezTo>
                      <a:cubicBezTo>
                        <a:pt x="232" y="112"/>
                        <a:pt x="232" y="112"/>
                        <a:pt x="232" y="112"/>
                      </a:cubicBezTo>
                      <a:cubicBezTo>
                        <a:pt x="227" y="121"/>
                        <a:pt x="227" y="121"/>
                        <a:pt x="227" y="121"/>
                      </a:cubicBezTo>
                      <a:cubicBezTo>
                        <a:pt x="225" y="127"/>
                        <a:pt x="225" y="127"/>
                        <a:pt x="225" y="127"/>
                      </a:cubicBezTo>
                      <a:cubicBezTo>
                        <a:pt x="225" y="127"/>
                        <a:pt x="235" y="140"/>
                        <a:pt x="238" y="141"/>
                      </a:cubicBezTo>
                      <a:cubicBezTo>
                        <a:pt x="240" y="141"/>
                        <a:pt x="267" y="161"/>
                        <a:pt x="270" y="163"/>
                      </a:cubicBezTo>
                      <a:cubicBezTo>
                        <a:pt x="273" y="166"/>
                        <a:pt x="294" y="177"/>
                        <a:pt x="294" y="177"/>
                      </a:cubicBezTo>
                      <a:cubicBezTo>
                        <a:pt x="306" y="192"/>
                        <a:pt x="306" y="192"/>
                        <a:pt x="306" y="192"/>
                      </a:cubicBezTo>
                      <a:cubicBezTo>
                        <a:pt x="312" y="200"/>
                        <a:pt x="312" y="200"/>
                        <a:pt x="312" y="200"/>
                      </a:cubicBezTo>
                      <a:cubicBezTo>
                        <a:pt x="319" y="213"/>
                        <a:pt x="319" y="213"/>
                        <a:pt x="319" y="213"/>
                      </a:cubicBezTo>
                      <a:cubicBezTo>
                        <a:pt x="319" y="213"/>
                        <a:pt x="320" y="235"/>
                        <a:pt x="320" y="238"/>
                      </a:cubicBezTo>
                      <a:cubicBezTo>
                        <a:pt x="320" y="241"/>
                        <a:pt x="320" y="274"/>
                        <a:pt x="320" y="281"/>
                      </a:cubicBezTo>
                      <a:cubicBezTo>
                        <a:pt x="320" y="288"/>
                        <a:pt x="319" y="298"/>
                        <a:pt x="319" y="303"/>
                      </a:cubicBezTo>
                      <a:cubicBezTo>
                        <a:pt x="319" y="308"/>
                        <a:pt x="322" y="325"/>
                        <a:pt x="318" y="335"/>
                      </a:cubicBezTo>
                      <a:cubicBezTo>
                        <a:pt x="315" y="345"/>
                        <a:pt x="317" y="354"/>
                        <a:pt x="313" y="362"/>
                      </a:cubicBezTo>
                      <a:cubicBezTo>
                        <a:pt x="308" y="370"/>
                        <a:pt x="300" y="374"/>
                        <a:pt x="295" y="378"/>
                      </a:cubicBezTo>
                      <a:cubicBezTo>
                        <a:pt x="290" y="383"/>
                        <a:pt x="281" y="390"/>
                        <a:pt x="281" y="390"/>
                      </a:cubicBezTo>
                      <a:cubicBezTo>
                        <a:pt x="270" y="394"/>
                        <a:pt x="270" y="394"/>
                        <a:pt x="270" y="394"/>
                      </a:cubicBezTo>
                      <a:cubicBezTo>
                        <a:pt x="262" y="395"/>
                        <a:pt x="262" y="395"/>
                        <a:pt x="262" y="395"/>
                      </a:cubicBezTo>
                      <a:cubicBezTo>
                        <a:pt x="262" y="395"/>
                        <a:pt x="267" y="404"/>
                        <a:pt x="268" y="412"/>
                      </a:cubicBezTo>
                      <a:cubicBezTo>
                        <a:pt x="269" y="419"/>
                        <a:pt x="276" y="465"/>
                        <a:pt x="276" y="472"/>
                      </a:cubicBezTo>
                      <a:cubicBezTo>
                        <a:pt x="276" y="479"/>
                        <a:pt x="278" y="491"/>
                        <a:pt x="279" y="494"/>
                      </a:cubicBezTo>
                      <a:cubicBezTo>
                        <a:pt x="279" y="497"/>
                        <a:pt x="294" y="512"/>
                        <a:pt x="294" y="521"/>
                      </a:cubicBezTo>
                      <a:cubicBezTo>
                        <a:pt x="294" y="529"/>
                        <a:pt x="295" y="539"/>
                        <a:pt x="295" y="539"/>
                      </a:cubicBezTo>
                      <a:cubicBezTo>
                        <a:pt x="293" y="546"/>
                        <a:pt x="293" y="546"/>
                        <a:pt x="293" y="546"/>
                      </a:cubicBezTo>
                      <a:cubicBezTo>
                        <a:pt x="269" y="546"/>
                        <a:pt x="269" y="546"/>
                        <a:pt x="269" y="546"/>
                      </a:cubicBezTo>
                      <a:cubicBezTo>
                        <a:pt x="269" y="546"/>
                        <a:pt x="262" y="548"/>
                        <a:pt x="262" y="570"/>
                      </a:cubicBezTo>
                      <a:cubicBezTo>
                        <a:pt x="261" y="592"/>
                        <a:pt x="260" y="604"/>
                        <a:pt x="260" y="604"/>
                      </a:cubicBezTo>
                      <a:cubicBezTo>
                        <a:pt x="260" y="604"/>
                        <a:pt x="255" y="733"/>
                        <a:pt x="255" y="741"/>
                      </a:cubicBezTo>
                      <a:cubicBezTo>
                        <a:pt x="255" y="748"/>
                        <a:pt x="250" y="768"/>
                        <a:pt x="250" y="768"/>
                      </a:cubicBezTo>
                      <a:cubicBezTo>
                        <a:pt x="250" y="781"/>
                        <a:pt x="250" y="781"/>
                        <a:pt x="250" y="781"/>
                      </a:cubicBezTo>
                      <a:cubicBezTo>
                        <a:pt x="247" y="790"/>
                        <a:pt x="247" y="790"/>
                        <a:pt x="247" y="790"/>
                      </a:cubicBezTo>
                      <a:cubicBezTo>
                        <a:pt x="236" y="894"/>
                        <a:pt x="236" y="894"/>
                        <a:pt x="236" y="894"/>
                      </a:cubicBezTo>
                      <a:cubicBezTo>
                        <a:pt x="244" y="900"/>
                        <a:pt x="244" y="900"/>
                        <a:pt x="244" y="900"/>
                      </a:cubicBezTo>
                      <a:cubicBezTo>
                        <a:pt x="246" y="926"/>
                        <a:pt x="246" y="926"/>
                        <a:pt x="246" y="926"/>
                      </a:cubicBezTo>
                      <a:cubicBezTo>
                        <a:pt x="246" y="926"/>
                        <a:pt x="247" y="929"/>
                        <a:pt x="253" y="930"/>
                      </a:cubicBezTo>
                      <a:cubicBezTo>
                        <a:pt x="259" y="931"/>
                        <a:pt x="262" y="933"/>
                        <a:pt x="264" y="935"/>
                      </a:cubicBezTo>
                      <a:cubicBezTo>
                        <a:pt x="267" y="943"/>
                        <a:pt x="268" y="933"/>
                        <a:pt x="268" y="943"/>
                      </a:cubicBezTo>
                      <a:cubicBezTo>
                        <a:pt x="268" y="947"/>
                        <a:pt x="268" y="953"/>
                        <a:pt x="268" y="953"/>
                      </a:cubicBezTo>
                      <a:cubicBezTo>
                        <a:pt x="268" y="953"/>
                        <a:pt x="272" y="957"/>
                        <a:pt x="264" y="957"/>
                      </a:cubicBezTo>
                      <a:cubicBezTo>
                        <a:pt x="257" y="957"/>
                        <a:pt x="237" y="957"/>
                        <a:pt x="237" y="957"/>
                      </a:cubicBezTo>
                      <a:cubicBezTo>
                        <a:pt x="237" y="957"/>
                        <a:pt x="214" y="957"/>
                        <a:pt x="202" y="956"/>
                      </a:cubicBezTo>
                      <a:cubicBezTo>
                        <a:pt x="190" y="955"/>
                        <a:pt x="181" y="955"/>
                        <a:pt x="181" y="955"/>
                      </a:cubicBezTo>
                      <a:cubicBezTo>
                        <a:pt x="177" y="953"/>
                        <a:pt x="177" y="953"/>
                        <a:pt x="177" y="953"/>
                      </a:cubicBezTo>
                      <a:cubicBezTo>
                        <a:pt x="177" y="936"/>
                        <a:pt x="177" y="936"/>
                        <a:pt x="177" y="936"/>
                      </a:cubicBezTo>
                      <a:cubicBezTo>
                        <a:pt x="178" y="940"/>
                        <a:pt x="178" y="940"/>
                        <a:pt x="178" y="940"/>
                      </a:cubicBezTo>
                      <a:cubicBezTo>
                        <a:pt x="178" y="940"/>
                        <a:pt x="180" y="945"/>
                        <a:pt x="178" y="943"/>
                      </a:cubicBezTo>
                      <a:cubicBezTo>
                        <a:pt x="176" y="941"/>
                        <a:pt x="173" y="943"/>
                        <a:pt x="170" y="936"/>
                      </a:cubicBezTo>
                      <a:cubicBezTo>
                        <a:pt x="167" y="930"/>
                        <a:pt x="175" y="857"/>
                        <a:pt x="174" y="843"/>
                      </a:cubicBezTo>
                      <a:cubicBezTo>
                        <a:pt x="172" y="829"/>
                        <a:pt x="177" y="789"/>
                        <a:pt x="175" y="765"/>
                      </a:cubicBezTo>
                      <a:cubicBezTo>
                        <a:pt x="174" y="741"/>
                        <a:pt x="172" y="738"/>
                        <a:pt x="174" y="719"/>
                      </a:cubicBezTo>
                      <a:cubicBezTo>
                        <a:pt x="177" y="699"/>
                        <a:pt x="178" y="648"/>
                        <a:pt x="179" y="640"/>
                      </a:cubicBezTo>
                      <a:cubicBezTo>
                        <a:pt x="179" y="631"/>
                        <a:pt x="177" y="615"/>
                        <a:pt x="176" y="608"/>
                      </a:cubicBezTo>
                      <a:cubicBezTo>
                        <a:pt x="175" y="601"/>
                        <a:pt x="176" y="596"/>
                        <a:pt x="172" y="585"/>
                      </a:cubicBezTo>
                      <a:cubicBezTo>
                        <a:pt x="167" y="574"/>
                        <a:pt x="161" y="562"/>
                        <a:pt x="161" y="562"/>
                      </a:cubicBezTo>
                      <a:close/>
                    </a:path>
                  </a:pathLst>
                </a:custGeom>
                <a:grpFill/>
                <a:ln w="9525">
                  <a:noFill/>
                  <a:round/>
                  <a:headEnd/>
                  <a:tailEnd/>
                </a:ln>
              </p:spPr>
              <p:txBody>
                <a:bodyPr/>
                <a:lstStyle/>
                <a:p>
                  <a:pPr algn="ctr" fontAlgn="auto">
                    <a:spcBef>
                      <a:spcPts val="0"/>
                    </a:spcBef>
                    <a:spcAft>
                      <a:spcPts val="0"/>
                    </a:spcAft>
                    <a:buNone/>
                    <a:defRPr/>
                  </a:pPr>
                  <a:endParaRPr lang="en-US" sz="1800" b="0" kern="0">
                    <a:solidFill>
                      <a:sysClr val="windowText" lastClr="000000"/>
                    </a:solidFill>
                    <a:latin typeface="Arial" charset="0"/>
                    <a:ea typeface="MS PGothic" panose="020B0600070205080204" pitchFamily="34" charset="-128"/>
                    <a:cs typeface="Times New Roman" pitchFamily="18" charset="0"/>
                  </a:endParaRPr>
                </a:p>
              </p:txBody>
            </p:sp>
            <p:sp>
              <p:nvSpPr>
                <p:cNvPr id="222" name="Freeform 2190"/>
                <p:cNvSpPr>
                  <a:spLocks/>
                </p:cNvSpPr>
                <p:nvPr/>
              </p:nvSpPr>
              <p:spPr bwMode="auto">
                <a:xfrm>
                  <a:off x="4023" y="1549"/>
                  <a:ext cx="751" cy="2101"/>
                </a:xfrm>
                <a:custGeom>
                  <a:avLst/>
                  <a:gdLst/>
                  <a:ahLst/>
                  <a:cxnLst>
                    <a:cxn ang="0">
                      <a:pos x="306" y="180"/>
                    </a:cxn>
                    <a:cxn ang="0">
                      <a:pos x="286" y="150"/>
                    </a:cxn>
                    <a:cxn ang="0">
                      <a:pos x="254" y="136"/>
                    </a:cxn>
                    <a:cxn ang="0">
                      <a:pos x="220" y="111"/>
                    </a:cxn>
                    <a:cxn ang="0">
                      <a:pos x="225" y="98"/>
                    </a:cxn>
                    <a:cxn ang="0">
                      <a:pos x="226" y="80"/>
                    </a:cxn>
                    <a:cxn ang="0">
                      <a:pos x="229" y="56"/>
                    </a:cxn>
                    <a:cxn ang="0">
                      <a:pos x="230" y="42"/>
                    </a:cxn>
                    <a:cxn ang="0">
                      <a:pos x="217" y="13"/>
                    </a:cxn>
                    <a:cxn ang="0">
                      <a:pos x="181" y="0"/>
                    </a:cxn>
                    <a:cxn ang="0">
                      <a:pos x="147" y="9"/>
                    </a:cxn>
                    <a:cxn ang="0">
                      <a:pos x="131" y="26"/>
                    </a:cxn>
                    <a:cxn ang="0">
                      <a:pos x="133" y="55"/>
                    </a:cxn>
                    <a:cxn ang="0">
                      <a:pos x="133" y="68"/>
                    </a:cxn>
                    <a:cxn ang="0">
                      <a:pos x="144" y="90"/>
                    </a:cxn>
                    <a:cxn ang="0">
                      <a:pos x="149" y="105"/>
                    </a:cxn>
                    <a:cxn ang="0">
                      <a:pos x="103" y="132"/>
                    </a:cxn>
                    <a:cxn ang="0">
                      <a:pos x="32" y="194"/>
                    </a:cxn>
                    <a:cxn ang="0">
                      <a:pos x="0" y="332"/>
                    </a:cxn>
                    <a:cxn ang="0">
                      <a:pos x="7" y="385"/>
                    </a:cxn>
                    <a:cxn ang="0">
                      <a:pos x="31" y="399"/>
                    </a:cxn>
                    <a:cxn ang="0">
                      <a:pos x="70" y="480"/>
                    </a:cxn>
                    <a:cxn ang="0">
                      <a:pos x="91" y="477"/>
                    </a:cxn>
                    <a:cxn ang="0">
                      <a:pos x="96" y="614"/>
                    </a:cxn>
                    <a:cxn ang="0">
                      <a:pos x="101" y="750"/>
                    </a:cxn>
                    <a:cxn ang="0">
                      <a:pos x="98" y="786"/>
                    </a:cxn>
                    <a:cxn ang="0">
                      <a:pos x="104" y="814"/>
                    </a:cxn>
                    <a:cxn ang="0">
                      <a:pos x="99" y="854"/>
                    </a:cxn>
                    <a:cxn ang="0">
                      <a:pos x="143" y="867"/>
                    </a:cxn>
                    <a:cxn ang="0">
                      <a:pos x="154" y="829"/>
                    </a:cxn>
                    <a:cxn ang="0">
                      <a:pos x="157" y="815"/>
                    </a:cxn>
                    <a:cxn ang="0">
                      <a:pos x="158" y="775"/>
                    </a:cxn>
                    <a:cxn ang="0">
                      <a:pos x="171" y="627"/>
                    </a:cxn>
                    <a:cxn ang="0">
                      <a:pos x="177" y="618"/>
                    </a:cxn>
                    <a:cxn ang="0">
                      <a:pos x="165" y="800"/>
                    </a:cxn>
                    <a:cxn ang="0">
                      <a:pos x="166" y="822"/>
                    </a:cxn>
                    <a:cxn ang="0">
                      <a:pos x="175" y="861"/>
                    </a:cxn>
                    <a:cxn ang="0">
                      <a:pos x="181" y="862"/>
                    </a:cxn>
                    <a:cxn ang="0">
                      <a:pos x="260" y="872"/>
                    </a:cxn>
                    <a:cxn ang="0">
                      <a:pos x="259" y="867"/>
                    </a:cxn>
                    <a:cxn ang="0">
                      <a:pos x="227" y="832"/>
                    </a:cxn>
                    <a:cxn ang="0">
                      <a:pos x="229" y="797"/>
                    </a:cxn>
                    <a:cxn ang="0">
                      <a:pos x="253" y="635"/>
                    </a:cxn>
                    <a:cxn ang="0">
                      <a:pos x="256" y="604"/>
                    </a:cxn>
                    <a:cxn ang="0">
                      <a:pos x="275" y="468"/>
                    </a:cxn>
                    <a:cxn ang="0">
                      <a:pos x="295" y="368"/>
                    </a:cxn>
                    <a:cxn ang="0">
                      <a:pos x="317" y="330"/>
                    </a:cxn>
                    <a:cxn ang="0">
                      <a:pos x="308" y="215"/>
                    </a:cxn>
                  </a:cxnLst>
                  <a:rect l="0" t="0" r="r" b="b"/>
                  <a:pathLst>
                    <a:path w="320" h="888">
                      <a:moveTo>
                        <a:pt x="308" y="215"/>
                      </a:moveTo>
                      <a:cubicBezTo>
                        <a:pt x="306" y="180"/>
                        <a:pt x="306" y="180"/>
                        <a:pt x="306" y="180"/>
                      </a:cubicBezTo>
                      <a:cubicBezTo>
                        <a:pt x="305" y="163"/>
                        <a:pt x="305" y="163"/>
                        <a:pt x="305" y="163"/>
                      </a:cubicBezTo>
                      <a:cubicBezTo>
                        <a:pt x="302" y="159"/>
                        <a:pt x="289" y="151"/>
                        <a:pt x="286" y="150"/>
                      </a:cubicBezTo>
                      <a:cubicBezTo>
                        <a:pt x="282" y="149"/>
                        <a:pt x="265" y="140"/>
                        <a:pt x="265" y="140"/>
                      </a:cubicBezTo>
                      <a:cubicBezTo>
                        <a:pt x="254" y="136"/>
                        <a:pt x="254" y="136"/>
                        <a:pt x="254" y="136"/>
                      </a:cubicBezTo>
                      <a:cubicBezTo>
                        <a:pt x="224" y="113"/>
                        <a:pt x="224" y="113"/>
                        <a:pt x="224" y="113"/>
                      </a:cubicBezTo>
                      <a:cubicBezTo>
                        <a:pt x="220" y="111"/>
                        <a:pt x="220" y="111"/>
                        <a:pt x="220" y="111"/>
                      </a:cubicBezTo>
                      <a:cubicBezTo>
                        <a:pt x="220" y="111"/>
                        <a:pt x="221" y="109"/>
                        <a:pt x="221" y="106"/>
                      </a:cubicBezTo>
                      <a:cubicBezTo>
                        <a:pt x="221" y="104"/>
                        <a:pt x="225" y="98"/>
                        <a:pt x="225" y="98"/>
                      </a:cubicBezTo>
                      <a:cubicBezTo>
                        <a:pt x="225" y="98"/>
                        <a:pt x="227" y="90"/>
                        <a:pt x="227" y="88"/>
                      </a:cubicBezTo>
                      <a:cubicBezTo>
                        <a:pt x="227" y="87"/>
                        <a:pt x="227" y="83"/>
                        <a:pt x="226" y="80"/>
                      </a:cubicBezTo>
                      <a:cubicBezTo>
                        <a:pt x="225" y="78"/>
                        <a:pt x="227" y="58"/>
                        <a:pt x="227" y="58"/>
                      </a:cubicBezTo>
                      <a:cubicBezTo>
                        <a:pt x="229" y="56"/>
                        <a:pt x="229" y="56"/>
                        <a:pt x="229" y="56"/>
                      </a:cubicBezTo>
                      <a:cubicBezTo>
                        <a:pt x="230" y="52"/>
                        <a:pt x="230" y="52"/>
                        <a:pt x="230" y="52"/>
                      </a:cubicBezTo>
                      <a:cubicBezTo>
                        <a:pt x="230" y="42"/>
                        <a:pt x="230" y="42"/>
                        <a:pt x="230" y="42"/>
                      </a:cubicBezTo>
                      <a:cubicBezTo>
                        <a:pt x="230" y="42"/>
                        <a:pt x="230" y="31"/>
                        <a:pt x="228" y="26"/>
                      </a:cubicBezTo>
                      <a:cubicBezTo>
                        <a:pt x="226" y="20"/>
                        <a:pt x="218" y="16"/>
                        <a:pt x="217" y="13"/>
                      </a:cubicBezTo>
                      <a:cubicBezTo>
                        <a:pt x="216" y="10"/>
                        <a:pt x="207" y="5"/>
                        <a:pt x="202" y="3"/>
                      </a:cubicBezTo>
                      <a:cubicBezTo>
                        <a:pt x="197" y="0"/>
                        <a:pt x="189" y="0"/>
                        <a:pt x="181" y="0"/>
                      </a:cubicBezTo>
                      <a:cubicBezTo>
                        <a:pt x="174" y="1"/>
                        <a:pt x="171" y="1"/>
                        <a:pt x="164" y="2"/>
                      </a:cubicBezTo>
                      <a:cubicBezTo>
                        <a:pt x="157" y="2"/>
                        <a:pt x="154" y="6"/>
                        <a:pt x="147" y="9"/>
                      </a:cubicBezTo>
                      <a:cubicBezTo>
                        <a:pt x="139" y="11"/>
                        <a:pt x="135" y="16"/>
                        <a:pt x="135" y="16"/>
                      </a:cubicBezTo>
                      <a:cubicBezTo>
                        <a:pt x="131" y="26"/>
                        <a:pt x="131" y="26"/>
                        <a:pt x="131" y="26"/>
                      </a:cubicBezTo>
                      <a:cubicBezTo>
                        <a:pt x="131" y="43"/>
                        <a:pt x="131" y="43"/>
                        <a:pt x="131" y="43"/>
                      </a:cubicBezTo>
                      <a:cubicBezTo>
                        <a:pt x="133" y="55"/>
                        <a:pt x="133" y="55"/>
                        <a:pt x="133" y="55"/>
                      </a:cubicBezTo>
                      <a:cubicBezTo>
                        <a:pt x="135" y="61"/>
                        <a:pt x="135" y="61"/>
                        <a:pt x="135" y="61"/>
                      </a:cubicBezTo>
                      <a:cubicBezTo>
                        <a:pt x="135" y="61"/>
                        <a:pt x="133" y="64"/>
                        <a:pt x="133" y="68"/>
                      </a:cubicBezTo>
                      <a:cubicBezTo>
                        <a:pt x="132" y="73"/>
                        <a:pt x="134" y="73"/>
                        <a:pt x="136" y="79"/>
                      </a:cubicBezTo>
                      <a:cubicBezTo>
                        <a:pt x="137" y="85"/>
                        <a:pt x="141" y="88"/>
                        <a:pt x="144" y="90"/>
                      </a:cubicBezTo>
                      <a:cubicBezTo>
                        <a:pt x="147" y="92"/>
                        <a:pt x="148" y="92"/>
                        <a:pt x="148" y="92"/>
                      </a:cubicBezTo>
                      <a:cubicBezTo>
                        <a:pt x="149" y="105"/>
                        <a:pt x="149" y="105"/>
                        <a:pt x="149" y="105"/>
                      </a:cubicBezTo>
                      <a:cubicBezTo>
                        <a:pt x="149" y="105"/>
                        <a:pt x="135" y="113"/>
                        <a:pt x="131" y="116"/>
                      </a:cubicBezTo>
                      <a:cubicBezTo>
                        <a:pt x="126" y="119"/>
                        <a:pt x="109" y="129"/>
                        <a:pt x="103" y="132"/>
                      </a:cubicBezTo>
                      <a:cubicBezTo>
                        <a:pt x="97" y="135"/>
                        <a:pt x="72" y="145"/>
                        <a:pt x="64" y="148"/>
                      </a:cubicBezTo>
                      <a:cubicBezTo>
                        <a:pt x="55" y="152"/>
                        <a:pt x="38" y="167"/>
                        <a:pt x="32" y="194"/>
                      </a:cubicBezTo>
                      <a:cubicBezTo>
                        <a:pt x="25" y="221"/>
                        <a:pt x="20" y="245"/>
                        <a:pt x="18" y="260"/>
                      </a:cubicBezTo>
                      <a:cubicBezTo>
                        <a:pt x="16" y="275"/>
                        <a:pt x="0" y="332"/>
                        <a:pt x="0" y="332"/>
                      </a:cubicBezTo>
                      <a:cubicBezTo>
                        <a:pt x="0" y="332"/>
                        <a:pt x="4" y="351"/>
                        <a:pt x="4" y="358"/>
                      </a:cubicBezTo>
                      <a:cubicBezTo>
                        <a:pt x="5" y="365"/>
                        <a:pt x="7" y="385"/>
                        <a:pt x="7" y="385"/>
                      </a:cubicBezTo>
                      <a:cubicBezTo>
                        <a:pt x="7" y="385"/>
                        <a:pt x="10" y="392"/>
                        <a:pt x="16" y="401"/>
                      </a:cubicBezTo>
                      <a:cubicBezTo>
                        <a:pt x="23" y="409"/>
                        <a:pt x="22" y="386"/>
                        <a:pt x="31" y="399"/>
                      </a:cubicBezTo>
                      <a:cubicBezTo>
                        <a:pt x="40" y="411"/>
                        <a:pt x="57" y="417"/>
                        <a:pt x="57" y="417"/>
                      </a:cubicBezTo>
                      <a:cubicBezTo>
                        <a:pt x="70" y="480"/>
                        <a:pt x="70" y="480"/>
                        <a:pt x="70" y="480"/>
                      </a:cubicBezTo>
                      <a:cubicBezTo>
                        <a:pt x="85" y="477"/>
                        <a:pt x="85" y="477"/>
                        <a:pt x="85" y="477"/>
                      </a:cubicBezTo>
                      <a:cubicBezTo>
                        <a:pt x="91" y="477"/>
                        <a:pt x="91" y="477"/>
                        <a:pt x="91" y="477"/>
                      </a:cubicBezTo>
                      <a:cubicBezTo>
                        <a:pt x="94" y="607"/>
                        <a:pt x="94" y="607"/>
                        <a:pt x="94" y="607"/>
                      </a:cubicBezTo>
                      <a:cubicBezTo>
                        <a:pt x="96" y="614"/>
                        <a:pt x="96" y="614"/>
                        <a:pt x="96" y="614"/>
                      </a:cubicBezTo>
                      <a:cubicBezTo>
                        <a:pt x="93" y="621"/>
                        <a:pt x="93" y="621"/>
                        <a:pt x="93" y="621"/>
                      </a:cubicBezTo>
                      <a:cubicBezTo>
                        <a:pt x="101" y="750"/>
                        <a:pt x="101" y="750"/>
                        <a:pt x="101" y="750"/>
                      </a:cubicBezTo>
                      <a:cubicBezTo>
                        <a:pt x="103" y="770"/>
                        <a:pt x="103" y="770"/>
                        <a:pt x="103" y="770"/>
                      </a:cubicBezTo>
                      <a:cubicBezTo>
                        <a:pt x="98" y="786"/>
                        <a:pt x="98" y="786"/>
                        <a:pt x="98" y="786"/>
                      </a:cubicBezTo>
                      <a:cubicBezTo>
                        <a:pt x="98" y="813"/>
                        <a:pt x="98" y="813"/>
                        <a:pt x="98" y="813"/>
                      </a:cubicBezTo>
                      <a:cubicBezTo>
                        <a:pt x="104" y="814"/>
                        <a:pt x="104" y="814"/>
                        <a:pt x="104" y="814"/>
                      </a:cubicBezTo>
                      <a:cubicBezTo>
                        <a:pt x="99" y="836"/>
                        <a:pt x="99" y="836"/>
                        <a:pt x="99" y="836"/>
                      </a:cubicBezTo>
                      <a:cubicBezTo>
                        <a:pt x="99" y="836"/>
                        <a:pt x="97" y="847"/>
                        <a:pt x="99" y="854"/>
                      </a:cubicBezTo>
                      <a:cubicBezTo>
                        <a:pt x="102" y="862"/>
                        <a:pt x="101" y="861"/>
                        <a:pt x="110" y="866"/>
                      </a:cubicBezTo>
                      <a:cubicBezTo>
                        <a:pt x="118" y="870"/>
                        <a:pt x="129" y="872"/>
                        <a:pt x="143" y="867"/>
                      </a:cubicBezTo>
                      <a:cubicBezTo>
                        <a:pt x="151" y="865"/>
                        <a:pt x="150" y="856"/>
                        <a:pt x="153" y="851"/>
                      </a:cubicBezTo>
                      <a:cubicBezTo>
                        <a:pt x="154" y="829"/>
                        <a:pt x="154" y="829"/>
                        <a:pt x="154" y="829"/>
                      </a:cubicBezTo>
                      <a:cubicBezTo>
                        <a:pt x="153" y="818"/>
                        <a:pt x="153" y="818"/>
                        <a:pt x="153" y="818"/>
                      </a:cubicBezTo>
                      <a:cubicBezTo>
                        <a:pt x="157" y="815"/>
                        <a:pt x="157" y="815"/>
                        <a:pt x="157" y="815"/>
                      </a:cubicBezTo>
                      <a:cubicBezTo>
                        <a:pt x="162" y="787"/>
                        <a:pt x="162" y="787"/>
                        <a:pt x="162" y="787"/>
                      </a:cubicBezTo>
                      <a:cubicBezTo>
                        <a:pt x="158" y="775"/>
                        <a:pt x="158" y="775"/>
                        <a:pt x="158" y="775"/>
                      </a:cubicBezTo>
                      <a:cubicBezTo>
                        <a:pt x="168" y="633"/>
                        <a:pt x="168" y="633"/>
                        <a:pt x="168" y="633"/>
                      </a:cubicBezTo>
                      <a:cubicBezTo>
                        <a:pt x="171" y="627"/>
                        <a:pt x="171" y="627"/>
                        <a:pt x="171" y="627"/>
                      </a:cubicBezTo>
                      <a:cubicBezTo>
                        <a:pt x="178" y="568"/>
                        <a:pt x="178" y="568"/>
                        <a:pt x="178" y="568"/>
                      </a:cubicBezTo>
                      <a:cubicBezTo>
                        <a:pt x="177" y="618"/>
                        <a:pt x="177" y="618"/>
                        <a:pt x="177" y="618"/>
                      </a:cubicBezTo>
                      <a:cubicBezTo>
                        <a:pt x="177" y="656"/>
                        <a:pt x="177" y="656"/>
                        <a:pt x="177" y="656"/>
                      </a:cubicBezTo>
                      <a:cubicBezTo>
                        <a:pt x="165" y="800"/>
                        <a:pt x="165" y="800"/>
                        <a:pt x="165" y="800"/>
                      </a:cubicBezTo>
                      <a:cubicBezTo>
                        <a:pt x="163" y="815"/>
                        <a:pt x="163" y="815"/>
                        <a:pt x="163" y="815"/>
                      </a:cubicBezTo>
                      <a:cubicBezTo>
                        <a:pt x="166" y="822"/>
                        <a:pt x="166" y="822"/>
                        <a:pt x="166" y="822"/>
                      </a:cubicBezTo>
                      <a:cubicBezTo>
                        <a:pt x="162" y="852"/>
                        <a:pt x="162" y="852"/>
                        <a:pt x="162" y="852"/>
                      </a:cubicBezTo>
                      <a:cubicBezTo>
                        <a:pt x="175" y="861"/>
                        <a:pt x="175" y="861"/>
                        <a:pt x="175" y="861"/>
                      </a:cubicBezTo>
                      <a:cubicBezTo>
                        <a:pt x="181" y="861"/>
                        <a:pt x="181" y="861"/>
                        <a:pt x="181" y="861"/>
                      </a:cubicBezTo>
                      <a:cubicBezTo>
                        <a:pt x="181" y="862"/>
                        <a:pt x="181" y="862"/>
                        <a:pt x="181" y="862"/>
                      </a:cubicBezTo>
                      <a:cubicBezTo>
                        <a:pt x="183" y="869"/>
                        <a:pt x="195" y="878"/>
                        <a:pt x="212" y="883"/>
                      </a:cubicBezTo>
                      <a:cubicBezTo>
                        <a:pt x="231" y="888"/>
                        <a:pt x="257" y="887"/>
                        <a:pt x="260" y="872"/>
                      </a:cubicBezTo>
                      <a:cubicBezTo>
                        <a:pt x="260" y="871"/>
                        <a:pt x="260" y="869"/>
                        <a:pt x="258" y="868"/>
                      </a:cubicBezTo>
                      <a:cubicBezTo>
                        <a:pt x="259" y="867"/>
                        <a:pt x="259" y="867"/>
                        <a:pt x="259" y="867"/>
                      </a:cubicBezTo>
                      <a:cubicBezTo>
                        <a:pt x="222" y="833"/>
                        <a:pt x="222" y="833"/>
                        <a:pt x="222" y="833"/>
                      </a:cubicBezTo>
                      <a:cubicBezTo>
                        <a:pt x="227" y="832"/>
                        <a:pt x="227" y="832"/>
                        <a:pt x="227" y="832"/>
                      </a:cubicBezTo>
                      <a:cubicBezTo>
                        <a:pt x="231" y="812"/>
                        <a:pt x="231" y="812"/>
                        <a:pt x="231" y="812"/>
                      </a:cubicBezTo>
                      <a:cubicBezTo>
                        <a:pt x="229" y="797"/>
                        <a:pt x="229" y="797"/>
                        <a:pt x="229" y="797"/>
                      </a:cubicBezTo>
                      <a:cubicBezTo>
                        <a:pt x="245" y="672"/>
                        <a:pt x="245" y="672"/>
                        <a:pt x="245" y="672"/>
                      </a:cubicBezTo>
                      <a:cubicBezTo>
                        <a:pt x="253" y="635"/>
                        <a:pt x="253" y="635"/>
                        <a:pt x="253" y="635"/>
                      </a:cubicBezTo>
                      <a:cubicBezTo>
                        <a:pt x="257" y="618"/>
                        <a:pt x="257" y="618"/>
                        <a:pt x="257" y="618"/>
                      </a:cubicBezTo>
                      <a:cubicBezTo>
                        <a:pt x="256" y="604"/>
                        <a:pt x="256" y="604"/>
                        <a:pt x="256" y="604"/>
                      </a:cubicBezTo>
                      <a:cubicBezTo>
                        <a:pt x="263" y="472"/>
                        <a:pt x="263" y="472"/>
                        <a:pt x="263" y="472"/>
                      </a:cubicBezTo>
                      <a:cubicBezTo>
                        <a:pt x="275" y="468"/>
                        <a:pt x="275" y="468"/>
                        <a:pt x="275" y="468"/>
                      </a:cubicBezTo>
                      <a:cubicBezTo>
                        <a:pt x="275" y="377"/>
                        <a:pt x="275" y="377"/>
                        <a:pt x="275" y="377"/>
                      </a:cubicBezTo>
                      <a:cubicBezTo>
                        <a:pt x="295" y="368"/>
                        <a:pt x="295" y="368"/>
                        <a:pt x="295" y="368"/>
                      </a:cubicBezTo>
                      <a:cubicBezTo>
                        <a:pt x="306" y="351"/>
                        <a:pt x="306" y="351"/>
                        <a:pt x="306" y="351"/>
                      </a:cubicBezTo>
                      <a:cubicBezTo>
                        <a:pt x="317" y="330"/>
                        <a:pt x="317" y="330"/>
                        <a:pt x="317" y="330"/>
                      </a:cubicBezTo>
                      <a:cubicBezTo>
                        <a:pt x="320" y="306"/>
                        <a:pt x="320" y="306"/>
                        <a:pt x="320" y="306"/>
                      </a:cubicBezTo>
                      <a:lnTo>
                        <a:pt x="308" y="215"/>
                      </a:lnTo>
                      <a:close/>
                    </a:path>
                  </a:pathLst>
                </a:custGeom>
                <a:grpFill/>
                <a:ln w="9525">
                  <a:noFill/>
                  <a:round/>
                  <a:headEnd/>
                  <a:tailEnd/>
                </a:ln>
              </p:spPr>
              <p:txBody>
                <a:bodyPr/>
                <a:lstStyle/>
                <a:p>
                  <a:pPr algn="ctr" fontAlgn="auto">
                    <a:spcBef>
                      <a:spcPts val="0"/>
                    </a:spcBef>
                    <a:spcAft>
                      <a:spcPts val="0"/>
                    </a:spcAft>
                    <a:buNone/>
                    <a:defRPr/>
                  </a:pPr>
                  <a:endParaRPr lang="en-US" sz="1800" b="0" kern="0">
                    <a:solidFill>
                      <a:sysClr val="windowText" lastClr="000000"/>
                    </a:solidFill>
                    <a:latin typeface="Arial" charset="0"/>
                    <a:ea typeface="MS PGothic" panose="020B0600070205080204" pitchFamily="34" charset="-128"/>
                    <a:cs typeface="Times New Roman" pitchFamily="18" charset="0"/>
                  </a:endParaRPr>
                </a:p>
              </p:txBody>
            </p:sp>
            <p:sp>
              <p:nvSpPr>
                <p:cNvPr id="223" name="Freeform 2191"/>
                <p:cNvSpPr>
                  <a:spLocks/>
                </p:cNvSpPr>
                <p:nvPr/>
              </p:nvSpPr>
              <p:spPr bwMode="auto">
                <a:xfrm>
                  <a:off x="3502" y="1646"/>
                  <a:ext cx="642" cy="2045"/>
                </a:xfrm>
                <a:custGeom>
                  <a:avLst/>
                  <a:gdLst/>
                  <a:ahLst/>
                  <a:cxnLst>
                    <a:cxn ang="0">
                      <a:pos x="269" y="327"/>
                    </a:cxn>
                    <a:cxn ang="0">
                      <a:pos x="246" y="217"/>
                    </a:cxn>
                    <a:cxn ang="0">
                      <a:pos x="231" y="148"/>
                    </a:cxn>
                    <a:cxn ang="0">
                      <a:pos x="172" y="136"/>
                    </a:cxn>
                    <a:cxn ang="0">
                      <a:pos x="195" y="132"/>
                    </a:cxn>
                    <a:cxn ang="0">
                      <a:pos x="199" y="109"/>
                    </a:cxn>
                    <a:cxn ang="0">
                      <a:pos x="208" y="102"/>
                    </a:cxn>
                    <a:cxn ang="0">
                      <a:pos x="213" y="98"/>
                    </a:cxn>
                    <a:cxn ang="0">
                      <a:pos x="206" y="74"/>
                    </a:cxn>
                    <a:cxn ang="0">
                      <a:pos x="210" y="60"/>
                    </a:cxn>
                    <a:cxn ang="0">
                      <a:pos x="207" y="40"/>
                    </a:cxn>
                    <a:cxn ang="0">
                      <a:pos x="214" y="33"/>
                    </a:cxn>
                    <a:cxn ang="0">
                      <a:pos x="198" y="13"/>
                    </a:cxn>
                    <a:cxn ang="0">
                      <a:pos x="162" y="0"/>
                    </a:cxn>
                    <a:cxn ang="0">
                      <a:pos x="130" y="8"/>
                    </a:cxn>
                    <a:cxn ang="0">
                      <a:pos x="106" y="34"/>
                    </a:cxn>
                    <a:cxn ang="0">
                      <a:pos x="109" y="93"/>
                    </a:cxn>
                    <a:cxn ang="0">
                      <a:pos x="109" y="109"/>
                    </a:cxn>
                    <a:cxn ang="0">
                      <a:pos x="98" y="118"/>
                    </a:cxn>
                    <a:cxn ang="0">
                      <a:pos x="44" y="139"/>
                    </a:cxn>
                    <a:cxn ang="0">
                      <a:pos x="7" y="160"/>
                    </a:cxn>
                    <a:cxn ang="0">
                      <a:pos x="2" y="219"/>
                    </a:cxn>
                    <a:cxn ang="0">
                      <a:pos x="7" y="300"/>
                    </a:cxn>
                    <a:cxn ang="0">
                      <a:pos x="43" y="315"/>
                    </a:cxn>
                    <a:cxn ang="0">
                      <a:pos x="45" y="334"/>
                    </a:cxn>
                    <a:cxn ang="0">
                      <a:pos x="39" y="374"/>
                    </a:cxn>
                    <a:cxn ang="0">
                      <a:pos x="53" y="478"/>
                    </a:cxn>
                    <a:cxn ang="0">
                      <a:pos x="63" y="568"/>
                    </a:cxn>
                    <a:cxn ang="0">
                      <a:pos x="75" y="730"/>
                    </a:cxn>
                    <a:cxn ang="0">
                      <a:pos x="77" y="791"/>
                    </a:cxn>
                    <a:cxn ang="0">
                      <a:pos x="75" y="814"/>
                    </a:cxn>
                    <a:cxn ang="0">
                      <a:pos x="86" y="832"/>
                    </a:cxn>
                    <a:cxn ang="0">
                      <a:pos x="77" y="842"/>
                    </a:cxn>
                    <a:cxn ang="0">
                      <a:pos x="80" y="855"/>
                    </a:cxn>
                    <a:cxn ang="0">
                      <a:pos x="135" y="853"/>
                    </a:cxn>
                    <a:cxn ang="0">
                      <a:pos x="143" y="850"/>
                    </a:cxn>
                    <a:cxn ang="0">
                      <a:pos x="143" y="837"/>
                    </a:cxn>
                    <a:cxn ang="0">
                      <a:pos x="147" y="825"/>
                    </a:cxn>
                    <a:cxn ang="0">
                      <a:pos x="150" y="759"/>
                    </a:cxn>
                    <a:cxn ang="0">
                      <a:pos x="152" y="828"/>
                    </a:cxn>
                    <a:cxn ang="0">
                      <a:pos x="151" y="848"/>
                    </a:cxn>
                    <a:cxn ang="0">
                      <a:pos x="152" y="856"/>
                    </a:cxn>
                    <a:cxn ang="0">
                      <a:pos x="166" y="856"/>
                    </a:cxn>
                    <a:cxn ang="0">
                      <a:pos x="206" y="866"/>
                    </a:cxn>
                    <a:cxn ang="0">
                      <a:pos x="221" y="833"/>
                    </a:cxn>
                    <a:cxn ang="0">
                      <a:pos x="230" y="802"/>
                    </a:cxn>
                    <a:cxn ang="0">
                      <a:pos x="226" y="668"/>
                    </a:cxn>
                    <a:cxn ang="0">
                      <a:pos x="230" y="635"/>
                    </a:cxn>
                    <a:cxn ang="0">
                      <a:pos x="231" y="606"/>
                    </a:cxn>
                    <a:cxn ang="0">
                      <a:pos x="234" y="565"/>
                    </a:cxn>
                    <a:cxn ang="0">
                      <a:pos x="246" y="497"/>
                    </a:cxn>
                    <a:cxn ang="0">
                      <a:pos x="259" y="475"/>
                    </a:cxn>
                    <a:cxn ang="0">
                      <a:pos x="270" y="424"/>
                    </a:cxn>
                    <a:cxn ang="0">
                      <a:pos x="270" y="361"/>
                    </a:cxn>
                  </a:cxnLst>
                  <a:rect l="0" t="0" r="r" b="b"/>
                  <a:pathLst>
                    <a:path w="274" h="867">
                      <a:moveTo>
                        <a:pt x="270" y="361"/>
                      </a:moveTo>
                      <a:cubicBezTo>
                        <a:pt x="270" y="356"/>
                        <a:pt x="270" y="334"/>
                        <a:pt x="269" y="327"/>
                      </a:cubicBezTo>
                      <a:cubicBezTo>
                        <a:pt x="267" y="320"/>
                        <a:pt x="255" y="284"/>
                        <a:pt x="253" y="274"/>
                      </a:cubicBezTo>
                      <a:cubicBezTo>
                        <a:pt x="252" y="264"/>
                        <a:pt x="246" y="226"/>
                        <a:pt x="246" y="217"/>
                      </a:cubicBezTo>
                      <a:cubicBezTo>
                        <a:pt x="247" y="208"/>
                        <a:pt x="250" y="181"/>
                        <a:pt x="249" y="174"/>
                      </a:cubicBezTo>
                      <a:cubicBezTo>
                        <a:pt x="247" y="168"/>
                        <a:pt x="237" y="150"/>
                        <a:pt x="231" y="148"/>
                      </a:cubicBezTo>
                      <a:cubicBezTo>
                        <a:pt x="225" y="146"/>
                        <a:pt x="217" y="147"/>
                        <a:pt x="217" y="147"/>
                      </a:cubicBezTo>
                      <a:cubicBezTo>
                        <a:pt x="172" y="136"/>
                        <a:pt x="172" y="136"/>
                        <a:pt x="172" y="136"/>
                      </a:cubicBezTo>
                      <a:cubicBezTo>
                        <a:pt x="172" y="136"/>
                        <a:pt x="188" y="138"/>
                        <a:pt x="192" y="137"/>
                      </a:cubicBezTo>
                      <a:cubicBezTo>
                        <a:pt x="195" y="137"/>
                        <a:pt x="195" y="132"/>
                        <a:pt x="195" y="132"/>
                      </a:cubicBezTo>
                      <a:cubicBezTo>
                        <a:pt x="195" y="123"/>
                        <a:pt x="195" y="123"/>
                        <a:pt x="195" y="123"/>
                      </a:cubicBezTo>
                      <a:cubicBezTo>
                        <a:pt x="199" y="109"/>
                        <a:pt x="199" y="109"/>
                        <a:pt x="199" y="109"/>
                      </a:cubicBezTo>
                      <a:cubicBezTo>
                        <a:pt x="202" y="103"/>
                        <a:pt x="202" y="103"/>
                        <a:pt x="202" y="103"/>
                      </a:cubicBezTo>
                      <a:cubicBezTo>
                        <a:pt x="208" y="102"/>
                        <a:pt x="208" y="102"/>
                        <a:pt x="208" y="102"/>
                      </a:cubicBezTo>
                      <a:cubicBezTo>
                        <a:pt x="212" y="102"/>
                        <a:pt x="212" y="102"/>
                        <a:pt x="212" y="102"/>
                      </a:cubicBezTo>
                      <a:cubicBezTo>
                        <a:pt x="213" y="98"/>
                        <a:pt x="213" y="98"/>
                        <a:pt x="213" y="98"/>
                      </a:cubicBezTo>
                      <a:cubicBezTo>
                        <a:pt x="206" y="79"/>
                        <a:pt x="206" y="79"/>
                        <a:pt x="206" y="79"/>
                      </a:cubicBezTo>
                      <a:cubicBezTo>
                        <a:pt x="206" y="74"/>
                        <a:pt x="206" y="74"/>
                        <a:pt x="206" y="74"/>
                      </a:cubicBezTo>
                      <a:cubicBezTo>
                        <a:pt x="210" y="70"/>
                        <a:pt x="210" y="70"/>
                        <a:pt x="210" y="70"/>
                      </a:cubicBezTo>
                      <a:cubicBezTo>
                        <a:pt x="210" y="70"/>
                        <a:pt x="210" y="63"/>
                        <a:pt x="210" y="60"/>
                      </a:cubicBezTo>
                      <a:cubicBezTo>
                        <a:pt x="209" y="57"/>
                        <a:pt x="209" y="53"/>
                        <a:pt x="209" y="49"/>
                      </a:cubicBezTo>
                      <a:cubicBezTo>
                        <a:pt x="209" y="45"/>
                        <a:pt x="207" y="40"/>
                        <a:pt x="207" y="40"/>
                      </a:cubicBezTo>
                      <a:cubicBezTo>
                        <a:pt x="212" y="37"/>
                        <a:pt x="212" y="37"/>
                        <a:pt x="212" y="37"/>
                      </a:cubicBezTo>
                      <a:cubicBezTo>
                        <a:pt x="214" y="33"/>
                        <a:pt x="214" y="33"/>
                        <a:pt x="214" y="33"/>
                      </a:cubicBezTo>
                      <a:cubicBezTo>
                        <a:pt x="214" y="33"/>
                        <a:pt x="212" y="27"/>
                        <a:pt x="211" y="26"/>
                      </a:cubicBezTo>
                      <a:cubicBezTo>
                        <a:pt x="211" y="24"/>
                        <a:pt x="201" y="18"/>
                        <a:pt x="198" y="13"/>
                      </a:cubicBezTo>
                      <a:cubicBezTo>
                        <a:pt x="194" y="9"/>
                        <a:pt x="188" y="6"/>
                        <a:pt x="183" y="5"/>
                      </a:cubicBezTo>
                      <a:cubicBezTo>
                        <a:pt x="177" y="3"/>
                        <a:pt x="166" y="0"/>
                        <a:pt x="162" y="0"/>
                      </a:cubicBezTo>
                      <a:cubicBezTo>
                        <a:pt x="158" y="0"/>
                        <a:pt x="151" y="1"/>
                        <a:pt x="143" y="1"/>
                      </a:cubicBezTo>
                      <a:cubicBezTo>
                        <a:pt x="135" y="1"/>
                        <a:pt x="136" y="3"/>
                        <a:pt x="130" y="8"/>
                      </a:cubicBezTo>
                      <a:cubicBezTo>
                        <a:pt x="124" y="14"/>
                        <a:pt x="115" y="15"/>
                        <a:pt x="113" y="20"/>
                      </a:cubicBezTo>
                      <a:cubicBezTo>
                        <a:pt x="111" y="26"/>
                        <a:pt x="107" y="25"/>
                        <a:pt x="106" y="34"/>
                      </a:cubicBezTo>
                      <a:cubicBezTo>
                        <a:pt x="104" y="43"/>
                        <a:pt x="100" y="72"/>
                        <a:pt x="102" y="82"/>
                      </a:cubicBezTo>
                      <a:cubicBezTo>
                        <a:pt x="104" y="93"/>
                        <a:pt x="109" y="93"/>
                        <a:pt x="109" y="93"/>
                      </a:cubicBezTo>
                      <a:cubicBezTo>
                        <a:pt x="110" y="98"/>
                        <a:pt x="110" y="98"/>
                        <a:pt x="110" y="98"/>
                      </a:cubicBezTo>
                      <a:cubicBezTo>
                        <a:pt x="109" y="109"/>
                        <a:pt x="109" y="109"/>
                        <a:pt x="109" y="109"/>
                      </a:cubicBezTo>
                      <a:cubicBezTo>
                        <a:pt x="105" y="114"/>
                        <a:pt x="105" y="114"/>
                        <a:pt x="105" y="114"/>
                      </a:cubicBezTo>
                      <a:cubicBezTo>
                        <a:pt x="105" y="114"/>
                        <a:pt x="101" y="116"/>
                        <a:pt x="98" y="118"/>
                      </a:cubicBezTo>
                      <a:cubicBezTo>
                        <a:pt x="95" y="121"/>
                        <a:pt x="88" y="120"/>
                        <a:pt x="78" y="127"/>
                      </a:cubicBezTo>
                      <a:cubicBezTo>
                        <a:pt x="68" y="133"/>
                        <a:pt x="51" y="137"/>
                        <a:pt x="44" y="139"/>
                      </a:cubicBezTo>
                      <a:cubicBezTo>
                        <a:pt x="37" y="140"/>
                        <a:pt x="32" y="146"/>
                        <a:pt x="26" y="149"/>
                      </a:cubicBezTo>
                      <a:cubicBezTo>
                        <a:pt x="21" y="152"/>
                        <a:pt x="10" y="153"/>
                        <a:pt x="7" y="160"/>
                      </a:cubicBezTo>
                      <a:cubicBezTo>
                        <a:pt x="4" y="168"/>
                        <a:pt x="1" y="177"/>
                        <a:pt x="1" y="188"/>
                      </a:cubicBezTo>
                      <a:cubicBezTo>
                        <a:pt x="1" y="199"/>
                        <a:pt x="0" y="201"/>
                        <a:pt x="2" y="219"/>
                      </a:cubicBezTo>
                      <a:cubicBezTo>
                        <a:pt x="3" y="237"/>
                        <a:pt x="1" y="271"/>
                        <a:pt x="2" y="278"/>
                      </a:cubicBezTo>
                      <a:cubicBezTo>
                        <a:pt x="3" y="286"/>
                        <a:pt x="5" y="286"/>
                        <a:pt x="7" y="300"/>
                      </a:cubicBezTo>
                      <a:cubicBezTo>
                        <a:pt x="8" y="315"/>
                        <a:pt x="23" y="316"/>
                        <a:pt x="32" y="317"/>
                      </a:cubicBezTo>
                      <a:cubicBezTo>
                        <a:pt x="41" y="317"/>
                        <a:pt x="43" y="315"/>
                        <a:pt x="43" y="315"/>
                      </a:cubicBezTo>
                      <a:cubicBezTo>
                        <a:pt x="46" y="324"/>
                        <a:pt x="46" y="324"/>
                        <a:pt x="46" y="324"/>
                      </a:cubicBezTo>
                      <a:cubicBezTo>
                        <a:pt x="46" y="324"/>
                        <a:pt x="45" y="333"/>
                        <a:pt x="45" y="334"/>
                      </a:cubicBezTo>
                      <a:cubicBezTo>
                        <a:pt x="45" y="336"/>
                        <a:pt x="42" y="349"/>
                        <a:pt x="42" y="349"/>
                      </a:cubicBezTo>
                      <a:cubicBezTo>
                        <a:pt x="42" y="349"/>
                        <a:pt x="40" y="359"/>
                        <a:pt x="39" y="374"/>
                      </a:cubicBezTo>
                      <a:cubicBezTo>
                        <a:pt x="38" y="390"/>
                        <a:pt x="41" y="475"/>
                        <a:pt x="41" y="475"/>
                      </a:cubicBezTo>
                      <a:cubicBezTo>
                        <a:pt x="53" y="478"/>
                        <a:pt x="53" y="478"/>
                        <a:pt x="53" y="478"/>
                      </a:cubicBezTo>
                      <a:cubicBezTo>
                        <a:pt x="53" y="478"/>
                        <a:pt x="57" y="497"/>
                        <a:pt x="56" y="509"/>
                      </a:cubicBezTo>
                      <a:cubicBezTo>
                        <a:pt x="56" y="522"/>
                        <a:pt x="62" y="545"/>
                        <a:pt x="63" y="568"/>
                      </a:cubicBezTo>
                      <a:cubicBezTo>
                        <a:pt x="65" y="601"/>
                        <a:pt x="67" y="614"/>
                        <a:pt x="66" y="638"/>
                      </a:cubicBezTo>
                      <a:cubicBezTo>
                        <a:pt x="65" y="659"/>
                        <a:pt x="71" y="713"/>
                        <a:pt x="75" y="730"/>
                      </a:cubicBezTo>
                      <a:cubicBezTo>
                        <a:pt x="79" y="748"/>
                        <a:pt x="72" y="758"/>
                        <a:pt x="75" y="769"/>
                      </a:cubicBezTo>
                      <a:cubicBezTo>
                        <a:pt x="76" y="775"/>
                        <a:pt x="77" y="784"/>
                        <a:pt x="77" y="791"/>
                      </a:cubicBezTo>
                      <a:cubicBezTo>
                        <a:pt x="77" y="797"/>
                        <a:pt x="77" y="797"/>
                        <a:pt x="77" y="808"/>
                      </a:cubicBezTo>
                      <a:cubicBezTo>
                        <a:pt x="75" y="814"/>
                        <a:pt x="75" y="814"/>
                        <a:pt x="75" y="814"/>
                      </a:cubicBezTo>
                      <a:cubicBezTo>
                        <a:pt x="78" y="834"/>
                        <a:pt x="78" y="834"/>
                        <a:pt x="78" y="834"/>
                      </a:cubicBezTo>
                      <a:cubicBezTo>
                        <a:pt x="86" y="832"/>
                        <a:pt x="86" y="832"/>
                        <a:pt x="86" y="832"/>
                      </a:cubicBezTo>
                      <a:cubicBezTo>
                        <a:pt x="82" y="835"/>
                        <a:pt x="75" y="843"/>
                        <a:pt x="74" y="844"/>
                      </a:cubicBezTo>
                      <a:cubicBezTo>
                        <a:pt x="74" y="844"/>
                        <a:pt x="77" y="842"/>
                        <a:pt x="77" y="842"/>
                      </a:cubicBezTo>
                      <a:cubicBezTo>
                        <a:pt x="75" y="844"/>
                        <a:pt x="70" y="849"/>
                        <a:pt x="71" y="850"/>
                      </a:cubicBezTo>
                      <a:cubicBezTo>
                        <a:pt x="71" y="852"/>
                        <a:pt x="75" y="854"/>
                        <a:pt x="80" y="855"/>
                      </a:cubicBezTo>
                      <a:cubicBezTo>
                        <a:pt x="123" y="858"/>
                        <a:pt x="123" y="858"/>
                        <a:pt x="123" y="858"/>
                      </a:cubicBezTo>
                      <a:cubicBezTo>
                        <a:pt x="130" y="856"/>
                        <a:pt x="135" y="853"/>
                        <a:pt x="135" y="853"/>
                      </a:cubicBezTo>
                      <a:cubicBezTo>
                        <a:pt x="137" y="850"/>
                        <a:pt x="137" y="850"/>
                        <a:pt x="137" y="850"/>
                      </a:cubicBezTo>
                      <a:cubicBezTo>
                        <a:pt x="143" y="850"/>
                        <a:pt x="143" y="850"/>
                        <a:pt x="143" y="850"/>
                      </a:cubicBezTo>
                      <a:cubicBezTo>
                        <a:pt x="143" y="838"/>
                        <a:pt x="143" y="838"/>
                        <a:pt x="143" y="838"/>
                      </a:cubicBezTo>
                      <a:cubicBezTo>
                        <a:pt x="143" y="837"/>
                        <a:pt x="143" y="837"/>
                        <a:pt x="143" y="837"/>
                      </a:cubicBezTo>
                      <a:cubicBezTo>
                        <a:pt x="142" y="828"/>
                        <a:pt x="142" y="828"/>
                        <a:pt x="142" y="828"/>
                      </a:cubicBezTo>
                      <a:cubicBezTo>
                        <a:pt x="147" y="825"/>
                        <a:pt x="147" y="825"/>
                        <a:pt x="147" y="825"/>
                      </a:cubicBezTo>
                      <a:cubicBezTo>
                        <a:pt x="148" y="798"/>
                        <a:pt x="148" y="798"/>
                        <a:pt x="148" y="798"/>
                      </a:cubicBezTo>
                      <a:cubicBezTo>
                        <a:pt x="150" y="759"/>
                        <a:pt x="150" y="759"/>
                        <a:pt x="150" y="759"/>
                      </a:cubicBezTo>
                      <a:cubicBezTo>
                        <a:pt x="155" y="782"/>
                        <a:pt x="155" y="782"/>
                        <a:pt x="155" y="782"/>
                      </a:cubicBezTo>
                      <a:cubicBezTo>
                        <a:pt x="152" y="828"/>
                        <a:pt x="152" y="828"/>
                        <a:pt x="152" y="828"/>
                      </a:cubicBezTo>
                      <a:cubicBezTo>
                        <a:pt x="150" y="842"/>
                        <a:pt x="150" y="842"/>
                        <a:pt x="150" y="842"/>
                      </a:cubicBezTo>
                      <a:cubicBezTo>
                        <a:pt x="151" y="848"/>
                        <a:pt x="151" y="848"/>
                        <a:pt x="151" y="848"/>
                      </a:cubicBezTo>
                      <a:cubicBezTo>
                        <a:pt x="151" y="848"/>
                        <a:pt x="151" y="848"/>
                        <a:pt x="151" y="848"/>
                      </a:cubicBezTo>
                      <a:cubicBezTo>
                        <a:pt x="152" y="856"/>
                        <a:pt x="152" y="856"/>
                        <a:pt x="152" y="856"/>
                      </a:cubicBezTo>
                      <a:cubicBezTo>
                        <a:pt x="166" y="856"/>
                        <a:pt x="166" y="856"/>
                        <a:pt x="166" y="856"/>
                      </a:cubicBezTo>
                      <a:cubicBezTo>
                        <a:pt x="166" y="856"/>
                        <a:pt x="166" y="856"/>
                        <a:pt x="166" y="856"/>
                      </a:cubicBezTo>
                      <a:cubicBezTo>
                        <a:pt x="166" y="856"/>
                        <a:pt x="166" y="856"/>
                        <a:pt x="166" y="856"/>
                      </a:cubicBezTo>
                      <a:cubicBezTo>
                        <a:pt x="166" y="856"/>
                        <a:pt x="176" y="866"/>
                        <a:pt x="206" y="866"/>
                      </a:cubicBezTo>
                      <a:cubicBezTo>
                        <a:pt x="228" y="867"/>
                        <a:pt x="249" y="862"/>
                        <a:pt x="247" y="852"/>
                      </a:cubicBezTo>
                      <a:cubicBezTo>
                        <a:pt x="221" y="833"/>
                        <a:pt x="221" y="833"/>
                        <a:pt x="221" y="833"/>
                      </a:cubicBezTo>
                      <a:cubicBezTo>
                        <a:pt x="231" y="834"/>
                        <a:pt x="231" y="834"/>
                        <a:pt x="231" y="834"/>
                      </a:cubicBezTo>
                      <a:cubicBezTo>
                        <a:pt x="231" y="834"/>
                        <a:pt x="230" y="805"/>
                        <a:pt x="230" y="802"/>
                      </a:cubicBezTo>
                      <a:cubicBezTo>
                        <a:pt x="230" y="801"/>
                        <a:pt x="227" y="796"/>
                        <a:pt x="227" y="789"/>
                      </a:cubicBezTo>
                      <a:cubicBezTo>
                        <a:pt x="226" y="758"/>
                        <a:pt x="225" y="675"/>
                        <a:pt x="226" y="668"/>
                      </a:cubicBezTo>
                      <a:cubicBezTo>
                        <a:pt x="227" y="661"/>
                        <a:pt x="231" y="653"/>
                        <a:pt x="231" y="646"/>
                      </a:cubicBezTo>
                      <a:cubicBezTo>
                        <a:pt x="230" y="640"/>
                        <a:pt x="229" y="646"/>
                        <a:pt x="230" y="635"/>
                      </a:cubicBezTo>
                      <a:cubicBezTo>
                        <a:pt x="230" y="624"/>
                        <a:pt x="228" y="628"/>
                        <a:pt x="228" y="622"/>
                      </a:cubicBezTo>
                      <a:cubicBezTo>
                        <a:pt x="227" y="616"/>
                        <a:pt x="230" y="615"/>
                        <a:pt x="231" y="606"/>
                      </a:cubicBezTo>
                      <a:cubicBezTo>
                        <a:pt x="232" y="597"/>
                        <a:pt x="234" y="587"/>
                        <a:pt x="234" y="587"/>
                      </a:cubicBezTo>
                      <a:cubicBezTo>
                        <a:pt x="234" y="587"/>
                        <a:pt x="232" y="579"/>
                        <a:pt x="234" y="565"/>
                      </a:cubicBezTo>
                      <a:cubicBezTo>
                        <a:pt x="236" y="542"/>
                        <a:pt x="241" y="499"/>
                        <a:pt x="241" y="499"/>
                      </a:cubicBezTo>
                      <a:cubicBezTo>
                        <a:pt x="246" y="497"/>
                        <a:pt x="246" y="497"/>
                        <a:pt x="246" y="497"/>
                      </a:cubicBezTo>
                      <a:cubicBezTo>
                        <a:pt x="255" y="491"/>
                        <a:pt x="255" y="491"/>
                        <a:pt x="255" y="491"/>
                      </a:cubicBezTo>
                      <a:cubicBezTo>
                        <a:pt x="255" y="491"/>
                        <a:pt x="257" y="482"/>
                        <a:pt x="259" y="475"/>
                      </a:cubicBezTo>
                      <a:cubicBezTo>
                        <a:pt x="261" y="468"/>
                        <a:pt x="260" y="461"/>
                        <a:pt x="265" y="451"/>
                      </a:cubicBezTo>
                      <a:cubicBezTo>
                        <a:pt x="269" y="442"/>
                        <a:pt x="269" y="430"/>
                        <a:pt x="270" y="424"/>
                      </a:cubicBezTo>
                      <a:cubicBezTo>
                        <a:pt x="271" y="417"/>
                        <a:pt x="272" y="397"/>
                        <a:pt x="273" y="390"/>
                      </a:cubicBezTo>
                      <a:cubicBezTo>
                        <a:pt x="274" y="383"/>
                        <a:pt x="271" y="366"/>
                        <a:pt x="270" y="361"/>
                      </a:cubicBezTo>
                      <a:close/>
                    </a:path>
                  </a:pathLst>
                </a:custGeom>
                <a:grpFill/>
                <a:ln w="9525">
                  <a:noFill/>
                  <a:round/>
                  <a:headEnd/>
                  <a:tailEnd/>
                </a:ln>
              </p:spPr>
              <p:txBody>
                <a:bodyPr/>
                <a:lstStyle/>
                <a:p>
                  <a:pPr algn="ctr" fontAlgn="auto">
                    <a:spcBef>
                      <a:spcPts val="0"/>
                    </a:spcBef>
                    <a:spcAft>
                      <a:spcPts val="0"/>
                    </a:spcAft>
                    <a:buNone/>
                    <a:defRPr/>
                  </a:pPr>
                  <a:endParaRPr lang="en-US" sz="1800" b="0" kern="0">
                    <a:solidFill>
                      <a:sysClr val="windowText" lastClr="000000"/>
                    </a:solidFill>
                    <a:latin typeface="Arial" charset="0"/>
                    <a:ea typeface="MS PGothic" panose="020B0600070205080204" pitchFamily="34" charset="-128"/>
                    <a:cs typeface="Times New Roman" pitchFamily="18" charset="0"/>
                  </a:endParaRPr>
                </a:p>
              </p:txBody>
            </p:sp>
            <p:sp>
              <p:nvSpPr>
                <p:cNvPr id="224" name="Freeform 2192"/>
                <p:cNvSpPr>
                  <a:spLocks noEditPoints="1"/>
                </p:cNvSpPr>
                <p:nvPr/>
              </p:nvSpPr>
              <p:spPr bwMode="auto">
                <a:xfrm>
                  <a:off x="2988" y="1673"/>
                  <a:ext cx="636" cy="1969"/>
                </a:xfrm>
                <a:custGeom>
                  <a:avLst/>
                  <a:gdLst/>
                  <a:ahLst/>
                  <a:cxnLst>
                    <a:cxn ang="0">
                      <a:pos x="238" y="146"/>
                    </a:cxn>
                    <a:cxn ang="0">
                      <a:pos x="211" y="135"/>
                    </a:cxn>
                    <a:cxn ang="0">
                      <a:pos x="189" y="114"/>
                    </a:cxn>
                    <a:cxn ang="0">
                      <a:pos x="184" y="97"/>
                    </a:cxn>
                    <a:cxn ang="0">
                      <a:pos x="190" y="65"/>
                    </a:cxn>
                    <a:cxn ang="0">
                      <a:pos x="184" y="30"/>
                    </a:cxn>
                    <a:cxn ang="0">
                      <a:pos x="148" y="3"/>
                    </a:cxn>
                    <a:cxn ang="0">
                      <a:pos x="115" y="3"/>
                    </a:cxn>
                    <a:cxn ang="0">
                      <a:pos x="93" y="33"/>
                    </a:cxn>
                    <a:cxn ang="0">
                      <a:pos x="86" y="71"/>
                    </a:cxn>
                    <a:cxn ang="0">
                      <a:pos x="62" y="105"/>
                    </a:cxn>
                    <a:cxn ang="0">
                      <a:pos x="59" y="138"/>
                    </a:cxn>
                    <a:cxn ang="0">
                      <a:pos x="23" y="161"/>
                    </a:cxn>
                    <a:cxn ang="0">
                      <a:pos x="22" y="241"/>
                    </a:cxn>
                    <a:cxn ang="0">
                      <a:pos x="4" y="361"/>
                    </a:cxn>
                    <a:cxn ang="0">
                      <a:pos x="2" y="432"/>
                    </a:cxn>
                    <a:cxn ang="0">
                      <a:pos x="16" y="457"/>
                    </a:cxn>
                    <a:cxn ang="0">
                      <a:pos x="40" y="478"/>
                    </a:cxn>
                    <a:cxn ang="0">
                      <a:pos x="61" y="580"/>
                    </a:cxn>
                    <a:cxn ang="0">
                      <a:pos x="72" y="626"/>
                    </a:cxn>
                    <a:cxn ang="0">
                      <a:pos x="78" y="633"/>
                    </a:cxn>
                    <a:cxn ang="0">
                      <a:pos x="102" y="708"/>
                    </a:cxn>
                    <a:cxn ang="0">
                      <a:pos x="114" y="771"/>
                    </a:cxn>
                    <a:cxn ang="0">
                      <a:pos x="85" y="820"/>
                    </a:cxn>
                    <a:cxn ang="0">
                      <a:pos x="120" y="806"/>
                    </a:cxn>
                    <a:cxn ang="0">
                      <a:pos x="122" y="821"/>
                    </a:cxn>
                    <a:cxn ang="0">
                      <a:pos x="144" y="833"/>
                    </a:cxn>
                    <a:cxn ang="0">
                      <a:pos x="159" y="825"/>
                    </a:cxn>
                    <a:cxn ang="0">
                      <a:pos x="147" y="791"/>
                    </a:cxn>
                    <a:cxn ang="0">
                      <a:pos x="147" y="789"/>
                    </a:cxn>
                    <a:cxn ang="0">
                      <a:pos x="147" y="777"/>
                    </a:cxn>
                    <a:cxn ang="0">
                      <a:pos x="155" y="697"/>
                    </a:cxn>
                    <a:cxn ang="0">
                      <a:pos x="165" y="632"/>
                    </a:cxn>
                    <a:cxn ang="0">
                      <a:pos x="171" y="621"/>
                    </a:cxn>
                    <a:cxn ang="0">
                      <a:pos x="178" y="621"/>
                    </a:cxn>
                    <a:cxn ang="0">
                      <a:pos x="192" y="605"/>
                    </a:cxn>
                    <a:cxn ang="0">
                      <a:pos x="193" y="540"/>
                    </a:cxn>
                    <a:cxn ang="0">
                      <a:pos x="210" y="399"/>
                    </a:cxn>
                    <a:cxn ang="0">
                      <a:pos x="223" y="392"/>
                    </a:cxn>
                    <a:cxn ang="0">
                      <a:pos x="239" y="389"/>
                    </a:cxn>
                    <a:cxn ang="0">
                      <a:pos x="263" y="324"/>
                    </a:cxn>
                    <a:cxn ang="0">
                      <a:pos x="242" y="179"/>
                    </a:cxn>
                    <a:cxn ang="0">
                      <a:pos x="55" y="354"/>
                    </a:cxn>
                    <a:cxn ang="0">
                      <a:pos x="59" y="292"/>
                    </a:cxn>
                    <a:cxn ang="0">
                      <a:pos x="64" y="324"/>
                    </a:cxn>
                    <a:cxn ang="0">
                      <a:pos x="122" y="637"/>
                    </a:cxn>
                    <a:cxn ang="0">
                      <a:pos x="122" y="622"/>
                    </a:cxn>
                    <a:cxn ang="0">
                      <a:pos x="125" y="643"/>
                    </a:cxn>
                    <a:cxn ang="0">
                      <a:pos x="218" y="332"/>
                    </a:cxn>
                    <a:cxn ang="0">
                      <a:pos x="208" y="366"/>
                    </a:cxn>
                    <a:cxn ang="0">
                      <a:pos x="195" y="329"/>
                    </a:cxn>
                    <a:cxn ang="0">
                      <a:pos x="206" y="277"/>
                    </a:cxn>
                    <a:cxn ang="0">
                      <a:pos x="220" y="301"/>
                    </a:cxn>
                  </a:cxnLst>
                  <a:rect l="0" t="0" r="r" b="b"/>
                  <a:pathLst>
                    <a:path w="269" h="834">
                      <a:moveTo>
                        <a:pt x="242" y="179"/>
                      </a:moveTo>
                      <a:cubicBezTo>
                        <a:pt x="242" y="171"/>
                        <a:pt x="240" y="149"/>
                        <a:pt x="238" y="146"/>
                      </a:cubicBezTo>
                      <a:cubicBezTo>
                        <a:pt x="236" y="142"/>
                        <a:pt x="227" y="140"/>
                        <a:pt x="224" y="139"/>
                      </a:cubicBezTo>
                      <a:cubicBezTo>
                        <a:pt x="220" y="137"/>
                        <a:pt x="213" y="136"/>
                        <a:pt x="211" y="135"/>
                      </a:cubicBezTo>
                      <a:cubicBezTo>
                        <a:pt x="209" y="135"/>
                        <a:pt x="207" y="130"/>
                        <a:pt x="204" y="129"/>
                      </a:cubicBezTo>
                      <a:cubicBezTo>
                        <a:pt x="201" y="128"/>
                        <a:pt x="194" y="116"/>
                        <a:pt x="189" y="114"/>
                      </a:cubicBezTo>
                      <a:cubicBezTo>
                        <a:pt x="184" y="112"/>
                        <a:pt x="182" y="104"/>
                        <a:pt x="182" y="104"/>
                      </a:cubicBezTo>
                      <a:cubicBezTo>
                        <a:pt x="184" y="97"/>
                        <a:pt x="184" y="97"/>
                        <a:pt x="184" y="97"/>
                      </a:cubicBezTo>
                      <a:cubicBezTo>
                        <a:pt x="184" y="97"/>
                        <a:pt x="188" y="90"/>
                        <a:pt x="190" y="86"/>
                      </a:cubicBezTo>
                      <a:cubicBezTo>
                        <a:pt x="193" y="82"/>
                        <a:pt x="190" y="68"/>
                        <a:pt x="190" y="65"/>
                      </a:cubicBezTo>
                      <a:cubicBezTo>
                        <a:pt x="190" y="61"/>
                        <a:pt x="189" y="52"/>
                        <a:pt x="189" y="49"/>
                      </a:cubicBezTo>
                      <a:cubicBezTo>
                        <a:pt x="189" y="46"/>
                        <a:pt x="186" y="34"/>
                        <a:pt x="184" y="30"/>
                      </a:cubicBezTo>
                      <a:cubicBezTo>
                        <a:pt x="182" y="27"/>
                        <a:pt x="180" y="19"/>
                        <a:pt x="172" y="12"/>
                      </a:cubicBezTo>
                      <a:cubicBezTo>
                        <a:pt x="164" y="5"/>
                        <a:pt x="150" y="3"/>
                        <a:pt x="148" y="3"/>
                      </a:cubicBezTo>
                      <a:cubicBezTo>
                        <a:pt x="146" y="3"/>
                        <a:pt x="134" y="0"/>
                        <a:pt x="131" y="0"/>
                      </a:cubicBezTo>
                      <a:cubicBezTo>
                        <a:pt x="129" y="1"/>
                        <a:pt x="121" y="1"/>
                        <a:pt x="115" y="3"/>
                      </a:cubicBezTo>
                      <a:cubicBezTo>
                        <a:pt x="109" y="5"/>
                        <a:pt x="107" y="11"/>
                        <a:pt x="104" y="15"/>
                      </a:cubicBezTo>
                      <a:cubicBezTo>
                        <a:pt x="101" y="20"/>
                        <a:pt x="95" y="26"/>
                        <a:pt x="93" y="33"/>
                      </a:cubicBezTo>
                      <a:cubicBezTo>
                        <a:pt x="91" y="40"/>
                        <a:pt x="87" y="54"/>
                        <a:pt x="87" y="58"/>
                      </a:cubicBezTo>
                      <a:cubicBezTo>
                        <a:pt x="87" y="62"/>
                        <a:pt x="86" y="67"/>
                        <a:pt x="86" y="71"/>
                      </a:cubicBezTo>
                      <a:cubicBezTo>
                        <a:pt x="85" y="75"/>
                        <a:pt x="76" y="82"/>
                        <a:pt x="72" y="88"/>
                      </a:cubicBezTo>
                      <a:cubicBezTo>
                        <a:pt x="69" y="94"/>
                        <a:pt x="66" y="102"/>
                        <a:pt x="62" y="105"/>
                      </a:cubicBezTo>
                      <a:cubicBezTo>
                        <a:pt x="57" y="108"/>
                        <a:pt x="58" y="128"/>
                        <a:pt x="58" y="128"/>
                      </a:cubicBezTo>
                      <a:cubicBezTo>
                        <a:pt x="59" y="138"/>
                        <a:pt x="59" y="138"/>
                        <a:pt x="59" y="138"/>
                      </a:cubicBezTo>
                      <a:cubicBezTo>
                        <a:pt x="54" y="140"/>
                        <a:pt x="54" y="140"/>
                        <a:pt x="54" y="140"/>
                      </a:cubicBezTo>
                      <a:cubicBezTo>
                        <a:pt x="35" y="147"/>
                        <a:pt x="23" y="161"/>
                        <a:pt x="23" y="161"/>
                      </a:cubicBezTo>
                      <a:cubicBezTo>
                        <a:pt x="23" y="161"/>
                        <a:pt x="23" y="161"/>
                        <a:pt x="25" y="174"/>
                      </a:cubicBezTo>
                      <a:cubicBezTo>
                        <a:pt x="27" y="188"/>
                        <a:pt x="21" y="226"/>
                        <a:pt x="22" y="241"/>
                      </a:cubicBezTo>
                      <a:cubicBezTo>
                        <a:pt x="22" y="255"/>
                        <a:pt x="20" y="268"/>
                        <a:pt x="18" y="294"/>
                      </a:cubicBezTo>
                      <a:cubicBezTo>
                        <a:pt x="16" y="321"/>
                        <a:pt x="4" y="361"/>
                        <a:pt x="4" y="361"/>
                      </a:cubicBezTo>
                      <a:cubicBezTo>
                        <a:pt x="0" y="389"/>
                        <a:pt x="0" y="389"/>
                        <a:pt x="0" y="389"/>
                      </a:cubicBezTo>
                      <a:cubicBezTo>
                        <a:pt x="2" y="432"/>
                        <a:pt x="2" y="432"/>
                        <a:pt x="2" y="432"/>
                      </a:cubicBezTo>
                      <a:cubicBezTo>
                        <a:pt x="2" y="432"/>
                        <a:pt x="10" y="434"/>
                        <a:pt x="10" y="437"/>
                      </a:cubicBezTo>
                      <a:cubicBezTo>
                        <a:pt x="10" y="440"/>
                        <a:pt x="14" y="449"/>
                        <a:pt x="16" y="457"/>
                      </a:cubicBezTo>
                      <a:cubicBezTo>
                        <a:pt x="18" y="466"/>
                        <a:pt x="32" y="477"/>
                        <a:pt x="32" y="477"/>
                      </a:cubicBezTo>
                      <a:cubicBezTo>
                        <a:pt x="40" y="478"/>
                        <a:pt x="40" y="478"/>
                        <a:pt x="40" y="478"/>
                      </a:cubicBezTo>
                      <a:cubicBezTo>
                        <a:pt x="46" y="511"/>
                        <a:pt x="46" y="511"/>
                        <a:pt x="46" y="511"/>
                      </a:cubicBezTo>
                      <a:cubicBezTo>
                        <a:pt x="61" y="580"/>
                        <a:pt x="61" y="580"/>
                        <a:pt x="61" y="580"/>
                      </a:cubicBezTo>
                      <a:cubicBezTo>
                        <a:pt x="64" y="622"/>
                        <a:pt x="64" y="622"/>
                        <a:pt x="64" y="622"/>
                      </a:cubicBezTo>
                      <a:cubicBezTo>
                        <a:pt x="64" y="622"/>
                        <a:pt x="63" y="626"/>
                        <a:pt x="72" y="626"/>
                      </a:cubicBezTo>
                      <a:cubicBezTo>
                        <a:pt x="81" y="626"/>
                        <a:pt x="77" y="627"/>
                        <a:pt x="77" y="627"/>
                      </a:cubicBezTo>
                      <a:cubicBezTo>
                        <a:pt x="77" y="627"/>
                        <a:pt x="77" y="627"/>
                        <a:pt x="78" y="633"/>
                      </a:cubicBezTo>
                      <a:cubicBezTo>
                        <a:pt x="80" y="639"/>
                        <a:pt x="85" y="652"/>
                        <a:pt x="85" y="655"/>
                      </a:cubicBezTo>
                      <a:cubicBezTo>
                        <a:pt x="85" y="657"/>
                        <a:pt x="96" y="684"/>
                        <a:pt x="102" y="708"/>
                      </a:cubicBezTo>
                      <a:cubicBezTo>
                        <a:pt x="107" y="725"/>
                        <a:pt x="109" y="741"/>
                        <a:pt x="110" y="746"/>
                      </a:cubicBezTo>
                      <a:cubicBezTo>
                        <a:pt x="111" y="753"/>
                        <a:pt x="115" y="768"/>
                        <a:pt x="114" y="771"/>
                      </a:cubicBezTo>
                      <a:cubicBezTo>
                        <a:pt x="112" y="775"/>
                        <a:pt x="103" y="793"/>
                        <a:pt x="94" y="802"/>
                      </a:cubicBezTo>
                      <a:cubicBezTo>
                        <a:pt x="87" y="809"/>
                        <a:pt x="82" y="819"/>
                        <a:pt x="85" y="820"/>
                      </a:cubicBezTo>
                      <a:cubicBezTo>
                        <a:pt x="110" y="823"/>
                        <a:pt x="115" y="812"/>
                        <a:pt x="115" y="812"/>
                      </a:cubicBezTo>
                      <a:cubicBezTo>
                        <a:pt x="115" y="812"/>
                        <a:pt x="119" y="807"/>
                        <a:pt x="120" y="806"/>
                      </a:cubicBezTo>
                      <a:cubicBezTo>
                        <a:pt x="121" y="803"/>
                        <a:pt x="122" y="802"/>
                        <a:pt x="122" y="801"/>
                      </a:cubicBezTo>
                      <a:cubicBezTo>
                        <a:pt x="122" y="821"/>
                        <a:pt x="122" y="821"/>
                        <a:pt x="122" y="821"/>
                      </a:cubicBezTo>
                      <a:cubicBezTo>
                        <a:pt x="123" y="827"/>
                        <a:pt x="123" y="827"/>
                        <a:pt x="123" y="827"/>
                      </a:cubicBezTo>
                      <a:cubicBezTo>
                        <a:pt x="123" y="827"/>
                        <a:pt x="123" y="834"/>
                        <a:pt x="144" y="833"/>
                      </a:cubicBezTo>
                      <a:cubicBezTo>
                        <a:pt x="149" y="833"/>
                        <a:pt x="151" y="832"/>
                        <a:pt x="155" y="830"/>
                      </a:cubicBezTo>
                      <a:cubicBezTo>
                        <a:pt x="158" y="828"/>
                        <a:pt x="159" y="825"/>
                        <a:pt x="159" y="825"/>
                      </a:cubicBezTo>
                      <a:cubicBezTo>
                        <a:pt x="159" y="825"/>
                        <a:pt x="153" y="808"/>
                        <a:pt x="152" y="805"/>
                      </a:cubicBezTo>
                      <a:cubicBezTo>
                        <a:pt x="148" y="799"/>
                        <a:pt x="148" y="794"/>
                        <a:pt x="147" y="791"/>
                      </a:cubicBezTo>
                      <a:cubicBezTo>
                        <a:pt x="146" y="789"/>
                        <a:pt x="146" y="790"/>
                        <a:pt x="146" y="788"/>
                      </a:cubicBezTo>
                      <a:cubicBezTo>
                        <a:pt x="147" y="789"/>
                        <a:pt x="147" y="789"/>
                        <a:pt x="147" y="789"/>
                      </a:cubicBezTo>
                      <a:cubicBezTo>
                        <a:pt x="149" y="788"/>
                        <a:pt x="149" y="788"/>
                        <a:pt x="149" y="788"/>
                      </a:cubicBezTo>
                      <a:cubicBezTo>
                        <a:pt x="147" y="777"/>
                        <a:pt x="147" y="777"/>
                        <a:pt x="147" y="777"/>
                      </a:cubicBezTo>
                      <a:cubicBezTo>
                        <a:pt x="147" y="774"/>
                        <a:pt x="145" y="769"/>
                        <a:pt x="144" y="767"/>
                      </a:cubicBezTo>
                      <a:cubicBezTo>
                        <a:pt x="145" y="756"/>
                        <a:pt x="153" y="703"/>
                        <a:pt x="155" y="697"/>
                      </a:cubicBezTo>
                      <a:cubicBezTo>
                        <a:pt x="156" y="693"/>
                        <a:pt x="161" y="669"/>
                        <a:pt x="162" y="652"/>
                      </a:cubicBezTo>
                      <a:cubicBezTo>
                        <a:pt x="163" y="643"/>
                        <a:pt x="165" y="637"/>
                        <a:pt x="165" y="632"/>
                      </a:cubicBezTo>
                      <a:cubicBezTo>
                        <a:pt x="166" y="626"/>
                        <a:pt x="165" y="621"/>
                        <a:pt x="165" y="621"/>
                      </a:cubicBezTo>
                      <a:cubicBezTo>
                        <a:pt x="165" y="621"/>
                        <a:pt x="165" y="621"/>
                        <a:pt x="171" y="621"/>
                      </a:cubicBezTo>
                      <a:cubicBezTo>
                        <a:pt x="171" y="621"/>
                        <a:pt x="171" y="621"/>
                        <a:pt x="172" y="621"/>
                      </a:cubicBezTo>
                      <a:cubicBezTo>
                        <a:pt x="170" y="621"/>
                        <a:pt x="167" y="621"/>
                        <a:pt x="178" y="621"/>
                      </a:cubicBezTo>
                      <a:cubicBezTo>
                        <a:pt x="183" y="621"/>
                        <a:pt x="188" y="621"/>
                        <a:pt x="188" y="621"/>
                      </a:cubicBezTo>
                      <a:cubicBezTo>
                        <a:pt x="192" y="605"/>
                        <a:pt x="192" y="605"/>
                        <a:pt x="192" y="605"/>
                      </a:cubicBezTo>
                      <a:cubicBezTo>
                        <a:pt x="192" y="605"/>
                        <a:pt x="194" y="576"/>
                        <a:pt x="194" y="566"/>
                      </a:cubicBezTo>
                      <a:cubicBezTo>
                        <a:pt x="195" y="556"/>
                        <a:pt x="194" y="558"/>
                        <a:pt x="193" y="540"/>
                      </a:cubicBezTo>
                      <a:cubicBezTo>
                        <a:pt x="193" y="525"/>
                        <a:pt x="203" y="437"/>
                        <a:pt x="208" y="400"/>
                      </a:cubicBezTo>
                      <a:cubicBezTo>
                        <a:pt x="210" y="399"/>
                        <a:pt x="210" y="399"/>
                        <a:pt x="210" y="399"/>
                      </a:cubicBezTo>
                      <a:cubicBezTo>
                        <a:pt x="218" y="397"/>
                        <a:pt x="218" y="397"/>
                        <a:pt x="218" y="397"/>
                      </a:cubicBezTo>
                      <a:cubicBezTo>
                        <a:pt x="223" y="392"/>
                        <a:pt x="223" y="392"/>
                        <a:pt x="223" y="392"/>
                      </a:cubicBezTo>
                      <a:cubicBezTo>
                        <a:pt x="230" y="401"/>
                        <a:pt x="230" y="401"/>
                        <a:pt x="230" y="401"/>
                      </a:cubicBezTo>
                      <a:cubicBezTo>
                        <a:pt x="239" y="389"/>
                        <a:pt x="239" y="389"/>
                        <a:pt x="239" y="389"/>
                      </a:cubicBezTo>
                      <a:cubicBezTo>
                        <a:pt x="249" y="364"/>
                        <a:pt x="249" y="364"/>
                        <a:pt x="249" y="364"/>
                      </a:cubicBezTo>
                      <a:cubicBezTo>
                        <a:pt x="263" y="324"/>
                        <a:pt x="263" y="324"/>
                        <a:pt x="263" y="324"/>
                      </a:cubicBezTo>
                      <a:cubicBezTo>
                        <a:pt x="269" y="293"/>
                        <a:pt x="269" y="293"/>
                        <a:pt x="269" y="293"/>
                      </a:cubicBezTo>
                      <a:cubicBezTo>
                        <a:pt x="269" y="293"/>
                        <a:pt x="243" y="188"/>
                        <a:pt x="242" y="179"/>
                      </a:cubicBezTo>
                      <a:close/>
                      <a:moveTo>
                        <a:pt x="64" y="324"/>
                      </a:moveTo>
                      <a:cubicBezTo>
                        <a:pt x="61" y="335"/>
                        <a:pt x="58" y="341"/>
                        <a:pt x="55" y="354"/>
                      </a:cubicBezTo>
                      <a:cubicBezTo>
                        <a:pt x="51" y="367"/>
                        <a:pt x="60" y="315"/>
                        <a:pt x="60" y="315"/>
                      </a:cubicBezTo>
                      <a:cubicBezTo>
                        <a:pt x="59" y="292"/>
                        <a:pt x="59" y="292"/>
                        <a:pt x="59" y="292"/>
                      </a:cubicBezTo>
                      <a:cubicBezTo>
                        <a:pt x="58" y="272"/>
                        <a:pt x="58" y="272"/>
                        <a:pt x="58" y="272"/>
                      </a:cubicBezTo>
                      <a:cubicBezTo>
                        <a:pt x="58" y="272"/>
                        <a:pt x="68" y="306"/>
                        <a:pt x="64" y="324"/>
                      </a:cubicBezTo>
                      <a:close/>
                      <a:moveTo>
                        <a:pt x="125" y="643"/>
                      </a:moveTo>
                      <a:cubicBezTo>
                        <a:pt x="124" y="640"/>
                        <a:pt x="124" y="642"/>
                        <a:pt x="122" y="637"/>
                      </a:cubicBezTo>
                      <a:cubicBezTo>
                        <a:pt x="122" y="635"/>
                        <a:pt x="119" y="632"/>
                        <a:pt x="119" y="630"/>
                      </a:cubicBezTo>
                      <a:cubicBezTo>
                        <a:pt x="122" y="622"/>
                        <a:pt x="122" y="622"/>
                        <a:pt x="122" y="622"/>
                      </a:cubicBezTo>
                      <a:cubicBezTo>
                        <a:pt x="126" y="622"/>
                        <a:pt x="126" y="622"/>
                        <a:pt x="126" y="622"/>
                      </a:cubicBezTo>
                      <a:cubicBezTo>
                        <a:pt x="126" y="622"/>
                        <a:pt x="126" y="647"/>
                        <a:pt x="125" y="643"/>
                      </a:cubicBezTo>
                      <a:close/>
                      <a:moveTo>
                        <a:pt x="222" y="313"/>
                      </a:moveTo>
                      <a:cubicBezTo>
                        <a:pt x="220" y="318"/>
                        <a:pt x="218" y="332"/>
                        <a:pt x="218" y="332"/>
                      </a:cubicBezTo>
                      <a:cubicBezTo>
                        <a:pt x="214" y="338"/>
                        <a:pt x="214" y="338"/>
                        <a:pt x="214" y="338"/>
                      </a:cubicBezTo>
                      <a:cubicBezTo>
                        <a:pt x="208" y="366"/>
                        <a:pt x="208" y="366"/>
                        <a:pt x="208" y="366"/>
                      </a:cubicBezTo>
                      <a:cubicBezTo>
                        <a:pt x="203" y="358"/>
                        <a:pt x="203" y="358"/>
                        <a:pt x="203" y="358"/>
                      </a:cubicBezTo>
                      <a:cubicBezTo>
                        <a:pt x="203" y="358"/>
                        <a:pt x="195" y="333"/>
                        <a:pt x="195" y="329"/>
                      </a:cubicBezTo>
                      <a:cubicBezTo>
                        <a:pt x="198" y="315"/>
                        <a:pt x="204" y="289"/>
                        <a:pt x="204" y="289"/>
                      </a:cubicBezTo>
                      <a:cubicBezTo>
                        <a:pt x="206" y="277"/>
                        <a:pt x="206" y="277"/>
                        <a:pt x="206" y="277"/>
                      </a:cubicBezTo>
                      <a:cubicBezTo>
                        <a:pt x="210" y="267"/>
                        <a:pt x="210" y="267"/>
                        <a:pt x="210" y="267"/>
                      </a:cubicBezTo>
                      <a:cubicBezTo>
                        <a:pt x="210" y="267"/>
                        <a:pt x="220" y="298"/>
                        <a:pt x="220" y="301"/>
                      </a:cubicBezTo>
                      <a:cubicBezTo>
                        <a:pt x="220" y="304"/>
                        <a:pt x="225" y="309"/>
                        <a:pt x="222" y="313"/>
                      </a:cubicBezTo>
                      <a:close/>
                    </a:path>
                  </a:pathLst>
                </a:custGeom>
                <a:grpFill/>
                <a:ln w="9525">
                  <a:noFill/>
                  <a:round/>
                  <a:headEnd/>
                  <a:tailEnd/>
                </a:ln>
              </p:spPr>
              <p:txBody>
                <a:bodyPr/>
                <a:lstStyle/>
                <a:p>
                  <a:pPr algn="ctr" fontAlgn="auto">
                    <a:spcBef>
                      <a:spcPts val="0"/>
                    </a:spcBef>
                    <a:spcAft>
                      <a:spcPts val="0"/>
                    </a:spcAft>
                    <a:buNone/>
                    <a:defRPr/>
                  </a:pPr>
                  <a:endParaRPr lang="en-US" sz="1800" b="0" kern="0">
                    <a:solidFill>
                      <a:sysClr val="windowText" lastClr="000000"/>
                    </a:solidFill>
                    <a:latin typeface="Arial" charset="0"/>
                    <a:ea typeface="MS PGothic" panose="020B0600070205080204" pitchFamily="34" charset="-128"/>
                    <a:cs typeface="Times New Roman" pitchFamily="18" charset="0"/>
                  </a:endParaRPr>
                </a:p>
              </p:txBody>
            </p:sp>
          </p:grpSp>
        </p:grpSp>
      </p:grpSp>
      <p:sp>
        <p:nvSpPr>
          <p:cNvPr id="226" name="Oval 225"/>
          <p:cNvSpPr/>
          <p:nvPr/>
        </p:nvSpPr>
        <p:spPr>
          <a:xfrm>
            <a:off x="2747963" y="2406650"/>
            <a:ext cx="120650" cy="122238"/>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r>
              <a:rPr lang="en-US" sz="1050" b="0" dirty="0">
                <a:solidFill>
                  <a:prstClr val="white"/>
                </a:solidFill>
                <a:latin typeface="Arial Rounded MT Bold" panose="020F0704030504030204" pitchFamily="34" charset="0"/>
              </a:rPr>
              <a:t>!</a:t>
            </a:r>
          </a:p>
        </p:txBody>
      </p:sp>
      <p:sp>
        <p:nvSpPr>
          <p:cNvPr id="227" name="Oval 226"/>
          <p:cNvSpPr/>
          <p:nvPr/>
        </p:nvSpPr>
        <p:spPr>
          <a:xfrm>
            <a:off x="2535239" y="2363789"/>
            <a:ext cx="122237" cy="122237"/>
          </a:xfrm>
          <a:prstGeom prst="ellips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r>
              <a:rPr lang="en-US" sz="1050" b="0" dirty="0">
                <a:solidFill>
                  <a:prstClr val="white"/>
                </a:solidFill>
                <a:latin typeface="Arial Rounded MT Bold" panose="020F0704030504030204" pitchFamily="34" charset="0"/>
              </a:rPr>
              <a:t>!</a:t>
            </a:r>
          </a:p>
        </p:txBody>
      </p:sp>
      <p:sp>
        <p:nvSpPr>
          <p:cNvPr id="21583" name="Text Box 78"/>
          <p:cNvSpPr txBox="1">
            <a:spLocks noChangeArrowheads="1"/>
          </p:cNvSpPr>
          <p:nvPr/>
        </p:nvSpPr>
        <p:spPr bwMode="auto">
          <a:xfrm>
            <a:off x="5761038" y="3024189"/>
            <a:ext cx="760412"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9998" tIns="46799" rIns="89998" bIns="46799">
            <a:spAutoFit/>
          </a:bodyPr>
          <a:lstStyle>
            <a:lvl1pPr defTabSz="685800">
              <a:lnSpc>
                <a:spcPct val="90000"/>
              </a:lnSpc>
              <a:spcBef>
                <a:spcPts val="1000"/>
              </a:spcBef>
              <a:buFont typeface="Arial" panose="020B0604020202020204" pitchFamily="34" charset="0"/>
              <a:buChar char="•"/>
              <a:tabLst>
                <a:tab pos="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sz="2800">
                <a:solidFill>
                  <a:schemeClr val="tx1"/>
                </a:solidFill>
                <a:latin typeface="Calibri" panose="020F0502020204030204" pitchFamily="34" charset="0"/>
                <a:ea typeface="MS PGothic" panose="020B0600070205080204" pitchFamily="34" charset="-128"/>
              </a:defRPr>
            </a:lvl1pPr>
            <a:lvl2pPr marL="742950" indent="-285750" defTabSz="685800">
              <a:lnSpc>
                <a:spcPct val="90000"/>
              </a:lnSpc>
              <a:spcBef>
                <a:spcPts val="500"/>
              </a:spcBef>
              <a:buFont typeface="Arial" panose="020B0604020202020204" pitchFamily="34" charset="0"/>
              <a:buChar char="•"/>
              <a:tabLst>
                <a:tab pos="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sz="2400">
                <a:solidFill>
                  <a:schemeClr val="tx1"/>
                </a:solidFill>
                <a:latin typeface="Calibri" panose="020F0502020204030204" pitchFamily="34" charset="0"/>
                <a:ea typeface="MS PGothic" panose="020B0600070205080204" pitchFamily="34" charset="-128"/>
              </a:defRPr>
            </a:lvl2pPr>
            <a:lvl3pPr marL="1143000" indent="-228600" defTabSz="685800">
              <a:lnSpc>
                <a:spcPct val="90000"/>
              </a:lnSpc>
              <a:spcBef>
                <a:spcPts val="500"/>
              </a:spcBef>
              <a:buFont typeface="Arial" panose="020B0604020202020204" pitchFamily="34" charset="0"/>
              <a:buChar char="•"/>
              <a:tabLst>
                <a:tab pos="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sz="2000">
                <a:solidFill>
                  <a:schemeClr val="tx1"/>
                </a:solidFill>
                <a:latin typeface="Calibri" panose="020F0502020204030204" pitchFamily="34" charset="0"/>
                <a:ea typeface="MS PGothic" panose="020B0600070205080204" pitchFamily="34" charset="-128"/>
              </a:defRPr>
            </a:lvl3pPr>
            <a:lvl4pPr marL="1600200" indent="-228600" defTabSz="685800">
              <a:lnSpc>
                <a:spcPct val="90000"/>
              </a:lnSpc>
              <a:spcBef>
                <a:spcPts val="500"/>
              </a:spcBef>
              <a:buFont typeface="Arial" panose="020B0604020202020204" pitchFamily="34" charset="0"/>
              <a:buChar char="•"/>
              <a:tabLst>
                <a:tab pos="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tx1"/>
                </a:solidFill>
                <a:latin typeface="Calibri" panose="020F0502020204030204" pitchFamily="34" charset="0"/>
                <a:ea typeface="MS PGothic" panose="020B0600070205080204" pitchFamily="34" charset="-128"/>
              </a:defRPr>
            </a:lvl4pPr>
            <a:lvl5pPr marL="2057400" indent="-228600" defTabSz="685800">
              <a:lnSpc>
                <a:spcPct val="90000"/>
              </a:lnSpc>
              <a:spcBef>
                <a:spcPts val="500"/>
              </a:spcBef>
              <a:buFont typeface="Arial" panose="020B0604020202020204" pitchFamily="34" charset="0"/>
              <a:buChar char="•"/>
              <a:tabLst>
                <a:tab pos="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tx1"/>
                </a:solidFill>
                <a:latin typeface="Calibri" panose="020F0502020204030204" pitchFamily="34" charset="0"/>
                <a:ea typeface="MS PGothic" panose="020B0600070205080204" pitchFamily="34" charset="-128"/>
              </a:defRPr>
            </a:lvl5pPr>
            <a:lvl6pPr marL="2514600" indent="-228600" defTabSz="685800" eaLnBrk="0" fontAlgn="base" hangingPunct="0">
              <a:lnSpc>
                <a:spcPct val="90000"/>
              </a:lnSpc>
              <a:spcBef>
                <a:spcPts val="500"/>
              </a:spcBef>
              <a:spcAft>
                <a:spcPct val="0"/>
              </a:spcAft>
              <a:buFont typeface="Arial" panose="020B0604020202020204" pitchFamily="34" charset="0"/>
              <a:buChar char="•"/>
              <a:tabLst>
                <a:tab pos="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tx1"/>
                </a:solidFill>
                <a:latin typeface="Calibri" panose="020F0502020204030204" pitchFamily="34" charset="0"/>
                <a:ea typeface="MS PGothic" panose="020B0600070205080204" pitchFamily="34" charset="-128"/>
              </a:defRPr>
            </a:lvl6pPr>
            <a:lvl7pPr marL="2971800" indent="-228600" defTabSz="685800" eaLnBrk="0" fontAlgn="base" hangingPunct="0">
              <a:lnSpc>
                <a:spcPct val="90000"/>
              </a:lnSpc>
              <a:spcBef>
                <a:spcPts val="500"/>
              </a:spcBef>
              <a:spcAft>
                <a:spcPct val="0"/>
              </a:spcAft>
              <a:buFont typeface="Arial" panose="020B0604020202020204" pitchFamily="34" charset="0"/>
              <a:buChar char="•"/>
              <a:tabLst>
                <a:tab pos="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tx1"/>
                </a:solidFill>
                <a:latin typeface="Calibri" panose="020F0502020204030204" pitchFamily="34" charset="0"/>
                <a:ea typeface="MS PGothic" panose="020B0600070205080204" pitchFamily="34" charset="-128"/>
              </a:defRPr>
            </a:lvl7pPr>
            <a:lvl8pPr marL="3429000" indent="-228600" defTabSz="685800" eaLnBrk="0" fontAlgn="base" hangingPunct="0">
              <a:lnSpc>
                <a:spcPct val="90000"/>
              </a:lnSpc>
              <a:spcBef>
                <a:spcPts val="500"/>
              </a:spcBef>
              <a:spcAft>
                <a:spcPct val="0"/>
              </a:spcAft>
              <a:buFont typeface="Arial" panose="020B0604020202020204" pitchFamily="34" charset="0"/>
              <a:buChar char="•"/>
              <a:tabLst>
                <a:tab pos="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tx1"/>
                </a:solidFill>
                <a:latin typeface="Calibri" panose="020F0502020204030204" pitchFamily="34" charset="0"/>
                <a:ea typeface="MS PGothic" panose="020B0600070205080204" pitchFamily="34" charset="-128"/>
              </a:defRPr>
            </a:lvl8pPr>
            <a:lvl9pPr marL="3886200" indent="-228600" defTabSz="685800" eaLnBrk="0" fontAlgn="base" hangingPunct="0">
              <a:lnSpc>
                <a:spcPct val="90000"/>
              </a:lnSpc>
              <a:spcBef>
                <a:spcPts val="500"/>
              </a:spcBef>
              <a:spcAft>
                <a:spcPct val="0"/>
              </a:spcAft>
              <a:buFont typeface="Arial" panose="020B0604020202020204" pitchFamily="34" charset="0"/>
              <a:buChar char="•"/>
              <a:tabLst>
                <a:tab pos="0" algn="l"/>
                <a:tab pos="455613" algn="l"/>
                <a:tab pos="912813" algn="l"/>
                <a:tab pos="1370013" algn="l"/>
                <a:tab pos="1827213" algn="l"/>
                <a:tab pos="2284413" algn="l"/>
                <a:tab pos="2741613" algn="l"/>
                <a:tab pos="3198813" algn="l"/>
                <a:tab pos="3656013" algn="l"/>
                <a:tab pos="4113213" algn="l"/>
                <a:tab pos="4570413" algn="l"/>
                <a:tab pos="5027613" algn="l"/>
                <a:tab pos="5484813" algn="l"/>
                <a:tab pos="5942013" algn="l"/>
                <a:tab pos="6399213" algn="l"/>
                <a:tab pos="6856413" algn="l"/>
                <a:tab pos="7313613" algn="l"/>
                <a:tab pos="7770813" algn="l"/>
                <a:tab pos="8228013" algn="l"/>
                <a:tab pos="8685213" algn="l"/>
                <a:tab pos="9142413" algn="l"/>
              </a:tabLst>
              <a:defRPr>
                <a:solidFill>
                  <a:schemeClr val="tx1"/>
                </a:solidFill>
                <a:latin typeface="Calibri" panose="020F0502020204030204" pitchFamily="34" charset="0"/>
                <a:ea typeface="MS PGothic" panose="020B0600070205080204" pitchFamily="34" charset="-128"/>
              </a:defRPr>
            </a:lvl9pPr>
          </a:lstStyle>
          <a:p>
            <a:pPr algn="ctr">
              <a:lnSpc>
                <a:spcPct val="85000"/>
              </a:lnSpc>
              <a:spcBef>
                <a:spcPts val="563"/>
              </a:spcBef>
              <a:spcAft>
                <a:spcPts val="563"/>
              </a:spcAft>
              <a:buNone/>
              <a:defRPr/>
            </a:pPr>
            <a:r>
              <a:rPr lang="en-US" altLang="ja-JP" sz="800">
                <a:solidFill>
                  <a:prstClr val="black"/>
                </a:solidFill>
                <a:latin typeface="Arial" panose="020B0604020202020204" pitchFamily="34" charset="0"/>
                <a:cs typeface="Times New Roman" pitchFamily="18" charset="0"/>
              </a:rPr>
              <a:t>Automation</a:t>
            </a:r>
          </a:p>
        </p:txBody>
      </p:sp>
      <p:sp>
        <p:nvSpPr>
          <p:cNvPr id="235" name="Oval 234"/>
          <p:cNvSpPr/>
          <p:nvPr/>
        </p:nvSpPr>
        <p:spPr>
          <a:xfrm>
            <a:off x="5575300" y="4632325"/>
            <a:ext cx="1073150" cy="1073150"/>
          </a:xfrm>
          <a:prstGeom prst="ellipse">
            <a:avLst/>
          </a:prstGeom>
          <a:no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1585" name="Freeform 7"/>
          <p:cNvSpPr>
            <a:spLocks/>
          </p:cNvSpPr>
          <p:nvPr/>
        </p:nvSpPr>
        <p:spPr bwMode="auto">
          <a:xfrm>
            <a:off x="5245101" y="4322764"/>
            <a:ext cx="1731963" cy="1697037"/>
          </a:xfrm>
          <a:custGeom>
            <a:avLst/>
            <a:gdLst>
              <a:gd name="T0" fmla="*/ 2147483646 w 233"/>
              <a:gd name="T1" fmla="*/ 2147483646 h 189"/>
              <a:gd name="T2" fmla="*/ 2147483646 w 233"/>
              <a:gd name="T3" fmla="*/ 2147483646 h 189"/>
              <a:gd name="T4" fmla="*/ 2147483646 w 233"/>
              <a:gd name="T5" fmla="*/ 2147483646 h 189"/>
              <a:gd name="T6" fmla="*/ 2147483646 w 233"/>
              <a:gd name="T7" fmla="*/ 2147483646 h 189"/>
              <a:gd name="T8" fmla="*/ 2147483646 w 233"/>
              <a:gd name="T9" fmla="*/ 2147483646 h 189"/>
              <a:gd name="T10" fmla="*/ 2147483646 w 233"/>
              <a:gd name="T11" fmla="*/ 2147483646 h 189"/>
              <a:gd name="T12" fmla="*/ 2147483646 w 233"/>
              <a:gd name="T13" fmla="*/ 2147483646 h 189"/>
              <a:gd name="T14" fmla="*/ 2147483646 w 233"/>
              <a:gd name="T15" fmla="*/ 2147483646 h 189"/>
              <a:gd name="T16" fmla="*/ 2147483646 w 233"/>
              <a:gd name="T17" fmla="*/ 2147483646 h 189"/>
              <a:gd name="T18" fmla="*/ 2147483646 w 233"/>
              <a:gd name="T19" fmla="*/ 2147483646 h 189"/>
              <a:gd name="T20" fmla="*/ 2147483646 w 233"/>
              <a:gd name="T21" fmla="*/ 2147483646 h 189"/>
              <a:gd name="T22" fmla="*/ 2147483646 w 233"/>
              <a:gd name="T23" fmla="*/ 0 h 189"/>
              <a:gd name="T24" fmla="*/ 0 w 233"/>
              <a:gd name="T25" fmla="*/ 2147483646 h 189"/>
              <a:gd name="T26" fmla="*/ 2147483646 w 233"/>
              <a:gd name="T27" fmla="*/ 2147483646 h 18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33"/>
              <a:gd name="T43" fmla="*/ 0 h 189"/>
              <a:gd name="T44" fmla="*/ 233 w 233"/>
              <a:gd name="T45" fmla="*/ 189 h 18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33" h="189">
                <a:moveTo>
                  <a:pt x="26" y="95"/>
                </a:moveTo>
                <a:cubicBezTo>
                  <a:pt x="26" y="54"/>
                  <a:pt x="66" y="21"/>
                  <a:pt x="116" y="21"/>
                </a:cubicBezTo>
                <a:cubicBezTo>
                  <a:pt x="166" y="21"/>
                  <a:pt x="207" y="54"/>
                  <a:pt x="207" y="95"/>
                </a:cubicBezTo>
                <a:cubicBezTo>
                  <a:pt x="207" y="135"/>
                  <a:pt x="166" y="168"/>
                  <a:pt x="116" y="168"/>
                </a:cubicBezTo>
                <a:cubicBezTo>
                  <a:pt x="93" y="168"/>
                  <a:pt x="72" y="161"/>
                  <a:pt x="56" y="149"/>
                </a:cubicBezTo>
                <a:cubicBezTo>
                  <a:pt x="73" y="135"/>
                  <a:pt x="73" y="135"/>
                  <a:pt x="73" y="135"/>
                </a:cubicBezTo>
                <a:cubicBezTo>
                  <a:pt x="19" y="133"/>
                  <a:pt x="19" y="133"/>
                  <a:pt x="19" y="133"/>
                </a:cubicBezTo>
                <a:cubicBezTo>
                  <a:pt x="23" y="180"/>
                  <a:pt x="23" y="180"/>
                  <a:pt x="23" y="180"/>
                </a:cubicBezTo>
                <a:cubicBezTo>
                  <a:pt x="40" y="166"/>
                  <a:pt x="40" y="166"/>
                  <a:pt x="40" y="166"/>
                </a:cubicBezTo>
                <a:cubicBezTo>
                  <a:pt x="60" y="180"/>
                  <a:pt x="87" y="189"/>
                  <a:pt x="116" y="189"/>
                </a:cubicBezTo>
                <a:cubicBezTo>
                  <a:pt x="181" y="189"/>
                  <a:pt x="233" y="147"/>
                  <a:pt x="233" y="95"/>
                </a:cubicBezTo>
                <a:cubicBezTo>
                  <a:pt x="233" y="42"/>
                  <a:pt x="181" y="0"/>
                  <a:pt x="116" y="0"/>
                </a:cubicBezTo>
                <a:cubicBezTo>
                  <a:pt x="52" y="0"/>
                  <a:pt x="0" y="42"/>
                  <a:pt x="0" y="95"/>
                </a:cubicBezTo>
                <a:lnTo>
                  <a:pt x="26" y="95"/>
                </a:lnTo>
                <a:close/>
              </a:path>
            </a:pathLst>
          </a:custGeom>
          <a:solidFill>
            <a:schemeClr val="accent3"/>
          </a:solidFill>
          <a:ln w="19050">
            <a:solidFill>
              <a:schemeClr val="bg1"/>
            </a:solidFill>
            <a:round/>
            <a:headEnd/>
            <a:tailEnd/>
          </a:ln>
        </p:spPr>
        <p:txBody>
          <a:bodyP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pic>
        <p:nvPicPr>
          <p:cNvPr id="179" name="Picture 109"/>
          <p:cNvPicPr>
            <a:picLocks noChangeAspect="1" noChangeArrowheads="1"/>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5779989" y="2202562"/>
            <a:ext cx="750865" cy="774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Date Placeholder 3">
            <a:extLst>
              <a:ext uri="{FF2B5EF4-FFF2-40B4-BE49-F238E27FC236}">
                <a16:creationId xmlns:a16="http://schemas.microsoft.com/office/drawing/2014/main" id="{EF0934CC-A42C-4F58-A99C-36534C32D616}"/>
              </a:ext>
            </a:extLst>
          </p:cNvPr>
          <p:cNvSpPr>
            <a:spLocks noGrp="1"/>
          </p:cNvSpPr>
          <p:nvPr>
            <p:ph type="dt" sz="half" idx="12"/>
          </p:nvPr>
        </p:nvSpPr>
        <p:spPr/>
        <p:txBody>
          <a:bodyPr/>
          <a:lstStyle/>
          <a:p>
            <a:pPr>
              <a:spcBef>
                <a:spcPct val="0"/>
              </a:spcBef>
              <a:buFontTx/>
              <a:buNone/>
            </a:pPr>
            <a:fld id="{D37C5004-07B3-4845-969A-B4B6710F0B7C}" type="datetime4">
              <a:rPr lang="en-AU" smtClean="0"/>
              <a:t>26 January 2018</a:t>
            </a:fld>
            <a:endParaRPr lang="en-AU"/>
          </a:p>
        </p:txBody>
      </p:sp>
      <p:sp>
        <p:nvSpPr>
          <p:cNvPr id="5" name="Footer Placeholder 4">
            <a:extLst>
              <a:ext uri="{FF2B5EF4-FFF2-40B4-BE49-F238E27FC236}">
                <a16:creationId xmlns:a16="http://schemas.microsoft.com/office/drawing/2014/main" id="{CFC17183-435B-4F8B-89C2-426279BE7A88}"/>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1167984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p:cNvSpPr/>
          <p:nvPr/>
        </p:nvSpPr>
        <p:spPr>
          <a:xfrm>
            <a:off x="1955801" y="5284788"/>
            <a:ext cx="8270875" cy="711200"/>
          </a:xfrm>
          <a:prstGeom prst="roundRect">
            <a:avLst/>
          </a:prstGeom>
          <a:noFill/>
          <a:ln w="19050">
            <a:solidFill>
              <a:srgbClr val="CCCCC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262" name="Oval 261"/>
          <p:cNvSpPr/>
          <p:nvPr/>
        </p:nvSpPr>
        <p:spPr>
          <a:xfrm>
            <a:off x="4863277" y="5070288"/>
            <a:ext cx="1102304" cy="1102304"/>
          </a:xfrm>
          <a:prstGeom prst="ellipse">
            <a:avLst/>
          </a:prstGeom>
          <a:solidFill>
            <a:srgbClr val="34B340"/>
          </a:solidFill>
          <a:ln w="38100">
            <a:solidFill>
              <a:schemeClr val="bg1"/>
            </a:solidFill>
          </a:ln>
          <a:effectLst>
            <a:reflection blurRad="25400" stA="47000" endPos="17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200" b="0" dirty="0">
              <a:solidFill>
                <a:prstClr val="white"/>
              </a:solidFill>
              <a:latin typeface="HelveticaNeueLT Std Lt" panose="020B0403020202020204" pitchFamily="34" charset="0"/>
            </a:endParaRPr>
          </a:p>
        </p:txBody>
      </p:sp>
      <p:sp>
        <p:nvSpPr>
          <p:cNvPr id="263" name="Oval 262"/>
          <p:cNvSpPr/>
          <p:nvPr/>
        </p:nvSpPr>
        <p:spPr>
          <a:xfrm>
            <a:off x="7081356" y="5070288"/>
            <a:ext cx="1102304" cy="1102304"/>
          </a:xfrm>
          <a:prstGeom prst="ellipse">
            <a:avLst/>
          </a:prstGeom>
          <a:solidFill>
            <a:schemeClr val="tx1"/>
          </a:solidFill>
          <a:ln w="38100">
            <a:solidFill>
              <a:schemeClr val="bg1"/>
            </a:solidFill>
          </a:ln>
          <a:effectLst>
            <a:reflection blurRad="25400" stA="47000" endPos="17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dirty="0">
              <a:solidFill>
                <a:prstClr val="white"/>
              </a:solidFill>
              <a:latin typeface="HelveticaNeueLT Std Lt" panose="020B0403020202020204" pitchFamily="34" charset="0"/>
            </a:endParaRPr>
          </a:p>
        </p:txBody>
      </p:sp>
      <p:sp>
        <p:nvSpPr>
          <p:cNvPr id="313" name="Rounded Rectangle 312"/>
          <p:cNvSpPr/>
          <p:nvPr/>
        </p:nvSpPr>
        <p:spPr>
          <a:xfrm>
            <a:off x="2282825" y="3821113"/>
            <a:ext cx="1231900" cy="635000"/>
          </a:xfrm>
          <a:prstGeom prst="roundRect">
            <a:avLst/>
          </a:prstGeom>
          <a:solidFill>
            <a:srgbClr val="34B340"/>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600" b="0">
              <a:solidFill>
                <a:srgbClr val="FFFFFF"/>
              </a:solidFill>
              <a:latin typeface="Calibri"/>
              <a:ea typeface="MS PGothic" charset="0"/>
              <a:cs typeface="MS PGothic" charset="0"/>
            </a:endParaRPr>
          </a:p>
        </p:txBody>
      </p:sp>
      <p:sp>
        <p:nvSpPr>
          <p:cNvPr id="310" name="Rounded Rectangle 309"/>
          <p:cNvSpPr/>
          <p:nvPr/>
        </p:nvSpPr>
        <p:spPr>
          <a:xfrm>
            <a:off x="1871664" y="1331913"/>
            <a:ext cx="1493837" cy="849312"/>
          </a:xfrm>
          <a:prstGeom prst="roundRect">
            <a:avLst/>
          </a:prstGeom>
          <a:noFill/>
          <a:ln>
            <a:solidFill>
              <a:schemeClr val="accent4"/>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600" b="0">
              <a:solidFill>
                <a:srgbClr val="FFFFFF"/>
              </a:solidFill>
              <a:latin typeface="Calibri"/>
              <a:ea typeface="MS PGothic" charset="0"/>
              <a:cs typeface="MS PGothic" charset="0"/>
            </a:endParaRPr>
          </a:p>
        </p:txBody>
      </p:sp>
      <p:grpSp>
        <p:nvGrpSpPr>
          <p:cNvPr id="17" name="Group 249"/>
          <p:cNvGrpSpPr>
            <a:grpSpLocks/>
          </p:cNvGrpSpPr>
          <p:nvPr/>
        </p:nvGrpSpPr>
        <p:grpSpPr bwMode="auto">
          <a:xfrm>
            <a:off x="2619978" y="1767307"/>
            <a:ext cx="7156211" cy="3437862"/>
            <a:chOff x="174" y="1088"/>
            <a:chExt cx="5664" cy="2721"/>
          </a:xfrm>
          <a:solidFill>
            <a:schemeClr val="accent3"/>
          </a:solidFill>
        </p:grpSpPr>
        <p:sp>
          <p:nvSpPr>
            <p:cNvPr id="18" name="Freeform 3"/>
            <p:cNvSpPr>
              <a:spLocks/>
            </p:cNvSpPr>
            <p:nvPr/>
          </p:nvSpPr>
          <p:spPr bwMode="auto">
            <a:xfrm>
              <a:off x="1765" y="2547"/>
              <a:ext cx="24" cy="21"/>
            </a:xfrm>
            <a:custGeom>
              <a:avLst/>
              <a:gdLst>
                <a:gd name="T0" fmla="*/ 0 w 25"/>
                <a:gd name="T1" fmla="*/ 0 h 22"/>
                <a:gd name="T2" fmla="*/ 1 w 25"/>
                <a:gd name="T3" fmla="*/ 21 h 22"/>
                <a:gd name="T4" fmla="*/ 24 w 25"/>
                <a:gd name="T5" fmla="*/ 14 h 22"/>
                <a:gd name="T6" fmla="*/ 0 w 25"/>
                <a:gd name="T7" fmla="*/ 0 h 22"/>
              </a:gdLst>
              <a:ahLst/>
              <a:cxnLst>
                <a:cxn ang="0">
                  <a:pos x="T0" y="T1"/>
                </a:cxn>
                <a:cxn ang="0">
                  <a:pos x="T2" y="T3"/>
                </a:cxn>
                <a:cxn ang="0">
                  <a:pos x="T4" y="T5"/>
                </a:cxn>
                <a:cxn ang="0">
                  <a:pos x="T6" y="T7"/>
                </a:cxn>
              </a:cxnLst>
              <a:rect l="0" t="0" r="r" b="b"/>
              <a:pathLst>
                <a:path w="25" h="22">
                  <a:moveTo>
                    <a:pt x="0" y="0"/>
                  </a:moveTo>
                  <a:lnTo>
                    <a:pt x="1" y="21"/>
                  </a:lnTo>
                  <a:lnTo>
                    <a:pt x="24" y="14"/>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 name="Freeform 4"/>
            <p:cNvSpPr>
              <a:spLocks/>
            </p:cNvSpPr>
            <p:nvPr/>
          </p:nvSpPr>
          <p:spPr bwMode="auto">
            <a:xfrm>
              <a:off x="3780" y="2211"/>
              <a:ext cx="224" cy="158"/>
            </a:xfrm>
            <a:custGeom>
              <a:avLst/>
              <a:gdLst>
                <a:gd name="T0" fmla="*/ 0 w 231"/>
                <a:gd name="T1" fmla="*/ 79 h 165"/>
                <a:gd name="T2" fmla="*/ 1 w 231"/>
                <a:gd name="T3" fmla="*/ 120 h 165"/>
                <a:gd name="T4" fmla="*/ 17 w 231"/>
                <a:gd name="T5" fmla="*/ 134 h 165"/>
                <a:gd name="T6" fmla="*/ 5 w 231"/>
                <a:gd name="T7" fmla="*/ 155 h 165"/>
                <a:gd name="T8" fmla="*/ 29 w 231"/>
                <a:gd name="T9" fmla="*/ 164 h 165"/>
                <a:gd name="T10" fmla="*/ 90 w 231"/>
                <a:gd name="T11" fmla="*/ 155 h 165"/>
                <a:gd name="T12" fmla="*/ 101 w 231"/>
                <a:gd name="T13" fmla="*/ 131 h 165"/>
                <a:gd name="T14" fmla="*/ 142 w 231"/>
                <a:gd name="T15" fmla="*/ 118 h 165"/>
                <a:gd name="T16" fmla="*/ 146 w 231"/>
                <a:gd name="T17" fmla="*/ 98 h 165"/>
                <a:gd name="T18" fmla="*/ 159 w 231"/>
                <a:gd name="T19" fmla="*/ 94 h 165"/>
                <a:gd name="T20" fmla="*/ 152 w 231"/>
                <a:gd name="T21" fmla="*/ 83 h 165"/>
                <a:gd name="T22" fmla="*/ 167 w 231"/>
                <a:gd name="T23" fmla="*/ 82 h 165"/>
                <a:gd name="T24" fmla="*/ 178 w 231"/>
                <a:gd name="T25" fmla="*/ 61 h 165"/>
                <a:gd name="T26" fmla="*/ 174 w 231"/>
                <a:gd name="T27" fmla="*/ 41 h 165"/>
                <a:gd name="T28" fmla="*/ 228 w 231"/>
                <a:gd name="T29" fmla="*/ 26 h 165"/>
                <a:gd name="T30" fmla="*/ 230 w 231"/>
                <a:gd name="T31" fmla="*/ 22 h 165"/>
                <a:gd name="T32" fmla="*/ 209 w 231"/>
                <a:gd name="T33" fmla="*/ 18 h 165"/>
                <a:gd name="T34" fmla="*/ 181 w 231"/>
                <a:gd name="T35" fmla="*/ 32 h 165"/>
                <a:gd name="T36" fmla="*/ 167 w 231"/>
                <a:gd name="T37" fmla="*/ 0 h 165"/>
                <a:gd name="T38" fmla="*/ 142 w 231"/>
                <a:gd name="T39" fmla="*/ 24 h 165"/>
                <a:gd name="T40" fmla="*/ 71 w 231"/>
                <a:gd name="T41" fmla="*/ 22 h 165"/>
                <a:gd name="T42" fmla="*/ 35 w 231"/>
                <a:gd name="T43" fmla="*/ 60 h 165"/>
                <a:gd name="T44" fmla="*/ 10 w 231"/>
                <a:gd name="T45" fmla="*/ 48 h 165"/>
                <a:gd name="T46" fmla="*/ 0 w 231"/>
                <a:gd name="T47"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31" h="165">
                  <a:moveTo>
                    <a:pt x="0" y="79"/>
                  </a:moveTo>
                  <a:lnTo>
                    <a:pt x="1" y="120"/>
                  </a:lnTo>
                  <a:lnTo>
                    <a:pt x="17" y="134"/>
                  </a:lnTo>
                  <a:lnTo>
                    <a:pt x="5" y="155"/>
                  </a:lnTo>
                  <a:lnTo>
                    <a:pt x="29" y="164"/>
                  </a:lnTo>
                  <a:lnTo>
                    <a:pt x="90" y="155"/>
                  </a:lnTo>
                  <a:lnTo>
                    <a:pt x="101" y="131"/>
                  </a:lnTo>
                  <a:lnTo>
                    <a:pt x="142" y="118"/>
                  </a:lnTo>
                  <a:lnTo>
                    <a:pt x="146" y="98"/>
                  </a:lnTo>
                  <a:lnTo>
                    <a:pt x="159" y="94"/>
                  </a:lnTo>
                  <a:lnTo>
                    <a:pt x="152" y="83"/>
                  </a:lnTo>
                  <a:lnTo>
                    <a:pt x="167" y="82"/>
                  </a:lnTo>
                  <a:lnTo>
                    <a:pt x="178" y="61"/>
                  </a:lnTo>
                  <a:lnTo>
                    <a:pt x="174" y="41"/>
                  </a:lnTo>
                  <a:lnTo>
                    <a:pt x="228" y="26"/>
                  </a:lnTo>
                  <a:lnTo>
                    <a:pt x="230" y="22"/>
                  </a:lnTo>
                  <a:lnTo>
                    <a:pt x="209" y="18"/>
                  </a:lnTo>
                  <a:lnTo>
                    <a:pt x="181" y="32"/>
                  </a:lnTo>
                  <a:lnTo>
                    <a:pt x="167" y="0"/>
                  </a:lnTo>
                  <a:lnTo>
                    <a:pt x="142" y="24"/>
                  </a:lnTo>
                  <a:lnTo>
                    <a:pt x="71" y="22"/>
                  </a:lnTo>
                  <a:lnTo>
                    <a:pt x="35" y="60"/>
                  </a:lnTo>
                  <a:lnTo>
                    <a:pt x="10" y="48"/>
                  </a:lnTo>
                  <a:lnTo>
                    <a:pt x="0" y="7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 name="Freeform 5"/>
            <p:cNvSpPr>
              <a:spLocks/>
            </p:cNvSpPr>
            <p:nvPr/>
          </p:nvSpPr>
          <p:spPr bwMode="auto">
            <a:xfrm>
              <a:off x="3128" y="2135"/>
              <a:ext cx="28" cy="55"/>
            </a:xfrm>
            <a:custGeom>
              <a:avLst/>
              <a:gdLst>
                <a:gd name="T0" fmla="*/ 0 w 29"/>
                <a:gd name="T1" fmla="*/ 42 h 57"/>
                <a:gd name="T2" fmla="*/ 1 w 29"/>
                <a:gd name="T3" fmla="*/ 13 h 57"/>
                <a:gd name="T4" fmla="*/ 13 w 29"/>
                <a:gd name="T5" fmla="*/ 0 h 57"/>
                <a:gd name="T6" fmla="*/ 28 w 29"/>
                <a:gd name="T7" fmla="*/ 32 h 57"/>
                <a:gd name="T8" fmla="*/ 14 w 29"/>
                <a:gd name="T9" fmla="*/ 56 h 57"/>
                <a:gd name="T10" fmla="*/ 0 w 29"/>
                <a:gd name="T11" fmla="*/ 42 h 57"/>
              </a:gdLst>
              <a:ahLst/>
              <a:cxnLst>
                <a:cxn ang="0">
                  <a:pos x="T0" y="T1"/>
                </a:cxn>
                <a:cxn ang="0">
                  <a:pos x="T2" y="T3"/>
                </a:cxn>
                <a:cxn ang="0">
                  <a:pos x="T4" y="T5"/>
                </a:cxn>
                <a:cxn ang="0">
                  <a:pos x="T6" y="T7"/>
                </a:cxn>
                <a:cxn ang="0">
                  <a:pos x="T8" y="T9"/>
                </a:cxn>
                <a:cxn ang="0">
                  <a:pos x="T10" y="T11"/>
                </a:cxn>
              </a:cxnLst>
              <a:rect l="0" t="0" r="r" b="b"/>
              <a:pathLst>
                <a:path w="29" h="57">
                  <a:moveTo>
                    <a:pt x="0" y="42"/>
                  </a:moveTo>
                  <a:lnTo>
                    <a:pt x="1" y="13"/>
                  </a:lnTo>
                  <a:lnTo>
                    <a:pt x="13" y="0"/>
                  </a:lnTo>
                  <a:lnTo>
                    <a:pt x="28" y="32"/>
                  </a:lnTo>
                  <a:lnTo>
                    <a:pt x="14" y="56"/>
                  </a:lnTo>
                  <a:lnTo>
                    <a:pt x="0" y="4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 name="Freeform 6"/>
            <p:cNvSpPr>
              <a:spLocks/>
            </p:cNvSpPr>
            <p:nvPr/>
          </p:nvSpPr>
          <p:spPr bwMode="auto">
            <a:xfrm>
              <a:off x="2688" y="2237"/>
              <a:ext cx="322" cy="302"/>
            </a:xfrm>
            <a:custGeom>
              <a:avLst/>
              <a:gdLst>
                <a:gd name="T0" fmla="*/ 0 w 333"/>
                <a:gd name="T1" fmla="*/ 167 h 315"/>
                <a:gd name="T2" fmla="*/ 1 w 333"/>
                <a:gd name="T3" fmla="*/ 173 h 315"/>
                <a:gd name="T4" fmla="*/ 62 w 333"/>
                <a:gd name="T5" fmla="*/ 212 h 315"/>
                <a:gd name="T6" fmla="*/ 192 w 333"/>
                <a:gd name="T7" fmla="*/ 299 h 315"/>
                <a:gd name="T8" fmla="*/ 194 w 333"/>
                <a:gd name="T9" fmla="*/ 314 h 315"/>
                <a:gd name="T10" fmla="*/ 206 w 333"/>
                <a:gd name="T11" fmla="*/ 311 h 315"/>
                <a:gd name="T12" fmla="*/ 232 w 333"/>
                <a:gd name="T13" fmla="*/ 304 h 315"/>
                <a:gd name="T14" fmla="*/ 332 w 333"/>
                <a:gd name="T15" fmla="*/ 237 h 315"/>
                <a:gd name="T16" fmla="*/ 292 w 333"/>
                <a:gd name="T17" fmla="*/ 192 h 315"/>
                <a:gd name="T18" fmla="*/ 294 w 333"/>
                <a:gd name="T19" fmla="*/ 121 h 315"/>
                <a:gd name="T20" fmla="*/ 288 w 333"/>
                <a:gd name="T21" fmla="*/ 87 h 315"/>
                <a:gd name="T22" fmla="*/ 261 w 333"/>
                <a:gd name="T23" fmla="*/ 55 h 315"/>
                <a:gd name="T24" fmla="*/ 275 w 333"/>
                <a:gd name="T25" fmla="*/ 44 h 315"/>
                <a:gd name="T26" fmla="*/ 282 w 333"/>
                <a:gd name="T27" fmla="*/ 0 h 315"/>
                <a:gd name="T28" fmla="*/ 166 w 333"/>
                <a:gd name="T29" fmla="*/ 6 h 315"/>
                <a:gd name="T30" fmla="*/ 105 w 333"/>
                <a:gd name="T31" fmla="*/ 33 h 315"/>
                <a:gd name="T32" fmla="*/ 120 w 333"/>
                <a:gd name="T33" fmla="*/ 86 h 315"/>
                <a:gd name="T34" fmla="*/ 94 w 333"/>
                <a:gd name="T35" fmla="*/ 87 h 315"/>
                <a:gd name="T36" fmla="*/ 79 w 333"/>
                <a:gd name="T37" fmla="*/ 94 h 315"/>
                <a:gd name="T38" fmla="*/ 82 w 333"/>
                <a:gd name="T39" fmla="*/ 107 h 315"/>
                <a:gd name="T40" fmla="*/ 9 w 333"/>
                <a:gd name="T41" fmla="*/ 140 h 315"/>
                <a:gd name="T42" fmla="*/ 0 w 333"/>
                <a:gd name="T43" fmla="*/ 167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3" h="315">
                  <a:moveTo>
                    <a:pt x="0" y="167"/>
                  </a:moveTo>
                  <a:lnTo>
                    <a:pt x="1" y="173"/>
                  </a:lnTo>
                  <a:lnTo>
                    <a:pt x="62" y="212"/>
                  </a:lnTo>
                  <a:lnTo>
                    <a:pt x="192" y="299"/>
                  </a:lnTo>
                  <a:lnTo>
                    <a:pt x="194" y="314"/>
                  </a:lnTo>
                  <a:lnTo>
                    <a:pt x="206" y="311"/>
                  </a:lnTo>
                  <a:lnTo>
                    <a:pt x="232" y="304"/>
                  </a:lnTo>
                  <a:lnTo>
                    <a:pt x="332" y="237"/>
                  </a:lnTo>
                  <a:lnTo>
                    <a:pt x="292" y="192"/>
                  </a:lnTo>
                  <a:lnTo>
                    <a:pt x="294" y="121"/>
                  </a:lnTo>
                  <a:lnTo>
                    <a:pt x="288" y="87"/>
                  </a:lnTo>
                  <a:lnTo>
                    <a:pt x="261" y="55"/>
                  </a:lnTo>
                  <a:lnTo>
                    <a:pt x="275" y="44"/>
                  </a:lnTo>
                  <a:lnTo>
                    <a:pt x="282" y="0"/>
                  </a:lnTo>
                  <a:lnTo>
                    <a:pt x="166" y="6"/>
                  </a:lnTo>
                  <a:lnTo>
                    <a:pt x="105" y="33"/>
                  </a:lnTo>
                  <a:lnTo>
                    <a:pt x="120" y="86"/>
                  </a:lnTo>
                  <a:lnTo>
                    <a:pt x="94" y="87"/>
                  </a:lnTo>
                  <a:lnTo>
                    <a:pt x="79" y="94"/>
                  </a:lnTo>
                  <a:lnTo>
                    <a:pt x="82" y="107"/>
                  </a:lnTo>
                  <a:lnTo>
                    <a:pt x="9" y="140"/>
                  </a:lnTo>
                  <a:lnTo>
                    <a:pt x="0" y="16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 name="Freeform 7"/>
            <p:cNvSpPr>
              <a:spLocks/>
            </p:cNvSpPr>
            <p:nvPr/>
          </p:nvSpPr>
          <p:spPr bwMode="auto">
            <a:xfrm>
              <a:off x="1668" y="3176"/>
              <a:ext cx="311" cy="549"/>
            </a:xfrm>
            <a:custGeom>
              <a:avLst/>
              <a:gdLst>
                <a:gd name="T0" fmla="*/ 0 w 322"/>
                <a:gd name="T1" fmla="*/ 528 h 573"/>
                <a:gd name="T2" fmla="*/ 2 w 322"/>
                <a:gd name="T3" fmla="*/ 540 h 573"/>
                <a:gd name="T4" fmla="*/ 16 w 322"/>
                <a:gd name="T5" fmla="*/ 536 h 573"/>
                <a:gd name="T6" fmla="*/ 21 w 322"/>
                <a:gd name="T7" fmla="*/ 566 h 573"/>
                <a:gd name="T8" fmla="*/ 79 w 322"/>
                <a:gd name="T9" fmla="*/ 572 h 573"/>
                <a:gd name="T10" fmla="*/ 63 w 322"/>
                <a:gd name="T11" fmla="*/ 557 h 573"/>
                <a:gd name="T12" fmla="*/ 75 w 322"/>
                <a:gd name="T13" fmla="*/ 518 h 573"/>
                <a:gd name="T14" fmla="*/ 87 w 322"/>
                <a:gd name="T15" fmla="*/ 526 h 573"/>
                <a:gd name="T16" fmla="*/ 124 w 322"/>
                <a:gd name="T17" fmla="*/ 472 h 573"/>
                <a:gd name="T18" fmla="*/ 95 w 322"/>
                <a:gd name="T19" fmla="*/ 441 h 573"/>
                <a:gd name="T20" fmla="*/ 128 w 322"/>
                <a:gd name="T21" fmla="*/ 422 h 573"/>
                <a:gd name="T22" fmla="*/ 132 w 322"/>
                <a:gd name="T23" fmla="*/ 393 h 573"/>
                <a:gd name="T24" fmla="*/ 147 w 322"/>
                <a:gd name="T25" fmla="*/ 381 h 573"/>
                <a:gd name="T26" fmla="*/ 134 w 322"/>
                <a:gd name="T27" fmla="*/ 376 h 573"/>
                <a:gd name="T28" fmla="*/ 159 w 322"/>
                <a:gd name="T29" fmla="*/ 376 h 573"/>
                <a:gd name="T30" fmla="*/ 156 w 322"/>
                <a:gd name="T31" fmla="*/ 362 h 573"/>
                <a:gd name="T32" fmla="*/ 145 w 322"/>
                <a:gd name="T33" fmla="*/ 372 h 573"/>
                <a:gd name="T34" fmla="*/ 134 w 322"/>
                <a:gd name="T35" fmla="*/ 361 h 573"/>
                <a:gd name="T36" fmla="*/ 133 w 322"/>
                <a:gd name="T37" fmla="*/ 341 h 573"/>
                <a:gd name="T38" fmla="*/ 176 w 322"/>
                <a:gd name="T39" fmla="*/ 344 h 573"/>
                <a:gd name="T40" fmla="*/ 180 w 322"/>
                <a:gd name="T41" fmla="*/ 300 h 573"/>
                <a:gd name="T42" fmla="*/ 249 w 322"/>
                <a:gd name="T43" fmla="*/ 294 h 573"/>
                <a:gd name="T44" fmla="*/ 269 w 322"/>
                <a:gd name="T45" fmla="*/ 265 h 573"/>
                <a:gd name="T46" fmla="*/ 242 w 322"/>
                <a:gd name="T47" fmla="*/ 211 h 573"/>
                <a:gd name="T48" fmla="*/ 256 w 322"/>
                <a:gd name="T49" fmla="*/ 145 h 573"/>
                <a:gd name="T50" fmla="*/ 321 w 322"/>
                <a:gd name="T51" fmla="*/ 90 h 573"/>
                <a:gd name="T52" fmla="*/ 318 w 322"/>
                <a:gd name="T53" fmla="*/ 66 h 573"/>
                <a:gd name="T54" fmla="*/ 304 w 322"/>
                <a:gd name="T55" fmla="*/ 64 h 573"/>
                <a:gd name="T56" fmla="*/ 288 w 322"/>
                <a:gd name="T57" fmla="*/ 94 h 573"/>
                <a:gd name="T58" fmla="*/ 244 w 322"/>
                <a:gd name="T59" fmla="*/ 93 h 573"/>
                <a:gd name="T60" fmla="*/ 253 w 322"/>
                <a:gd name="T61" fmla="*/ 59 h 573"/>
                <a:gd name="T62" fmla="*/ 175 w 322"/>
                <a:gd name="T63" fmla="*/ 8 h 573"/>
                <a:gd name="T64" fmla="*/ 148 w 322"/>
                <a:gd name="T65" fmla="*/ 4 h 573"/>
                <a:gd name="T66" fmla="*/ 147 w 322"/>
                <a:gd name="T67" fmla="*/ 14 h 573"/>
                <a:gd name="T68" fmla="*/ 115 w 322"/>
                <a:gd name="T69" fmla="*/ 0 h 573"/>
                <a:gd name="T70" fmla="*/ 98 w 322"/>
                <a:gd name="T71" fmla="*/ 18 h 573"/>
                <a:gd name="T72" fmla="*/ 97 w 322"/>
                <a:gd name="T73" fmla="*/ 39 h 573"/>
                <a:gd name="T74" fmla="*/ 79 w 322"/>
                <a:gd name="T75" fmla="*/ 47 h 573"/>
                <a:gd name="T76" fmla="*/ 79 w 322"/>
                <a:gd name="T77" fmla="*/ 86 h 573"/>
                <a:gd name="T78" fmla="*/ 60 w 322"/>
                <a:gd name="T79" fmla="*/ 109 h 573"/>
                <a:gd name="T80" fmla="*/ 45 w 322"/>
                <a:gd name="T81" fmla="*/ 164 h 573"/>
                <a:gd name="T82" fmla="*/ 56 w 322"/>
                <a:gd name="T83" fmla="*/ 217 h 573"/>
                <a:gd name="T84" fmla="*/ 36 w 322"/>
                <a:gd name="T85" fmla="*/ 261 h 573"/>
                <a:gd name="T86" fmla="*/ 21 w 322"/>
                <a:gd name="T87" fmla="*/ 373 h 573"/>
                <a:gd name="T88" fmla="*/ 32 w 322"/>
                <a:gd name="T89" fmla="*/ 414 h 573"/>
                <a:gd name="T90" fmla="*/ 21 w 322"/>
                <a:gd name="T91" fmla="*/ 418 h 573"/>
                <a:gd name="T92" fmla="*/ 26 w 322"/>
                <a:gd name="T93" fmla="*/ 453 h 573"/>
                <a:gd name="T94" fmla="*/ 0 w 322"/>
                <a:gd name="T95" fmla="*/ 528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2" h="573">
                  <a:moveTo>
                    <a:pt x="0" y="528"/>
                  </a:moveTo>
                  <a:lnTo>
                    <a:pt x="2" y="540"/>
                  </a:lnTo>
                  <a:lnTo>
                    <a:pt x="16" y="536"/>
                  </a:lnTo>
                  <a:lnTo>
                    <a:pt x="21" y="566"/>
                  </a:lnTo>
                  <a:lnTo>
                    <a:pt x="79" y="572"/>
                  </a:lnTo>
                  <a:lnTo>
                    <a:pt x="63" y="557"/>
                  </a:lnTo>
                  <a:lnTo>
                    <a:pt x="75" y="518"/>
                  </a:lnTo>
                  <a:lnTo>
                    <a:pt x="87" y="526"/>
                  </a:lnTo>
                  <a:lnTo>
                    <a:pt x="124" y="472"/>
                  </a:lnTo>
                  <a:lnTo>
                    <a:pt x="95" y="441"/>
                  </a:lnTo>
                  <a:lnTo>
                    <a:pt x="128" y="422"/>
                  </a:lnTo>
                  <a:lnTo>
                    <a:pt x="132" y="393"/>
                  </a:lnTo>
                  <a:lnTo>
                    <a:pt x="147" y="381"/>
                  </a:lnTo>
                  <a:lnTo>
                    <a:pt x="134" y="376"/>
                  </a:lnTo>
                  <a:lnTo>
                    <a:pt x="159" y="376"/>
                  </a:lnTo>
                  <a:lnTo>
                    <a:pt x="156" y="362"/>
                  </a:lnTo>
                  <a:lnTo>
                    <a:pt x="145" y="372"/>
                  </a:lnTo>
                  <a:lnTo>
                    <a:pt x="134" y="361"/>
                  </a:lnTo>
                  <a:lnTo>
                    <a:pt x="133" y="341"/>
                  </a:lnTo>
                  <a:lnTo>
                    <a:pt x="176" y="344"/>
                  </a:lnTo>
                  <a:lnTo>
                    <a:pt x="180" y="300"/>
                  </a:lnTo>
                  <a:lnTo>
                    <a:pt x="249" y="294"/>
                  </a:lnTo>
                  <a:lnTo>
                    <a:pt x="269" y="265"/>
                  </a:lnTo>
                  <a:lnTo>
                    <a:pt x="242" y="211"/>
                  </a:lnTo>
                  <a:lnTo>
                    <a:pt x="256" y="145"/>
                  </a:lnTo>
                  <a:lnTo>
                    <a:pt x="321" y="90"/>
                  </a:lnTo>
                  <a:lnTo>
                    <a:pt x="318" y="66"/>
                  </a:lnTo>
                  <a:lnTo>
                    <a:pt x="304" y="64"/>
                  </a:lnTo>
                  <a:lnTo>
                    <a:pt x="288" y="94"/>
                  </a:lnTo>
                  <a:lnTo>
                    <a:pt x="244" y="93"/>
                  </a:lnTo>
                  <a:lnTo>
                    <a:pt x="253" y="59"/>
                  </a:lnTo>
                  <a:lnTo>
                    <a:pt x="175" y="8"/>
                  </a:lnTo>
                  <a:lnTo>
                    <a:pt x="148" y="4"/>
                  </a:lnTo>
                  <a:lnTo>
                    <a:pt x="147" y="14"/>
                  </a:lnTo>
                  <a:lnTo>
                    <a:pt x="115" y="0"/>
                  </a:lnTo>
                  <a:lnTo>
                    <a:pt x="98" y="18"/>
                  </a:lnTo>
                  <a:lnTo>
                    <a:pt x="97" y="39"/>
                  </a:lnTo>
                  <a:lnTo>
                    <a:pt x="79" y="47"/>
                  </a:lnTo>
                  <a:lnTo>
                    <a:pt x="79" y="86"/>
                  </a:lnTo>
                  <a:lnTo>
                    <a:pt x="60" y="109"/>
                  </a:lnTo>
                  <a:lnTo>
                    <a:pt x="45" y="164"/>
                  </a:lnTo>
                  <a:lnTo>
                    <a:pt x="56" y="217"/>
                  </a:lnTo>
                  <a:lnTo>
                    <a:pt x="36" y="261"/>
                  </a:lnTo>
                  <a:lnTo>
                    <a:pt x="21" y="373"/>
                  </a:lnTo>
                  <a:lnTo>
                    <a:pt x="32" y="414"/>
                  </a:lnTo>
                  <a:lnTo>
                    <a:pt x="21" y="418"/>
                  </a:lnTo>
                  <a:lnTo>
                    <a:pt x="26" y="453"/>
                  </a:lnTo>
                  <a:lnTo>
                    <a:pt x="0" y="52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 name="Freeform 8"/>
            <p:cNvSpPr>
              <a:spLocks/>
            </p:cNvSpPr>
            <p:nvPr/>
          </p:nvSpPr>
          <p:spPr bwMode="auto">
            <a:xfrm>
              <a:off x="1742" y="3731"/>
              <a:ext cx="57" cy="49"/>
            </a:xfrm>
            <a:custGeom>
              <a:avLst/>
              <a:gdLst>
                <a:gd name="T0" fmla="*/ 0 w 59"/>
                <a:gd name="T1" fmla="*/ 0 h 51"/>
                <a:gd name="T2" fmla="*/ 1 w 59"/>
                <a:gd name="T3" fmla="*/ 50 h 51"/>
                <a:gd name="T4" fmla="*/ 58 w 59"/>
                <a:gd name="T5" fmla="*/ 44 h 51"/>
                <a:gd name="T6" fmla="*/ 13 w 59"/>
                <a:gd name="T7" fmla="*/ 24 h 51"/>
                <a:gd name="T8" fmla="*/ 0 w 59"/>
                <a:gd name="T9" fmla="*/ 0 h 51"/>
              </a:gdLst>
              <a:ahLst/>
              <a:cxnLst>
                <a:cxn ang="0">
                  <a:pos x="T0" y="T1"/>
                </a:cxn>
                <a:cxn ang="0">
                  <a:pos x="T2" y="T3"/>
                </a:cxn>
                <a:cxn ang="0">
                  <a:pos x="T4" y="T5"/>
                </a:cxn>
                <a:cxn ang="0">
                  <a:pos x="T6" y="T7"/>
                </a:cxn>
                <a:cxn ang="0">
                  <a:pos x="T8" y="T9"/>
                </a:cxn>
              </a:cxnLst>
              <a:rect l="0" t="0" r="r" b="b"/>
              <a:pathLst>
                <a:path w="59" h="51">
                  <a:moveTo>
                    <a:pt x="0" y="0"/>
                  </a:moveTo>
                  <a:lnTo>
                    <a:pt x="1" y="50"/>
                  </a:lnTo>
                  <a:lnTo>
                    <a:pt x="58" y="44"/>
                  </a:lnTo>
                  <a:lnTo>
                    <a:pt x="13" y="24"/>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 name="Freeform 9"/>
            <p:cNvSpPr>
              <a:spLocks/>
            </p:cNvSpPr>
            <p:nvPr/>
          </p:nvSpPr>
          <p:spPr bwMode="auto">
            <a:xfrm>
              <a:off x="4608" y="3001"/>
              <a:ext cx="637" cy="472"/>
            </a:xfrm>
            <a:custGeom>
              <a:avLst/>
              <a:gdLst>
                <a:gd name="T0" fmla="*/ 10 w 659"/>
                <a:gd name="T1" fmla="*/ 262 h 493"/>
                <a:gd name="T2" fmla="*/ 17 w 659"/>
                <a:gd name="T3" fmla="*/ 256 h 493"/>
                <a:gd name="T4" fmla="*/ 12 w 659"/>
                <a:gd name="T5" fmla="*/ 184 h 493"/>
                <a:gd name="T6" fmla="*/ 57 w 659"/>
                <a:gd name="T7" fmla="*/ 163 h 493"/>
                <a:gd name="T8" fmla="*/ 149 w 659"/>
                <a:gd name="T9" fmla="*/ 121 h 493"/>
                <a:gd name="T10" fmla="*/ 157 w 659"/>
                <a:gd name="T11" fmla="*/ 93 h 493"/>
                <a:gd name="T12" fmla="*/ 168 w 659"/>
                <a:gd name="T13" fmla="*/ 90 h 493"/>
                <a:gd name="T14" fmla="*/ 184 w 659"/>
                <a:gd name="T15" fmla="*/ 79 h 493"/>
                <a:gd name="T16" fmla="*/ 234 w 659"/>
                <a:gd name="T17" fmla="*/ 56 h 493"/>
                <a:gd name="T18" fmla="*/ 250 w 659"/>
                <a:gd name="T19" fmla="*/ 67 h 493"/>
                <a:gd name="T20" fmla="*/ 262 w 659"/>
                <a:gd name="T21" fmla="*/ 59 h 493"/>
                <a:gd name="T22" fmla="*/ 316 w 659"/>
                <a:gd name="T23" fmla="*/ 22 h 493"/>
                <a:gd name="T24" fmla="*/ 381 w 659"/>
                <a:gd name="T25" fmla="*/ 26 h 493"/>
                <a:gd name="T26" fmla="*/ 439 w 659"/>
                <a:gd name="T27" fmla="*/ 115 h 493"/>
                <a:gd name="T28" fmla="*/ 466 w 659"/>
                <a:gd name="T29" fmla="*/ 22 h 493"/>
                <a:gd name="T30" fmla="*/ 498 w 659"/>
                <a:gd name="T31" fmla="*/ 57 h 493"/>
                <a:gd name="T32" fmla="*/ 542 w 659"/>
                <a:gd name="T33" fmla="*/ 137 h 493"/>
                <a:gd name="T34" fmla="*/ 595 w 659"/>
                <a:gd name="T35" fmla="*/ 196 h 493"/>
                <a:gd name="T36" fmla="*/ 614 w 659"/>
                <a:gd name="T37" fmla="*/ 214 h 493"/>
                <a:gd name="T38" fmla="*/ 658 w 659"/>
                <a:gd name="T39" fmla="*/ 295 h 493"/>
                <a:gd name="T40" fmla="*/ 621 w 659"/>
                <a:gd name="T41" fmla="*/ 388 h 493"/>
                <a:gd name="T42" fmla="*/ 563 w 659"/>
                <a:gd name="T43" fmla="*/ 469 h 493"/>
                <a:gd name="T44" fmla="*/ 542 w 659"/>
                <a:gd name="T45" fmla="*/ 492 h 493"/>
                <a:gd name="T46" fmla="*/ 493 w 659"/>
                <a:gd name="T47" fmla="*/ 485 h 493"/>
                <a:gd name="T48" fmla="*/ 438 w 659"/>
                <a:gd name="T49" fmla="*/ 459 h 493"/>
                <a:gd name="T50" fmla="*/ 407 w 659"/>
                <a:gd name="T51" fmla="*/ 425 h 493"/>
                <a:gd name="T52" fmla="*/ 400 w 659"/>
                <a:gd name="T53" fmla="*/ 417 h 493"/>
                <a:gd name="T54" fmla="*/ 401 w 659"/>
                <a:gd name="T55" fmla="*/ 370 h 493"/>
                <a:gd name="T56" fmla="*/ 358 w 659"/>
                <a:gd name="T57" fmla="*/ 405 h 493"/>
                <a:gd name="T58" fmla="*/ 296 w 659"/>
                <a:gd name="T59" fmla="*/ 350 h 493"/>
                <a:gd name="T60" fmla="*/ 172 w 659"/>
                <a:gd name="T61" fmla="*/ 392 h 493"/>
                <a:gd name="T62" fmla="*/ 78 w 659"/>
                <a:gd name="T63" fmla="*/ 416 h 493"/>
                <a:gd name="T64" fmla="*/ 41 w 659"/>
                <a:gd name="T65" fmla="*/ 353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9" h="493">
                  <a:moveTo>
                    <a:pt x="0" y="258"/>
                  </a:moveTo>
                  <a:lnTo>
                    <a:pt x="10" y="262"/>
                  </a:lnTo>
                  <a:lnTo>
                    <a:pt x="4" y="248"/>
                  </a:lnTo>
                  <a:lnTo>
                    <a:pt x="17" y="256"/>
                  </a:lnTo>
                  <a:lnTo>
                    <a:pt x="4" y="229"/>
                  </a:lnTo>
                  <a:lnTo>
                    <a:pt x="12" y="184"/>
                  </a:lnTo>
                  <a:lnTo>
                    <a:pt x="16" y="196"/>
                  </a:lnTo>
                  <a:lnTo>
                    <a:pt x="57" y="163"/>
                  </a:lnTo>
                  <a:lnTo>
                    <a:pt x="125" y="146"/>
                  </a:lnTo>
                  <a:lnTo>
                    <a:pt x="149" y="121"/>
                  </a:lnTo>
                  <a:lnTo>
                    <a:pt x="148" y="105"/>
                  </a:lnTo>
                  <a:lnTo>
                    <a:pt x="157" y="93"/>
                  </a:lnTo>
                  <a:lnTo>
                    <a:pt x="168" y="111"/>
                  </a:lnTo>
                  <a:lnTo>
                    <a:pt x="168" y="90"/>
                  </a:lnTo>
                  <a:lnTo>
                    <a:pt x="183" y="95"/>
                  </a:lnTo>
                  <a:lnTo>
                    <a:pt x="184" y="79"/>
                  </a:lnTo>
                  <a:lnTo>
                    <a:pt x="208" y="55"/>
                  </a:lnTo>
                  <a:lnTo>
                    <a:pt x="234" y="56"/>
                  </a:lnTo>
                  <a:lnTo>
                    <a:pt x="240" y="80"/>
                  </a:lnTo>
                  <a:lnTo>
                    <a:pt x="250" y="67"/>
                  </a:lnTo>
                  <a:lnTo>
                    <a:pt x="269" y="75"/>
                  </a:lnTo>
                  <a:lnTo>
                    <a:pt x="262" y="59"/>
                  </a:lnTo>
                  <a:lnTo>
                    <a:pt x="277" y="33"/>
                  </a:lnTo>
                  <a:lnTo>
                    <a:pt x="316" y="22"/>
                  </a:lnTo>
                  <a:lnTo>
                    <a:pt x="307" y="6"/>
                  </a:lnTo>
                  <a:lnTo>
                    <a:pt x="381" y="26"/>
                  </a:lnTo>
                  <a:lnTo>
                    <a:pt x="365" y="71"/>
                  </a:lnTo>
                  <a:lnTo>
                    <a:pt x="439" y="115"/>
                  </a:lnTo>
                  <a:lnTo>
                    <a:pt x="458" y="98"/>
                  </a:lnTo>
                  <a:lnTo>
                    <a:pt x="466" y="22"/>
                  </a:lnTo>
                  <a:lnTo>
                    <a:pt x="484" y="0"/>
                  </a:lnTo>
                  <a:lnTo>
                    <a:pt x="498" y="57"/>
                  </a:lnTo>
                  <a:lnTo>
                    <a:pt x="524" y="71"/>
                  </a:lnTo>
                  <a:lnTo>
                    <a:pt x="542" y="137"/>
                  </a:lnTo>
                  <a:lnTo>
                    <a:pt x="582" y="159"/>
                  </a:lnTo>
                  <a:lnTo>
                    <a:pt x="595" y="196"/>
                  </a:lnTo>
                  <a:lnTo>
                    <a:pt x="612" y="194"/>
                  </a:lnTo>
                  <a:lnTo>
                    <a:pt x="614" y="214"/>
                  </a:lnTo>
                  <a:lnTo>
                    <a:pt x="647" y="242"/>
                  </a:lnTo>
                  <a:lnTo>
                    <a:pt x="658" y="295"/>
                  </a:lnTo>
                  <a:lnTo>
                    <a:pt x="651" y="345"/>
                  </a:lnTo>
                  <a:lnTo>
                    <a:pt x="621" y="388"/>
                  </a:lnTo>
                  <a:lnTo>
                    <a:pt x="601" y="462"/>
                  </a:lnTo>
                  <a:lnTo>
                    <a:pt x="563" y="469"/>
                  </a:lnTo>
                  <a:lnTo>
                    <a:pt x="540" y="482"/>
                  </a:lnTo>
                  <a:lnTo>
                    <a:pt x="542" y="492"/>
                  </a:lnTo>
                  <a:lnTo>
                    <a:pt x="519" y="466"/>
                  </a:lnTo>
                  <a:lnTo>
                    <a:pt x="493" y="485"/>
                  </a:lnTo>
                  <a:lnTo>
                    <a:pt x="462" y="477"/>
                  </a:lnTo>
                  <a:lnTo>
                    <a:pt x="438" y="459"/>
                  </a:lnTo>
                  <a:lnTo>
                    <a:pt x="426" y="421"/>
                  </a:lnTo>
                  <a:lnTo>
                    <a:pt x="407" y="425"/>
                  </a:lnTo>
                  <a:lnTo>
                    <a:pt x="407" y="401"/>
                  </a:lnTo>
                  <a:lnTo>
                    <a:pt x="400" y="417"/>
                  </a:lnTo>
                  <a:lnTo>
                    <a:pt x="386" y="417"/>
                  </a:lnTo>
                  <a:lnTo>
                    <a:pt x="401" y="370"/>
                  </a:lnTo>
                  <a:lnTo>
                    <a:pt x="372" y="415"/>
                  </a:lnTo>
                  <a:lnTo>
                    <a:pt x="358" y="405"/>
                  </a:lnTo>
                  <a:lnTo>
                    <a:pt x="345" y="370"/>
                  </a:lnTo>
                  <a:lnTo>
                    <a:pt x="296" y="350"/>
                  </a:lnTo>
                  <a:lnTo>
                    <a:pt x="208" y="366"/>
                  </a:lnTo>
                  <a:lnTo>
                    <a:pt x="172" y="392"/>
                  </a:lnTo>
                  <a:lnTo>
                    <a:pt x="111" y="393"/>
                  </a:lnTo>
                  <a:lnTo>
                    <a:pt x="78" y="416"/>
                  </a:lnTo>
                  <a:lnTo>
                    <a:pt x="32" y="400"/>
                  </a:lnTo>
                  <a:lnTo>
                    <a:pt x="41" y="353"/>
                  </a:lnTo>
                  <a:lnTo>
                    <a:pt x="0" y="25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 name="Freeform 10"/>
            <p:cNvSpPr>
              <a:spLocks/>
            </p:cNvSpPr>
            <p:nvPr/>
          </p:nvSpPr>
          <p:spPr bwMode="auto">
            <a:xfrm>
              <a:off x="5108" y="3499"/>
              <a:ext cx="55" cy="54"/>
            </a:xfrm>
            <a:custGeom>
              <a:avLst/>
              <a:gdLst>
                <a:gd name="T0" fmla="*/ 0 w 57"/>
                <a:gd name="T1" fmla="*/ 9 h 57"/>
                <a:gd name="T2" fmla="*/ 0 w 57"/>
                <a:gd name="T3" fmla="*/ 0 h 57"/>
                <a:gd name="T4" fmla="*/ 29 w 57"/>
                <a:gd name="T5" fmla="*/ 8 h 57"/>
                <a:gd name="T6" fmla="*/ 50 w 57"/>
                <a:gd name="T7" fmla="*/ 1 h 57"/>
                <a:gd name="T8" fmla="*/ 56 w 57"/>
                <a:gd name="T9" fmla="*/ 15 h 57"/>
                <a:gd name="T10" fmla="*/ 56 w 57"/>
                <a:gd name="T11" fmla="*/ 31 h 57"/>
                <a:gd name="T12" fmla="*/ 34 w 57"/>
                <a:gd name="T13" fmla="*/ 56 h 57"/>
                <a:gd name="T14" fmla="*/ 20 w 57"/>
                <a:gd name="T15" fmla="*/ 54 h 57"/>
                <a:gd name="T16" fmla="*/ 0 w 57"/>
                <a:gd name="T17" fmla="*/ 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7">
                  <a:moveTo>
                    <a:pt x="0" y="9"/>
                  </a:moveTo>
                  <a:lnTo>
                    <a:pt x="0" y="0"/>
                  </a:lnTo>
                  <a:lnTo>
                    <a:pt x="29" y="8"/>
                  </a:lnTo>
                  <a:lnTo>
                    <a:pt x="50" y="1"/>
                  </a:lnTo>
                  <a:lnTo>
                    <a:pt x="56" y="15"/>
                  </a:lnTo>
                  <a:lnTo>
                    <a:pt x="56" y="31"/>
                  </a:lnTo>
                  <a:lnTo>
                    <a:pt x="34" y="56"/>
                  </a:lnTo>
                  <a:lnTo>
                    <a:pt x="20" y="54"/>
                  </a:lnTo>
                  <a:lnTo>
                    <a:pt x="0" y="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6" name="Freeform 11"/>
            <p:cNvSpPr>
              <a:spLocks/>
            </p:cNvSpPr>
            <p:nvPr/>
          </p:nvSpPr>
          <p:spPr bwMode="auto">
            <a:xfrm>
              <a:off x="2973" y="2016"/>
              <a:ext cx="122" cy="47"/>
            </a:xfrm>
            <a:custGeom>
              <a:avLst/>
              <a:gdLst>
                <a:gd name="T0" fmla="*/ 0 w 127"/>
                <a:gd name="T1" fmla="*/ 26 h 49"/>
                <a:gd name="T2" fmla="*/ 2 w 127"/>
                <a:gd name="T3" fmla="*/ 28 h 49"/>
                <a:gd name="T4" fmla="*/ 2 w 127"/>
                <a:gd name="T5" fmla="*/ 37 h 49"/>
                <a:gd name="T6" fmla="*/ 16 w 127"/>
                <a:gd name="T7" fmla="*/ 39 h 49"/>
                <a:gd name="T8" fmla="*/ 42 w 127"/>
                <a:gd name="T9" fmla="*/ 34 h 49"/>
                <a:gd name="T10" fmla="*/ 69 w 127"/>
                <a:gd name="T11" fmla="*/ 48 h 49"/>
                <a:gd name="T12" fmla="*/ 108 w 127"/>
                <a:gd name="T13" fmla="*/ 38 h 49"/>
                <a:gd name="T14" fmla="*/ 126 w 127"/>
                <a:gd name="T15" fmla="*/ 13 h 49"/>
                <a:gd name="T16" fmla="*/ 119 w 127"/>
                <a:gd name="T17" fmla="*/ 0 h 49"/>
                <a:gd name="T18" fmla="*/ 70 w 127"/>
                <a:gd name="T19" fmla="*/ 0 h 49"/>
                <a:gd name="T20" fmla="*/ 55 w 127"/>
                <a:gd name="T21" fmla="*/ 26 h 49"/>
                <a:gd name="T22" fmla="*/ 0 w 127"/>
                <a:gd name="T23"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7" h="49">
                  <a:moveTo>
                    <a:pt x="0" y="26"/>
                  </a:moveTo>
                  <a:lnTo>
                    <a:pt x="2" y="28"/>
                  </a:lnTo>
                  <a:lnTo>
                    <a:pt x="2" y="37"/>
                  </a:lnTo>
                  <a:lnTo>
                    <a:pt x="16" y="39"/>
                  </a:lnTo>
                  <a:lnTo>
                    <a:pt x="42" y="34"/>
                  </a:lnTo>
                  <a:lnTo>
                    <a:pt x="69" y="48"/>
                  </a:lnTo>
                  <a:lnTo>
                    <a:pt x="108" y="38"/>
                  </a:lnTo>
                  <a:lnTo>
                    <a:pt x="126" y="13"/>
                  </a:lnTo>
                  <a:lnTo>
                    <a:pt x="119" y="0"/>
                  </a:lnTo>
                  <a:lnTo>
                    <a:pt x="70" y="0"/>
                  </a:lnTo>
                  <a:lnTo>
                    <a:pt x="55" y="26"/>
                  </a:lnTo>
                  <a:lnTo>
                    <a:pt x="0" y="2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7" name="Freeform 12"/>
            <p:cNvSpPr>
              <a:spLocks/>
            </p:cNvSpPr>
            <p:nvPr/>
          </p:nvSpPr>
          <p:spPr bwMode="auto">
            <a:xfrm>
              <a:off x="4209" y="2415"/>
              <a:ext cx="78" cy="94"/>
            </a:xfrm>
            <a:custGeom>
              <a:avLst/>
              <a:gdLst>
                <a:gd name="T0" fmla="*/ 0 w 80"/>
                <a:gd name="T1" fmla="*/ 29 h 98"/>
                <a:gd name="T2" fmla="*/ 10 w 80"/>
                <a:gd name="T3" fmla="*/ 39 h 98"/>
                <a:gd name="T4" fmla="*/ 16 w 80"/>
                <a:gd name="T5" fmla="*/ 83 h 98"/>
                <a:gd name="T6" fmla="*/ 36 w 80"/>
                <a:gd name="T7" fmla="*/ 80 h 98"/>
                <a:gd name="T8" fmla="*/ 47 w 80"/>
                <a:gd name="T9" fmla="*/ 61 h 98"/>
                <a:gd name="T10" fmla="*/ 62 w 80"/>
                <a:gd name="T11" fmla="*/ 66 h 98"/>
                <a:gd name="T12" fmla="*/ 72 w 80"/>
                <a:gd name="T13" fmla="*/ 97 h 98"/>
                <a:gd name="T14" fmla="*/ 79 w 80"/>
                <a:gd name="T15" fmla="*/ 79 h 98"/>
                <a:gd name="T16" fmla="*/ 69 w 80"/>
                <a:gd name="T17" fmla="*/ 47 h 98"/>
                <a:gd name="T18" fmla="*/ 62 w 80"/>
                <a:gd name="T19" fmla="*/ 59 h 98"/>
                <a:gd name="T20" fmla="*/ 51 w 80"/>
                <a:gd name="T21" fmla="*/ 44 h 98"/>
                <a:gd name="T22" fmla="*/ 70 w 80"/>
                <a:gd name="T23" fmla="*/ 25 h 98"/>
                <a:gd name="T24" fmla="*/ 34 w 80"/>
                <a:gd name="T25" fmla="*/ 22 h 98"/>
                <a:gd name="T26" fmla="*/ 9 w 80"/>
                <a:gd name="T27" fmla="*/ 0 h 98"/>
                <a:gd name="T28" fmla="*/ 2 w 80"/>
                <a:gd name="T29" fmla="*/ 12 h 98"/>
                <a:gd name="T30" fmla="*/ 10 w 80"/>
                <a:gd name="T31" fmla="*/ 22 h 98"/>
                <a:gd name="T32" fmla="*/ 0 w 80"/>
                <a:gd name="T33" fmla="*/ 2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 h="98">
                  <a:moveTo>
                    <a:pt x="0" y="29"/>
                  </a:moveTo>
                  <a:lnTo>
                    <a:pt x="10" y="39"/>
                  </a:lnTo>
                  <a:lnTo>
                    <a:pt x="16" y="83"/>
                  </a:lnTo>
                  <a:lnTo>
                    <a:pt x="36" y="80"/>
                  </a:lnTo>
                  <a:lnTo>
                    <a:pt x="47" y="61"/>
                  </a:lnTo>
                  <a:lnTo>
                    <a:pt x="62" y="66"/>
                  </a:lnTo>
                  <a:lnTo>
                    <a:pt x="72" y="97"/>
                  </a:lnTo>
                  <a:lnTo>
                    <a:pt x="79" y="79"/>
                  </a:lnTo>
                  <a:lnTo>
                    <a:pt x="69" y="47"/>
                  </a:lnTo>
                  <a:lnTo>
                    <a:pt x="62" y="59"/>
                  </a:lnTo>
                  <a:lnTo>
                    <a:pt x="51" y="44"/>
                  </a:lnTo>
                  <a:lnTo>
                    <a:pt x="70" y="25"/>
                  </a:lnTo>
                  <a:lnTo>
                    <a:pt x="34" y="22"/>
                  </a:lnTo>
                  <a:lnTo>
                    <a:pt x="9" y="0"/>
                  </a:lnTo>
                  <a:lnTo>
                    <a:pt x="2" y="12"/>
                  </a:lnTo>
                  <a:lnTo>
                    <a:pt x="10" y="22"/>
                  </a:lnTo>
                  <a:lnTo>
                    <a:pt x="0" y="2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8" name="Freeform 13"/>
            <p:cNvSpPr>
              <a:spLocks/>
            </p:cNvSpPr>
            <p:nvPr/>
          </p:nvSpPr>
          <p:spPr bwMode="auto">
            <a:xfrm>
              <a:off x="2870" y="1963"/>
              <a:ext cx="51" cy="38"/>
            </a:xfrm>
            <a:custGeom>
              <a:avLst/>
              <a:gdLst>
                <a:gd name="T0" fmla="*/ 0 w 53"/>
                <a:gd name="T1" fmla="*/ 8 h 40"/>
                <a:gd name="T2" fmla="*/ 12 w 53"/>
                <a:gd name="T3" fmla="*/ 2 h 40"/>
                <a:gd name="T4" fmla="*/ 34 w 53"/>
                <a:gd name="T5" fmla="*/ 0 h 40"/>
                <a:gd name="T6" fmla="*/ 50 w 53"/>
                <a:gd name="T7" fmla="*/ 16 h 40"/>
                <a:gd name="T8" fmla="*/ 52 w 53"/>
                <a:gd name="T9" fmla="*/ 28 h 40"/>
                <a:gd name="T10" fmla="*/ 45 w 53"/>
                <a:gd name="T11" fmla="*/ 39 h 40"/>
                <a:gd name="T12" fmla="*/ 0 w 53"/>
                <a:gd name="T13" fmla="*/ 8 h 40"/>
              </a:gdLst>
              <a:ahLst/>
              <a:cxnLst>
                <a:cxn ang="0">
                  <a:pos x="T0" y="T1"/>
                </a:cxn>
                <a:cxn ang="0">
                  <a:pos x="T2" y="T3"/>
                </a:cxn>
                <a:cxn ang="0">
                  <a:pos x="T4" y="T5"/>
                </a:cxn>
                <a:cxn ang="0">
                  <a:pos x="T6" y="T7"/>
                </a:cxn>
                <a:cxn ang="0">
                  <a:pos x="T8" y="T9"/>
                </a:cxn>
                <a:cxn ang="0">
                  <a:pos x="T10" y="T11"/>
                </a:cxn>
                <a:cxn ang="0">
                  <a:pos x="T12" y="T13"/>
                </a:cxn>
              </a:cxnLst>
              <a:rect l="0" t="0" r="r" b="b"/>
              <a:pathLst>
                <a:path w="53" h="40">
                  <a:moveTo>
                    <a:pt x="0" y="8"/>
                  </a:moveTo>
                  <a:lnTo>
                    <a:pt x="12" y="2"/>
                  </a:lnTo>
                  <a:lnTo>
                    <a:pt x="34" y="0"/>
                  </a:lnTo>
                  <a:lnTo>
                    <a:pt x="50" y="16"/>
                  </a:lnTo>
                  <a:lnTo>
                    <a:pt x="52" y="28"/>
                  </a:lnTo>
                  <a:lnTo>
                    <a:pt x="45" y="39"/>
                  </a:lnTo>
                  <a:lnTo>
                    <a:pt x="0" y="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9" name="Freeform 14"/>
            <p:cNvSpPr>
              <a:spLocks/>
            </p:cNvSpPr>
            <p:nvPr/>
          </p:nvSpPr>
          <p:spPr bwMode="auto">
            <a:xfrm>
              <a:off x="4226" y="2388"/>
              <a:ext cx="49" cy="27"/>
            </a:xfrm>
            <a:custGeom>
              <a:avLst/>
              <a:gdLst>
                <a:gd name="T0" fmla="*/ 0 w 51"/>
                <a:gd name="T1" fmla="*/ 16 h 28"/>
                <a:gd name="T2" fmla="*/ 6 w 51"/>
                <a:gd name="T3" fmla="*/ 27 h 28"/>
                <a:gd name="T4" fmla="*/ 50 w 51"/>
                <a:gd name="T5" fmla="*/ 22 h 28"/>
                <a:gd name="T6" fmla="*/ 47 w 51"/>
                <a:gd name="T7" fmla="*/ 8 h 28"/>
                <a:gd name="T8" fmla="*/ 16 w 51"/>
                <a:gd name="T9" fmla="*/ 0 h 28"/>
                <a:gd name="T10" fmla="*/ 0 w 51"/>
                <a:gd name="T11" fmla="*/ 16 h 28"/>
              </a:gdLst>
              <a:ahLst/>
              <a:cxnLst>
                <a:cxn ang="0">
                  <a:pos x="T0" y="T1"/>
                </a:cxn>
                <a:cxn ang="0">
                  <a:pos x="T2" y="T3"/>
                </a:cxn>
                <a:cxn ang="0">
                  <a:pos x="T4" y="T5"/>
                </a:cxn>
                <a:cxn ang="0">
                  <a:pos x="T6" y="T7"/>
                </a:cxn>
                <a:cxn ang="0">
                  <a:pos x="T8" y="T9"/>
                </a:cxn>
                <a:cxn ang="0">
                  <a:pos x="T10" y="T11"/>
                </a:cxn>
              </a:cxnLst>
              <a:rect l="0" t="0" r="r" b="b"/>
              <a:pathLst>
                <a:path w="51" h="28">
                  <a:moveTo>
                    <a:pt x="0" y="16"/>
                  </a:moveTo>
                  <a:lnTo>
                    <a:pt x="6" y="27"/>
                  </a:lnTo>
                  <a:lnTo>
                    <a:pt x="50" y="22"/>
                  </a:lnTo>
                  <a:lnTo>
                    <a:pt x="47" y="8"/>
                  </a:lnTo>
                  <a:lnTo>
                    <a:pt x="16" y="0"/>
                  </a:lnTo>
                  <a:lnTo>
                    <a:pt x="0" y="1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0" name="Freeform 15"/>
            <p:cNvSpPr>
              <a:spLocks/>
            </p:cNvSpPr>
            <p:nvPr/>
          </p:nvSpPr>
          <p:spPr bwMode="auto">
            <a:xfrm>
              <a:off x="1725" y="2984"/>
              <a:ext cx="191" cy="212"/>
            </a:xfrm>
            <a:custGeom>
              <a:avLst/>
              <a:gdLst>
                <a:gd name="T0" fmla="*/ 0 w 197"/>
                <a:gd name="T1" fmla="*/ 21 h 221"/>
                <a:gd name="T2" fmla="*/ 14 w 197"/>
                <a:gd name="T3" fmla="*/ 44 h 221"/>
                <a:gd name="T4" fmla="*/ 4 w 197"/>
                <a:gd name="T5" fmla="*/ 95 h 221"/>
                <a:gd name="T6" fmla="*/ 14 w 197"/>
                <a:gd name="T7" fmla="*/ 101 h 221"/>
                <a:gd name="T8" fmla="*/ 9 w 197"/>
                <a:gd name="T9" fmla="*/ 107 h 221"/>
                <a:gd name="T10" fmla="*/ 1 w 197"/>
                <a:gd name="T11" fmla="*/ 128 h 221"/>
                <a:gd name="T12" fmla="*/ 17 w 197"/>
                <a:gd name="T13" fmla="*/ 157 h 221"/>
                <a:gd name="T14" fmla="*/ 28 w 197"/>
                <a:gd name="T15" fmla="*/ 218 h 221"/>
                <a:gd name="T16" fmla="*/ 39 w 197"/>
                <a:gd name="T17" fmla="*/ 220 h 221"/>
                <a:gd name="T18" fmla="*/ 56 w 197"/>
                <a:gd name="T19" fmla="*/ 201 h 221"/>
                <a:gd name="T20" fmla="*/ 87 w 197"/>
                <a:gd name="T21" fmla="*/ 215 h 221"/>
                <a:gd name="T22" fmla="*/ 89 w 197"/>
                <a:gd name="T23" fmla="*/ 205 h 221"/>
                <a:gd name="T24" fmla="*/ 116 w 197"/>
                <a:gd name="T25" fmla="*/ 209 h 221"/>
                <a:gd name="T26" fmla="*/ 125 w 197"/>
                <a:gd name="T27" fmla="*/ 166 h 221"/>
                <a:gd name="T28" fmla="*/ 173 w 197"/>
                <a:gd name="T29" fmla="*/ 157 h 221"/>
                <a:gd name="T30" fmla="*/ 189 w 197"/>
                <a:gd name="T31" fmla="*/ 172 h 221"/>
                <a:gd name="T32" fmla="*/ 196 w 197"/>
                <a:gd name="T33" fmla="*/ 139 h 221"/>
                <a:gd name="T34" fmla="*/ 185 w 197"/>
                <a:gd name="T35" fmla="*/ 110 h 221"/>
                <a:gd name="T36" fmla="*/ 156 w 197"/>
                <a:gd name="T37" fmla="*/ 107 h 221"/>
                <a:gd name="T38" fmla="*/ 145 w 197"/>
                <a:gd name="T39" fmla="*/ 64 h 221"/>
                <a:gd name="T40" fmla="*/ 72 w 197"/>
                <a:gd name="T41" fmla="*/ 36 h 221"/>
                <a:gd name="T42" fmla="*/ 68 w 197"/>
                <a:gd name="T43" fmla="*/ 0 h 221"/>
                <a:gd name="T44" fmla="*/ 20 w 197"/>
                <a:gd name="T45" fmla="*/ 22 h 221"/>
                <a:gd name="T46" fmla="*/ 0 w 197"/>
                <a:gd name="T47" fmla="*/ 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7" h="221">
                  <a:moveTo>
                    <a:pt x="0" y="21"/>
                  </a:moveTo>
                  <a:lnTo>
                    <a:pt x="14" y="44"/>
                  </a:lnTo>
                  <a:lnTo>
                    <a:pt x="4" y="95"/>
                  </a:lnTo>
                  <a:lnTo>
                    <a:pt x="14" y="101"/>
                  </a:lnTo>
                  <a:lnTo>
                    <a:pt x="9" y="107"/>
                  </a:lnTo>
                  <a:lnTo>
                    <a:pt x="1" y="128"/>
                  </a:lnTo>
                  <a:lnTo>
                    <a:pt x="17" y="157"/>
                  </a:lnTo>
                  <a:lnTo>
                    <a:pt x="28" y="218"/>
                  </a:lnTo>
                  <a:lnTo>
                    <a:pt x="39" y="220"/>
                  </a:lnTo>
                  <a:lnTo>
                    <a:pt x="56" y="201"/>
                  </a:lnTo>
                  <a:lnTo>
                    <a:pt x="87" y="215"/>
                  </a:lnTo>
                  <a:lnTo>
                    <a:pt x="89" y="205"/>
                  </a:lnTo>
                  <a:lnTo>
                    <a:pt x="116" y="209"/>
                  </a:lnTo>
                  <a:lnTo>
                    <a:pt x="125" y="166"/>
                  </a:lnTo>
                  <a:lnTo>
                    <a:pt x="173" y="157"/>
                  </a:lnTo>
                  <a:lnTo>
                    <a:pt x="189" y="172"/>
                  </a:lnTo>
                  <a:lnTo>
                    <a:pt x="196" y="139"/>
                  </a:lnTo>
                  <a:lnTo>
                    <a:pt x="185" y="110"/>
                  </a:lnTo>
                  <a:lnTo>
                    <a:pt x="156" y="107"/>
                  </a:lnTo>
                  <a:lnTo>
                    <a:pt x="145" y="64"/>
                  </a:lnTo>
                  <a:lnTo>
                    <a:pt x="72" y="36"/>
                  </a:lnTo>
                  <a:lnTo>
                    <a:pt x="68" y="0"/>
                  </a:lnTo>
                  <a:lnTo>
                    <a:pt x="20" y="22"/>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1" name="Freeform 16"/>
            <p:cNvSpPr>
              <a:spLocks/>
            </p:cNvSpPr>
            <p:nvPr/>
          </p:nvSpPr>
          <p:spPr bwMode="auto">
            <a:xfrm>
              <a:off x="1660" y="2755"/>
              <a:ext cx="615" cy="621"/>
            </a:xfrm>
            <a:custGeom>
              <a:avLst/>
              <a:gdLst>
                <a:gd name="T0" fmla="*/ 13 w 636"/>
                <a:gd name="T1" fmla="*/ 234 h 649"/>
                <a:gd name="T2" fmla="*/ 53 w 636"/>
                <a:gd name="T3" fmla="*/ 233 h 649"/>
                <a:gd name="T4" fmla="*/ 67 w 636"/>
                <a:gd name="T5" fmla="*/ 260 h 649"/>
                <a:gd name="T6" fmla="*/ 136 w 636"/>
                <a:gd name="T7" fmla="*/ 238 h 649"/>
                <a:gd name="T8" fmla="*/ 213 w 636"/>
                <a:gd name="T9" fmla="*/ 303 h 649"/>
                <a:gd name="T10" fmla="*/ 252 w 636"/>
                <a:gd name="T11" fmla="*/ 349 h 649"/>
                <a:gd name="T12" fmla="*/ 256 w 636"/>
                <a:gd name="T13" fmla="*/ 411 h 649"/>
                <a:gd name="T14" fmla="*/ 293 w 636"/>
                <a:gd name="T15" fmla="*/ 449 h 649"/>
                <a:gd name="T16" fmla="*/ 315 w 636"/>
                <a:gd name="T17" fmla="*/ 476 h 649"/>
                <a:gd name="T18" fmla="*/ 326 w 636"/>
                <a:gd name="T19" fmla="*/ 506 h 649"/>
                <a:gd name="T20" fmla="*/ 264 w 636"/>
                <a:gd name="T21" fmla="*/ 585 h 649"/>
                <a:gd name="T22" fmla="*/ 326 w 636"/>
                <a:gd name="T23" fmla="*/ 616 h 649"/>
                <a:gd name="T24" fmla="*/ 331 w 636"/>
                <a:gd name="T25" fmla="*/ 648 h 649"/>
                <a:gd name="T26" fmla="*/ 413 w 636"/>
                <a:gd name="T27" fmla="*/ 502 h 649"/>
                <a:gd name="T28" fmla="*/ 515 w 636"/>
                <a:gd name="T29" fmla="*/ 459 h 649"/>
                <a:gd name="T30" fmla="*/ 563 w 636"/>
                <a:gd name="T31" fmla="*/ 369 h 649"/>
                <a:gd name="T32" fmla="*/ 629 w 636"/>
                <a:gd name="T33" fmla="*/ 228 h 649"/>
                <a:gd name="T34" fmla="*/ 625 w 636"/>
                <a:gd name="T35" fmla="*/ 168 h 649"/>
                <a:gd name="T36" fmla="*/ 559 w 636"/>
                <a:gd name="T37" fmla="*/ 133 h 649"/>
                <a:gd name="T38" fmla="*/ 471 w 636"/>
                <a:gd name="T39" fmla="*/ 108 h 649"/>
                <a:gd name="T40" fmla="*/ 420 w 636"/>
                <a:gd name="T41" fmla="*/ 94 h 649"/>
                <a:gd name="T42" fmla="*/ 399 w 636"/>
                <a:gd name="T43" fmla="*/ 113 h 649"/>
                <a:gd name="T44" fmla="*/ 378 w 636"/>
                <a:gd name="T45" fmla="*/ 112 h 649"/>
                <a:gd name="T46" fmla="*/ 390 w 636"/>
                <a:gd name="T47" fmla="*/ 58 h 649"/>
                <a:gd name="T48" fmla="*/ 339 w 636"/>
                <a:gd name="T49" fmla="*/ 49 h 649"/>
                <a:gd name="T50" fmla="*/ 283 w 636"/>
                <a:gd name="T51" fmla="*/ 52 h 649"/>
                <a:gd name="T52" fmla="*/ 227 w 636"/>
                <a:gd name="T53" fmla="*/ 43 h 649"/>
                <a:gd name="T54" fmla="*/ 215 w 636"/>
                <a:gd name="T55" fmla="*/ 0 h 649"/>
                <a:gd name="T56" fmla="*/ 148 w 636"/>
                <a:gd name="T57" fmla="*/ 13 h 649"/>
                <a:gd name="T58" fmla="*/ 171 w 636"/>
                <a:gd name="T59" fmla="*/ 48 h 649"/>
                <a:gd name="T60" fmla="*/ 113 w 636"/>
                <a:gd name="T61" fmla="*/ 62 h 649"/>
                <a:gd name="T62" fmla="*/ 64 w 636"/>
                <a:gd name="T63" fmla="*/ 56 h 649"/>
                <a:gd name="T64" fmla="*/ 62 w 636"/>
                <a:gd name="T65" fmla="*/ 75 h 649"/>
                <a:gd name="T66" fmla="*/ 63 w 636"/>
                <a:gd name="T67" fmla="*/ 151 h 649"/>
                <a:gd name="T68" fmla="*/ 0 w 636"/>
                <a:gd name="T69" fmla="*/ 205 h 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6" h="649">
                  <a:moveTo>
                    <a:pt x="0" y="205"/>
                  </a:moveTo>
                  <a:lnTo>
                    <a:pt x="13" y="234"/>
                  </a:lnTo>
                  <a:lnTo>
                    <a:pt x="36" y="245"/>
                  </a:lnTo>
                  <a:lnTo>
                    <a:pt x="53" y="233"/>
                  </a:lnTo>
                  <a:lnTo>
                    <a:pt x="53" y="260"/>
                  </a:lnTo>
                  <a:lnTo>
                    <a:pt x="67" y="260"/>
                  </a:lnTo>
                  <a:lnTo>
                    <a:pt x="87" y="261"/>
                  </a:lnTo>
                  <a:lnTo>
                    <a:pt x="136" y="238"/>
                  </a:lnTo>
                  <a:lnTo>
                    <a:pt x="140" y="275"/>
                  </a:lnTo>
                  <a:lnTo>
                    <a:pt x="213" y="303"/>
                  </a:lnTo>
                  <a:lnTo>
                    <a:pt x="223" y="346"/>
                  </a:lnTo>
                  <a:lnTo>
                    <a:pt x="252" y="349"/>
                  </a:lnTo>
                  <a:lnTo>
                    <a:pt x="262" y="378"/>
                  </a:lnTo>
                  <a:lnTo>
                    <a:pt x="256" y="411"/>
                  </a:lnTo>
                  <a:lnTo>
                    <a:pt x="260" y="444"/>
                  </a:lnTo>
                  <a:lnTo>
                    <a:pt x="293" y="449"/>
                  </a:lnTo>
                  <a:lnTo>
                    <a:pt x="299" y="472"/>
                  </a:lnTo>
                  <a:lnTo>
                    <a:pt x="315" y="476"/>
                  </a:lnTo>
                  <a:lnTo>
                    <a:pt x="312" y="504"/>
                  </a:lnTo>
                  <a:lnTo>
                    <a:pt x="326" y="506"/>
                  </a:lnTo>
                  <a:lnTo>
                    <a:pt x="328" y="530"/>
                  </a:lnTo>
                  <a:lnTo>
                    <a:pt x="264" y="585"/>
                  </a:lnTo>
                  <a:lnTo>
                    <a:pt x="276" y="581"/>
                  </a:lnTo>
                  <a:lnTo>
                    <a:pt x="326" y="616"/>
                  </a:lnTo>
                  <a:lnTo>
                    <a:pt x="335" y="630"/>
                  </a:lnTo>
                  <a:lnTo>
                    <a:pt x="331" y="648"/>
                  </a:lnTo>
                  <a:lnTo>
                    <a:pt x="409" y="552"/>
                  </a:lnTo>
                  <a:lnTo>
                    <a:pt x="413" y="502"/>
                  </a:lnTo>
                  <a:lnTo>
                    <a:pt x="475" y="459"/>
                  </a:lnTo>
                  <a:lnTo>
                    <a:pt x="515" y="459"/>
                  </a:lnTo>
                  <a:lnTo>
                    <a:pt x="531" y="442"/>
                  </a:lnTo>
                  <a:lnTo>
                    <a:pt x="563" y="369"/>
                  </a:lnTo>
                  <a:lnTo>
                    <a:pt x="567" y="297"/>
                  </a:lnTo>
                  <a:lnTo>
                    <a:pt x="629" y="228"/>
                  </a:lnTo>
                  <a:lnTo>
                    <a:pt x="635" y="198"/>
                  </a:lnTo>
                  <a:lnTo>
                    <a:pt x="625" y="168"/>
                  </a:lnTo>
                  <a:lnTo>
                    <a:pt x="599" y="164"/>
                  </a:lnTo>
                  <a:lnTo>
                    <a:pt x="559" y="133"/>
                  </a:lnTo>
                  <a:lnTo>
                    <a:pt x="478" y="126"/>
                  </a:lnTo>
                  <a:lnTo>
                    <a:pt x="471" y="108"/>
                  </a:lnTo>
                  <a:lnTo>
                    <a:pt x="435" y="94"/>
                  </a:lnTo>
                  <a:lnTo>
                    <a:pt x="420" y="94"/>
                  </a:lnTo>
                  <a:lnTo>
                    <a:pt x="399" y="122"/>
                  </a:lnTo>
                  <a:lnTo>
                    <a:pt x="399" y="113"/>
                  </a:lnTo>
                  <a:lnTo>
                    <a:pt x="364" y="117"/>
                  </a:lnTo>
                  <a:lnTo>
                    <a:pt x="378" y="112"/>
                  </a:lnTo>
                  <a:lnTo>
                    <a:pt x="365" y="90"/>
                  </a:lnTo>
                  <a:lnTo>
                    <a:pt x="390" y="58"/>
                  </a:lnTo>
                  <a:lnTo>
                    <a:pt x="364" y="18"/>
                  </a:lnTo>
                  <a:lnTo>
                    <a:pt x="339" y="49"/>
                  </a:lnTo>
                  <a:lnTo>
                    <a:pt x="316" y="48"/>
                  </a:lnTo>
                  <a:lnTo>
                    <a:pt x="283" y="52"/>
                  </a:lnTo>
                  <a:lnTo>
                    <a:pt x="235" y="59"/>
                  </a:lnTo>
                  <a:lnTo>
                    <a:pt x="227" y="43"/>
                  </a:lnTo>
                  <a:lnTo>
                    <a:pt x="230" y="12"/>
                  </a:lnTo>
                  <a:lnTo>
                    <a:pt x="215" y="0"/>
                  </a:lnTo>
                  <a:lnTo>
                    <a:pt x="176" y="20"/>
                  </a:lnTo>
                  <a:lnTo>
                    <a:pt x="148" y="13"/>
                  </a:lnTo>
                  <a:lnTo>
                    <a:pt x="156" y="44"/>
                  </a:lnTo>
                  <a:lnTo>
                    <a:pt x="171" y="48"/>
                  </a:lnTo>
                  <a:lnTo>
                    <a:pt x="132" y="70"/>
                  </a:lnTo>
                  <a:lnTo>
                    <a:pt x="113" y="62"/>
                  </a:lnTo>
                  <a:lnTo>
                    <a:pt x="103" y="51"/>
                  </a:lnTo>
                  <a:lnTo>
                    <a:pt x="64" y="56"/>
                  </a:lnTo>
                  <a:lnTo>
                    <a:pt x="76" y="74"/>
                  </a:lnTo>
                  <a:lnTo>
                    <a:pt x="62" y="75"/>
                  </a:lnTo>
                  <a:lnTo>
                    <a:pt x="70" y="103"/>
                  </a:lnTo>
                  <a:lnTo>
                    <a:pt x="63" y="151"/>
                  </a:lnTo>
                  <a:lnTo>
                    <a:pt x="22" y="167"/>
                  </a:lnTo>
                  <a:lnTo>
                    <a:pt x="0" y="20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2" name="Freeform 17"/>
            <p:cNvSpPr>
              <a:spLocks/>
            </p:cNvSpPr>
            <p:nvPr/>
          </p:nvSpPr>
          <p:spPr bwMode="auto">
            <a:xfrm>
              <a:off x="1418" y="2547"/>
              <a:ext cx="21" cy="42"/>
            </a:xfrm>
            <a:custGeom>
              <a:avLst/>
              <a:gdLst>
                <a:gd name="T0" fmla="*/ 0 w 22"/>
                <a:gd name="T1" fmla="*/ 9 h 44"/>
                <a:gd name="T2" fmla="*/ 8 w 22"/>
                <a:gd name="T3" fmla="*/ 43 h 44"/>
                <a:gd name="T4" fmla="*/ 21 w 22"/>
                <a:gd name="T5" fmla="*/ 0 h 44"/>
                <a:gd name="T6" fmla="*/ 0 w 22"/>
                <a:gd name="T7" fmla="*/ 9 h 44"/>
              </a:gdLst>
              <a:ahLst/>
              <a:cxnLst>
                <a:cxn ang="0">
                  <a:pos x="T0" y="T1"/>
                </a:cxn>
                <a:cxn ang="0">
                  <a:pos x="T2" y="T3"/>
                </a:cxn>
                <a:cxn ang="0">
                  <a:pos x="T4" y="T5"/>
                </a:cxn>
                <a:cxn ang="0">
                  <a:pos x="T6" y="T7"/>
                </a:cxn>
              </a:cxnLst>
              <a:rect l="0" t="0" r="r" b="b"/>
              <a:pathLst>
                <a:path w="22" h="44">
                  <a:moveTo>
                    <a:pt x="0" y="9"/>
                  </a:moveTo>
                  <a:lnTo>
                    <a:pt x="8" y="43"/>
                  </a:lnTo>
                  <a:lnTo>
                    <a:pt x="21" y="0"/>
                  </a:lnTo>
                  <a:lnTo>
                    <a:pt x="0" y="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3" name="Freeform 18"/>
            <p:cNvSpPr>
              <a:spLocks/>
            </p:cNvSpPr>
            <p:nvPr/>
          </p:nvSpPr>
          <p:spPr bwMode="auto">
            <a:xfrm>
              <a:off x="4622" y="2757"/>
              <a:ext cx="22" cy="21"/>
            </a:xfrm>
            <a:custGeom>
              <a:avLst/>
              <a:gdLst>
                <a:gd name="T0" fmla="*/ 0 w 22"/>
                <a:gd name="T1" fmla="*/ 9 h 22"/>
                <a:gd name="T2" fmla="*/ 11 w 22"/>
                <a:gd name="T3" fmla="*/ 21 h 22"/>
                <a:gd name="T4" fmla="*/ 21 w 22"/>
                <a:gd name="T5" fmla="*/ 0 h 22"/>
                <a:gd name="T6" fmla="*/ 0 w 22"/>
                <a:gd name="T7" fmla="*/ 9 h 22"/>
              </a:gdLst>
              <a:ahLst/>
              <a:cxnLst>
                <a:cxn ang="0">
                  <a:pos x="T0" y="T1"/>
                </a:cxn>
                <a:cxn ang="0">
                  <a:pos x="T2" y="T3"/>
                </a:cxn>
                <a:cxn ang="0">
                  <a:pos x="T4" y="T5"/>
                </a:cxn>
                <a:cxn ang="0">
                  <a:pos x="T6" y="T7"/>
                </a:cxn>
              </a:cxnLst>
              <a:rect l="0" t="0" r="r" b="b"/>
              <a:pathLst>
                <a:path w="22" h="22">
                  <a:moveTo>
                    <a:pt x="0" y="9"/>
                  </a:moveTo>
                  <a:lnTo>
                    <a:pt x="11" y="21"/>
                  </a:lnTo>
                  <a:lnTo>
                    <a:pt x="21" y="0"/>
                  </a:lnTo>
                  <a:lnTo>
                    <a:pt x="0" y="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4" name="Freeform 19"/>
            <p:cNvSpPr>
              <a:spLocks/>
            </p:cNvSpPr>
            <p:nvPr/>
          </p:nvSpPr>
          <p:spPr bwMode="auto">
            <a:xfrm>
              <a:off x="3178" y="2104"/>
              <a:ext cx="98" cy="56"/>
            </a:xfrm>
            <a:custGeom>
              <a:avLst/>
              <a:gdLst>
                <a:gd name="T0" fmla="*/ 0 w 102"/>
                <a:gd name="T1" fmla="*/ 39 h 58"/>
                <a:gd name="T2" fmla="*/ 5 w 102"/>
                <a:gd name="T3" fmla="*/ 0 h 58"/>
                <a:gd name="T4" fmla="*/ 101 w 102"/>
                <a:gd name="T5" fmla="*/ 9 h 58"/>
                <a:gd name="T6" fmla="*/ 83 w 102"/>
                <a:gd name="T7" fmla="*/ 33 h 58"/>
                <a:gd name="T8" fmla="*/ 91 w 102"/>
                <a:gd name="T9" fmla="*/ 46 h 58"/>
                <a:gd name="T10" fmla="*/ 65 w 102"/>
                <a:gd name="T11" fmla="*/ 47 h 58"/>
                <a:gd name="T12" fmla="*/ 49 w 102"/>
                <a:gd name="T13" fmla="*/ 57 h 58"/>
                <a:gd name="T14" fmla="*/ 9 w 102"/>
                <a:gd name="T15" fmla="*/ 57 h 58"/>
                <a:gd name="T16" fmla="*/ 0 w 102"/>
                <a:gd name="T17" fmla="*/ 3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58">
                  <a:moveTo>
                    <a:pt x="0" y="39"/>
                  </a:moveTo>
                  <a:lnTo>
                    <a:pt x="5" y="0"/>
                  </a:lnTo>
                  <a:lnTo>
                    <a:pt x="101" y="9"/>
                  </a:lnTo>
                  <a:lnTo>
                    <a:pt x="83" y="33"/>
                  </a:lnTo>
                  <a:lnTo>
                    <a:pt x="91" y="46"/>
                  </a:lnTo>
                  <a:lnTo>
                    <a:pt x="65" y="47"/>
                  </a:lnTo>
                  <a:lnTo>
                    <a:pt x="49" y="57"/>
                  </a:lnTo>
                  <a:lnTo>
                    <a:pt x="9" y="57"/>
                  </a:lnTo>
                  <a:lnTo>
                    <a:pt x="0" y="3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5" name="Freeform 20"/>
            <p:cNvSpPr>
              <a:spLocks/>
            </p:cNvSpPr>
            <p:nvPr/>
          </p:nvSpPr>
          <p:spPr bwMode="auto">
            <a:xfrm>
              <a:off x="4279" y="2390"/>
              <a:ext cx="143" cy="289"/>
            </a:xfrm>
            <a:custGeom>
              <a:avLst/>
              <a:gdLst>
                <a:gd name="T0" fmla="*/ 0 w 148"/>
                <a:gd name="T1" fmla="*/ 124 h 302"/>
                <a:gd name="T2" fmla="*/ 6 w 148"/>
                <a:gd name="T3" fmla="*/ 106 h 302"/>
                <a:gd name="T4" fmla="*/ 48 w 148"/>
                <a:gd name="T5" fmla="*/ 28 h 302"/>
                <a:gd name="T6" fmla="*/ 76 w 148"/>
                <a:gd name="T7" fmla="*/ 17 h 302"/>
                <a:gd name="T8" fmla="*/ 83 w 148"/>
                <a:gd name="T9" fmla="*/ 0 h 302"/>
                <a:gd name="T10" fmla="*/ 103 w 148"/>
                <a:gd name="T11" fmla="*/ 9 h 302"/>
                <a:gd name="T12" fmla="*/ 105 w 148"/>
                <a:gd name="T13" fmla="*/ 25 h 302"/>
                <a:gd name="T14" fmla="*/ 87 w 148"/>
                <a:gd name="T15" fmla="*/ 72 h 302"/>
                <a:gd name="T16" fmla="*/ 106 w 148"/>
                <a:gd name="T17" fmla="*/ 68 h 302"/>
                <a:gd name="T18" fmla="*/ 115 w 148"/>
                <a:gd name="T19" fmla="*/ 102 h 302"/>
                <a:gd name="T20" fmla="*/ 147 w 148"/>
                <a:gd name="T21" fmla="*/ 110 h 302"/>
                <a:gd name="T22" fmla="*/ 130 w 148"/>
                <a:gd name="T23" fmla="*/ 126 h 302"/>
                <a:gd name="T24" fmla="*/ 95 w 148"/>
                <a:gd name="T25" fmla="*/ 145 h 302"/>
                <a:gd name="T26" fmla="*/ 87 w 148"/>
                <a:gd name="T27" fmla="*/ 166 h 302"/>
                <a:gd name="T28" fmla="*/ 106 w 148"/>
                <a:gd name="T29" fmla="*/ 202 h 302"/>
                <a:gd name="T30" fmla="*/ 98 w 148"/>
                <a:gd name="T31" fmla="*/ 224 h 302"/>
                <a:gd name="T32" fmla="*/ 121 w 148"/>
                <a:gd name="T33" fmla="*/ 272 h 302"/>
                <a:gd name="T34" fmla="*/ 105 w 148"/>
                <a:gd name="T35" fmla="*/ 301 h 302"/>
                <a:gd name="T36" fmla="*/ 87 w 148"/>
                <a:gd name="T37" fmla="*/ 198 h 302"/>
                <a:gd name="T38" fmla="*/ 74 w 148"/>
                <a:gd name="T39" fmla="*/ 182 h 302"/>
                <a:gd name="T40" fmla="*/ 49 w 148"/>
                <a:gd name="T41" fmla="*/ 209 h 302"/>
                <a:gd name="T42" fmla="*/ 32 w 148"/>
                <a:gd name="T43" fmla="*/ 203 h 302"/>
                <a:gd name="T44" fmla="*/ 35 w 148"/>
                <a:gd name="T45" fmla="*/ 166 h 302"/>
                <a:gd name="T46" fmla="*/ 0 w 148"/>
                <a:gd name="T47" fmla="*/ 124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8" h="302">
                  <a:moveTo>
                    <a:pt x="0" y="124"/>
                  </a:moveTo>
                  <a:lnTo>
                    <a:pt x="6" y="106"/>
                  </a:lnTo>
                  <a:lnTo>
                    <a:pt x="48" y="28"/>
                  </a:lnTo>
                  <a:lnTo>
                    <a:pt x="76" y="17"/>
                  </a:lnTo>
                  <a:lnTo>
                    <a:pt x="83" y="0"/>
                  </a:lnTo>
                  <a:lnTo>
                    <a:pt x="103" y="9"/>
                  </a:lnTo>
                  <a:lnTo>
                    <a:pt x="105" y="25"/>
                  </a:lnTo>
                  <a:lnTo>
                    <a:pt x="87" y="72"/>
                  </a:lnTo>
                  <a:lnTo>
                    <a:pt x="106" y="68"/>
                  </a:lnTo>
                  <a:lnTo>
                    <a:pt x="115" y="102"/>
                  </a:lnTo>
                  <a:lnTo>
                    <a:pt x="147" y="110"/>
                  </a:lnTo>
                  <a:lnTo>
                    <a:pt x="130" y="126"/>
                  </a:lnTo>
                  <a:lnTo>
                    <a:pt x="95" y="145"/>
                  </a:lnTo>
                  <a:lnTo>
                    <a:pt x="87" y="166"/>
                  </a:lnTo>
                  <a:lnTo>
                    <a:pt x="106" y="202"/>
                  </a:lnTo>
                  <a:lnTo>
                    <a:pt x="98" y="224"/>
                  </a:lnTo>
                  <a:lnTo>
                    <a:pt x="121" y="272"/>
                  </a:lnTo>
                  <a:lnTo>
                    <a:pt x="105" y="301"/>
                  </a:lnTo>
                  <a:lnTo>
                    <a:pt x="87" y="198"/>
                  </a:lnTo>
                  <a:lnTo>
                    <a:pt x="74" y="182"/>
                  </a:lnTo>
                  <a:lnTo>
                    <a:pt x="49" y="209"/>
                  </a:lnTo>
                  <a:lnTo>
                    <a:pt x="32" y="203"/>
                  </a:lnTo>
                  <a:lnTo>
                    <a:pt x="35" y="166"/>
                  </a:lnTo>
                  <a:lnTo>
                    <a:pt x="0" y="12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6" name="Freeform 21"/>
            <p:cNvSpPr>
              <a:spLocks/>
            </p:cNvSpPr>
            <p:nvPr/>
          </p:nvSpPr>
          <p:spPr bwMode="auto">
            <a:xfrm>
              <a:off x="4441" y="2607"/>
              <a:ext cx="81" cy="67"/>
            </a:xfrm>
            <a:custGeom>
              <a:avLst/>
              <a:gdLst>
                <a:gd name="T0" fmla="*/ 0 w 84"/>
                <a:gd name="T1" fmla="*/ 13 h 70"/>
                <a:gd name="T2" fmla="*/ 6 w 84"/>
                <a:gd name="T3" fmla="*/ 48 h 70"/>
                <a:gd name="T4" fmla="*/ 17 w 84"/>
                <a:gd name="T5" fmla="*/ 66 h 70"/>
                <a:gd name="T6" fmla="*/ 34 w 84"/>
                <a:gd name="T7" fmla="*/ 69 h 70"/>
                <a:gd name="T8" fmla="*/ 83 w 84"/>
                <a:gd name="T9" fmla="*/ 37 h 70"/>
                <a:gd name="T10" fmla="*/ 81 w 84"/>
                <a:gd name="T11" fmla="*/ 0 h 70"/>
                <a:gd name="T12" fmla="*/ 43 w 84"/>
                <a:gd name="T13" fmla="*/ 5 h 70"/>
                <a:gd name="T14" fmla="*/ 12 w 84"/>
                <a:gd name="T15" fmla="*/ 4 h 70"/>
                <a:gd name="T16" fmla="*/ 0 w 84"/>
                <a:gd name="T17" fmla="*/ 13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70">
                  <a:moveTo>
                    <a:pt x="0" y="13"/>
                  </a:moveTo>
                  <a:lnTo>
                    <a:pt x="6" y="48"/>
                  </a:lnTo>
                  <a:lnTo>
                    <a:pt x="17" y="66"/>
                  </a:lnTo>
                  <a:lnTo>
                    <a:pt x="34" y="69"/>
                  </a:lnTo>
                  <a:lnTo>
                    <a:pt x="83" y="37"/>
                  </a:lnTo>
                  <a:lnTo>
                    <a:pt x="81" y="0"/>
                  </a:lnTo>
                  <a:lnTo>
                    <a:pt x="43" y="5"/>
                  </a:lnTo>
                  <a:lnTo>
                    <a:pt x="12" y="4"/>
                  </a:lnTo>
                  <a:lnTo>
                    <a:pt x="0" y="1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7" name="Freeform 22"/>
            <p:cNvSpPr>
              <a:spLocks/>
            </p:cNvSpPr>
            <p:nvPr/>
          </p:nvSpPr>
          <p:spPr bwMode="auto">
            <a:xfrm>
              <a:off x="600" y="1470"/>
              <a:ext cx="1349" cy="678"/>
            </a:xfrm>
            <a:custGeom>
              <a:avLst/>
              <a:gdLst>
                <a:gd name="T0" fmla="*/ 103 w 1394"/>
                <a:gd name="T1" fmla="*/ 85 h 709"/>
                <a:gd name="T2" fmla="*/ 161 w 1394"/>
                <a:gd name="T3" fmla="*/ 74 h 709"/>
                <a:gd name="T4" fmla="*/ 247 w 1394"/>
                <a:gd name="T5" fmla="*/ 77 h 709"/>
                <a:gd name="T6" fmla="*/ 380 w 1394"/>
                <a:gd name="T7" fmla="*/ 87 h 709"/>
                <a:gd name="T8" fmla="*/ 429 w 1394"/>
                <a:gd name="T9" fmla="*/ 120 h 709"/>
                <a:gd name="T10" fmla="*/ 549 w 1394"/>
                <a:gd name="T11" fmla="*/ 137 h 709"/>
                <a:gd name="T12" fmla="*/ 525 w 1394"/>
                <a:gd name="T13" fmla="*/ 104 h 709"/>
                <a:gd name="T14" fmla="*/ 630 w 1394"/>
                <a:gd name="T15" fmla="*/ 122 h 709"/>
                <a:gd name="T16" fmla="*/ 714 w 1394"/>
                <a:gd name="T17" fmla="*/ 114 h 709"/>
                <a:gd name="T18" fmla="*/ 723 w 1394"/>
                <a:gd name="T19" fmla="*/ 113 h 709"/>
                <a:gd name="T20" fmla="*/ 741 w 1394"/>
                <a:gd name="T21" fmla="*/ 112 h 709"/>
                <a:gd name="T22" fmla="*/ 772 w 1394"/>
                <a:gd name="T23" fmla="*/ 72 h 709"/>
                <a:gd name="T24" fmla="*/ 747 w 1394"/>
                <a:gd name="T25" fmla="*/ 0 h 709"/>
                <a:gd name="T26" fmla="*/ 792 w 1394"/>
                <a:gd name="T27" fmla="*/ 52 h 709"/>
                <a:gd name="T28" fmla="*/ 809 w 1394"/>
                <a:gd name="T29" fmla="*/ 77 h 709"/>
                <a:gd name="T30" fmla="*/ 867 w 1394"/>
                <a:gd name="T31" fmla="*/ 109 h 709"/>
                <a:gd name="T32" fmla="*/ 901 w 1394"/>
                <a:gd name="T33" fmla="*/ 97 h 709"/>
                <a:gd name="T34" fmla="*/ 971 w 1394"/>
                <a:gd name="T35" fmla="*/ 83 h 709"/>
                <a:gd name="T36" fmla="*/ 971 w 1394"/>
                <a:gd name="T37" fmla="*/ 139 h 709"/>
                <a:gd name="T38" fmla="*/ 888 w 1394"/>
                <a:gd name="T39" fmla="*/ 154 h 709"/>
                <a:gd name="T40" fmla="*/ 849 w 1394"/>
                <a:gd name="T41" fmla="*/ 186 h 709"/>
                <a:gd name="T42" fmla="*/ 822 w 1394"/>
                <a:gd name="T43" fmla="*/ 235 h 709"/>
                <a:gd name="T44" fmla="*/ 792 w 1394"/>
                <a:gd name="T45" fmla="*/ 254 h 709"/>
                <a:gd name="T46" fmla="*/ 757 w 1394"/>
                <a:gd name="T47" fmla="*/ 287 h 709"/>
                <a:gd name="T48" fmla="*/ 788 w 1394"/>
                <a:gd name="T49" fmla="*/ 393 h 709"/>
                <a:gd name="T50" fmla="*/ 901 w 1394"/>
                <a:gd name="T51" fmla="*/ 440 h 709"/>
                <a:gd name="T52" fmla="*/ 970 w 1394"/>
                <a:gd name="T53" fmla="*/ 497 h 709"/>
                <a:gd name="T54" fmla="*/ 998 w 1394"/>
                <a:gd name="T55" fmla="*/ 524 h 709"/>
                <a:gd name="T56" fmla="*/ 1056 w 1394"/>
                <a:gd name="T57" fmla="*/ 408 h 709"/>
                <a:gd name="T58" fmla="*/ 1042 w 1394"/>
                <a:gd name="T59" fmla="*/ 331 h 709"/>
                <a:gd name="T60" fmla="*/ 1036 w 1394"/>
                <a:gd name="T61" fmla="*/ 283 h 709"/>
                <a:gd name="T62" fmla="*/ 1094 w 1394"/>
                <a:gd name="T63" fmla="*/ 260 h 709"/>
                <a:gd name="T64" fmla="*/ 1167 w 1394"/>
                <a:gd name="T65" fmla="*/ 318 h 709"/>
                <a:gd name="T66" fmla="*/ 1145 w 1394"/>
                <a:gd name="T67" fmla="*/ 358 h 709"/>
                <a:gd name="T68" fmla="*/ 1191 w 1394"/>
                <a:gd name="T69" fmla="*/ 354 h 709"/>
                <a:gd name="T70" fmla="*/ 1236 w 1394"/>
                <a:gd name="T71" fmla="*/ 333 h 709"/>
                <a:gd name="T72" fmla="*/ 1251 w 1394"/>
                <a:gd name="T73" fmla="*/ 347 h 709"/>
                <a:gd name="T74" fmla="*/ 1280 w 1394"/>
                <a:gd name="T75" fmla="*/ 359 h 709"/>
                <a:gd name="T76" fmla="*/ 1283 w 1394"/>
                <a:gd name="T77" fmla="*/ 382 h 709"/>
                <a:gd name="T78" fmla="*/ 1289 w 1394"/>
                <a:gd name="T79" fmla="*/ 410 h 709"/>
                <a:gd name="T80" fmla="*/ 1364 w 1394"/>
                <a:gd name="T81" fmla="*/ 447 h 709"/>
                <a:gd name="T82" fmla="*/ 1367 w 1394"/>
                <a:gd name="T83" fmla="*/ 472 h 709"/>
                <a:gd name="T84" fmla="*/ 1393 w 1394"/>
                <a:gd name="T85" fmla="*/ 498 h 709"/>
                <a:gd name="T86" fmla="*/ 1141 w 1394"/>
                <a:gd name="T87" fmla="*/ 612 h 709"/>
                <a:gd name="T88" fmla="*/ 1216 w 1394"/>
                <a:gd name="T89" fmla="*/ 586 h 709"/>
                <a:gd name="T90" fmla="*/ 1301 w 1394"/>
                <a:gd name="T91" fmla="*/ 637 h 709"/>
                <a:gd name="T92" fmla="*/ 1303 w 1394"/>
                <a:gd name="T93" fmla="*/ 643 h 709"/>
                <a:gd name="T94" fmla="*/ 1268 w 1394"/>
                <a:gd name="T95" fmla="*/ 641 h 709"/>
                <a:gd name="T96" fmla="*/ 1194 w 1394"/>
                <a:gd name="T97" fmla="*/ 635 h 709"/>
                <a:gd name="T98" fmla="*/ 1064 w 1394"/>
                <a:gd name="T99" fmla="*/ 658 h 709"/>
                <a:gd name="T100" fmla="*/ 1015 w 1394"/>
                <a:gd name="T101" fmla="*/ 690 h 709"/>
                <a:gd name="T102" fmla="*/ 955 w 1394"/>
                <a:gd name="T103" fmla="*/ 686 h 709"/>
                <a:gd name="T104" fmla="*/ 1000 w 1394"/>
                <a:gd name="T105" fmla="*/ 651 h 709"/>
                <a:gd name="T106" fmla="*/ 913 w 1394"/>
                <a:gd name="T107" fmla="*/ 587 h 709"/>
                <a:gd name="T108" fmla="*/ 878 w 1394"/>
                <a:gd name="T109" fmla="*/ 582 h 709"/>
                <a:gd name="T110" fmla="*/ 747 w 1394"/>
                <a:gd name="T111" fmla="*/ 558 h 709"/>
                <a:gd name="T112" fmla="*/ 267 w 1394"/>
                <a:gd name="T113" fmla="*/ 547 h 709"/>
                <a:gd name="T114" fmla="*/ 213 w 1394"/>
                <a:gd name="T115" fmla="*/ 494 h 709"/>
                <a:gd name="T116" fmla="*/ 178 w 1394"/>
                <a:gd name="T117" fmla="*/ 413 h 709"/>
                <a:gd name="T118" fmla="*/ 48 w 1394"/>
                <a:gd name="T119" fmla="*/ 337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94" h="709">
                  <a:moveTo>
                    <a:pt x="0" y="314"/>
                  </a:moveTo>
                  <a:lnTo>
                    <a:pt x="0" y="66"/>
                  </a:lnTo>
                  <a:lnTo>
                    <a:pt x="110" y="98"/>
                  </a:lnTo>
                  <a:lnTo>
                    <a:pt x="103" y="85"/>
                  </a:lnTo>
                  <a:lnTo>
                    <a:pt x="116" y="77"/>
                  </a:lnTo>
                  <a:lnTo>
                    <a:pt x="183" y="49"/>
                  </a:lnTo>
                  <a:lnTo>
                    <a:pt x="130" y="83"/>
                  </a:lnTo>
                  <a:lnTo>
                    <a:pt x="161" y="74"/>
                  </a:lnTo>
                  <a:lnTo>
                    <a:pt x="161" y="81"/>
                  </a:lnTo>
                  <a:lnTo>
                    <a:pt x="218" y="51"/>
                  </a:lnTo>
                  <a:lnTo>
                    <a:pt x="210" y="41"/>
                  </a:lnTo>
                  <a:lnTo>
                    <a:pt x="247" y="77"/>
                  </a:lnTo>
                  <a:lnTo>
                    <a:pt x="271" y="55"/>
                  </a:lnTo>
                  <a:lnTo>
                    <a:pt x="268" y="77"/>
                  </a:lnTo>
                  <a:lnTo>
                    <a:pt x="298" y="62"/>
                  </a:lnTo>
                  <a:lnTo>
                    <a:pt x="380" y="87"/>
                  </a:lnTo>
                  <a:lnTo>
                    <a:pt x="418" y="86"/>
                  </a:lnTo>
                  <a:lnTo>
                    <a:pt x="440" y="101"/>
                  </a:lnTo>
                  <a:lnTo>
                    <a:pt x="414" y="114"/>
                  </a:lnTo>
                  <a:lnTo>
                    <a:pt x="429" y="120"/>
                  </a:lnTo>
                  <a:lnTo>
                    <a:pt x="503" y="113"/>
                  </a:lnTo>
                  <a:lnTo>
                    <a:pt x="537" y="133"/>
                  </a:lnTo>
                  <a:lnTo>
                    <a:pt x="541" y="147"/>
                  </a:lnTo>
                  <a:lnTo>
                    <a:pt x="549" y="137"/>
                  </a:lnTo>
                  <a:lnTo>
                    <a:pt x="537" y="120"/>
                  </a:lnTo>
                  <a:lnTo>
                    <a:pt x="572" y="95"/>
                  </a:lnTo>
                  <a:lnTo>
                    <a:pt x="537" y="110"/>
                  </a:lnTo>
                  <a:lnTo>
                    <a:pt x="525" y="104"/>
                  </a:lnTo>
                  <a:lnTo>
                    <a:pt x="568" y="86"/>
                  </a:lnTo>
                  <a:lnTo>
                    <a:pt x="591" y="112"/>
                  </a:lnTo>
                  <a:lnTo>
                    <a:pt x="615" y="110"/>
                  </a:lnTo>
                  <a:lnTo>
                    <a:pt x="630" y="122"/>
                  </a:lnTo>
                  <a:lnTo>
                    <a:pt x="695" y="120"/>
                  </a:lnTo>
                  <a:lnTo>
                    <a:pt x="693" y="112"/>
                  </a:lnTo>
                  <a:lnTo>
                    <a:pt x="711" y="125"/>
                  </a:lnTo>
                  <a:lnTo>
                    <a:pt x="714" y="114"/>
                  </a:lnTo>
                  <a:lnTo>
                    <a:pt x="700" y="118"/>
                  </a:lnTo>
                  <a:lnTo>
                    <a:pt x="689" y="104"/>
                  </a:lnTo>
                  <a:lnTo>
                    <a:pt x="714" y="101"/>
                  </a:lnTo>
                  <a:lnTo>
                    <a:pt x="723" y="113"/>
                  </a:lnTo>
                  <a:lnTo>
                    <a:pt x="732" y="109"/>
                  </a:lnTo>
                  <a:lnTo>
                    <a:pt x="728" y="127"/>
                  </a:lnTo>
                  <a:lnTo>
                    <a:pt x="746" y="136"/>
                  </a:lnTo>
                  <a:lnTo>
                    <a:pt x="741" y="112"/>
                  </a:lnTo>
                  <a:lnTo>
                    <a:pt x="773" y="97"/>
                  </a:lnTo>
                  <a:lnTo>
                    <a:pt x="765" y="85"/>
                  </a:lnTo>
                  <a:lnTo>
                    <a:pt x="755" y="94"/>
                  </a:lnTo>
                  <a:lnTo>
                    <a:pt x="772" y="72"/>
                  </a:lnTo>
                  <a:lnTo>
                    <a:pt x="724" y="56"/>
                  </a:lnTo>
                  <a:lnTo>
                    <a:pt x="730" y="21"/>
                  </a:lnTo>
                  <a:lnTo>
                    <a:pt x="741" y="21"/>
                  </a:lnTo>
                  <a:lnTo>
                    <a:pt x="747" y="0"/>
                  </a:lnTo>
                  <a:lnTo>
                    <a:pt x="782" y="21"/>
                  </a:lnTo>
                  <a:lnTo>
                    <a:pt x="782" y="35"/>
                  </a:lnTo>
                  <a:lnTo>
                    <a:pt x="807" y="52"/>
                  </a:lnTo>
                  <a:lnTo>
                    <a:pt x="792" y="52"/>
                  </a:lnTo>
                  <a:lnTo>
                    <a:pt x="799" y="59"/>
                  </a:lnTo>
                  <a:lnTo>
                    <a:pt x="789" y="67"/>
                  </a:lnTo>
                  <a:lnTo>
                    <a:pt x="817" y="72"/>
                  </a:lnTo>
                  <a:lnTo>
                    <a:pt x="809" y="77"/>
                  </a:lnTo>
                  <a:lnTo>
                    <a:pt x="826" y="108"/>
                  </a:lnTo>
                  <a:lnTo>
                    <a:pt x="840" y="79"/>
                  </a:lnTo>
                  <a:lnTo>
                    <a:pt x="862" y="90"/>
                  </a:lnTo>
                  <a:lnTo>
                    <a:pt x="867" y="109"/>
                  </a:lnTo>
                  <a:lnTo>
                    <a:pt x="857" y="114"/>
                  </a:lnTo>
                  <a:lnTo>
                    <a:pt x="876" y="136"/>
                  </a:lnTo>
                  <a:lnTo>
                    <a:pt x="888" y="131"/>
                  </a:lnTo>
                  <a:lnTo>
                    <a:pt x="901" y="97"/>
                  </a:lnTo>
                  <a:lnTo>
                    <a:pt x="919" y="93"/>
                  </a:lnTo>
                  <a:lnTo>
                    <a:pt x="905" y="63"/>
                  </a:lnTo>
                  <a:lnTo>
                    <a:pt x="952" y="66"/>
                  </a:lnTo>
                  <a:lnTo>
                    <a:pt x="971" y="83"/>
                  </a:lnTo>
                  <a:lnTo>
                    <a:pt x="965" y="91"/>
                  </a:lnTo>
                  <a:lnTo>
                    <a:pt x="973" y="97"/>
                  </a:lnTo>
                  <a:lnTo>
                    <a:pt x="952" y="102"/>
                  </a:lnTo>
                  <a:lnTo>
                    <a:pt x="971" y="139"/>
                  </a:lnTo>
                  <a:lnTo>
                    <a:pt x="940" y="159"/>
                  </a:lnTo>
                  <a:lnTo>
                    <a:pt x="930" y="149"/>
                  </a:lnTo>
                  <a:lnTo>
                    <a:pt x="935" y="163"/>
                  </a:lnTo>
                  <a:lnTo>
                    <a:pt x="888" y="154"/>
                  </a:lnTo>
                  <a:lnTo>
                    <a:pt x="897" y="167"/>
                  </a:lnTo>
                  <a:lnTo>
                    <a:pt x="878" y="186"/>
                  </a:lnTo>
                  <a:lnTo>
                    <a:pt x="831" y="171"/>
                  </a:lnTo>
                  <a:lnTo>
                    <a:pt x="849" y="186"/>
                  </a:lnTo>
                  <a:lnTo>
                    <a:pt x="882" y="190"/>
                  </a:lnTo>
                  <a:lnTo>
                    <a:pt x="859" y="220"/>
                  </a:lnTo>
                  <a:lnTo>
                    <a:pt x="834" y="218"/>
                  </a:lnTo>
                  <a:lnTo>
                    <a:pt x="822" y="235"/>
                  </a:lnTo>
                  <a:lnTo>
                    <a:pt x="776" y="221"/>
                  </a:lnTo>
                  <a:lnTo>
                    <a:pt x="817" y="235"/>
                  </a:lnTo>
                  <a:lnTo>
                    <a:pt x="823" y="248"/>
                  </a:lnTo>
                  <a:lnTo>
                    <a:pt x="792" y="254"/>
                  </a:lnTo>
                  <a:lnTo>
                    <a:pt x="799" y="256"/>
                  </a:lnTo>
                  <a:lnTo>
                    <a:pt x="789" y="258"/>
                  </a:lnTo>
                  <a:lnTo>
                    <a:pt x="789" y="270"/>
                  </a:lnTo>
                  <a:lnTo>
                    <a:pt x="757" y="287"/>
                  </a:lnTo>
                  <a:lnTo>
                    <a:pt x="750" y="344"/>
                  </a:lnTo>
                  <a:lnTo>
                    <a:pt x="762" y="356"/>
                  </a:lnTo>
                  <a:lnTo>
                    <a:pt x="780" y="349"/>
                  </a:lnTo>
                  <a:lnTo>
                    <a:pt x="788" y="393"/>
                  </a:lnTo>
                  <a:lnTo>
                    <a:pt x="813" y="385"/>
                  </a:lnTo>
                  <a:lnTo>
                    <a:pt x="844" y="397"/>
                  </a:lnTo>
                  <a:lnTo>
                    <a:pt x="907" y="428"/>
                  </a:lnTo>
                  <a:lnTo>
                    <a:pt x="901" y="440"/>
                  </a:lnTo>
                  <a:lnTo>
                    <a:pt x="908" y="431"/>
                  </a:lnTo>
                  <a:lnTo>
                    <a:pt x="955" y="433"/>
                  </a:lnTo>
                  <a:lnTo>
                    <a:pt x="955" y="482"/>
                  </a:lnTo>
                  <a:lnTo>
                    <a:pt x="970" y="497"/>
                  </a:lnTo>
                  <a:lnTo>
                    <a:pt x="959" y="501"/>
                  </a:lnTo>
                  <a:lnTo>
                    <a:pt x="984" y="509"/>
                  </a:lnTo>
                  <a:lnTo>
                    <a:pt x="977" y="524"/>
                  </a:lnTo>
                  <a:lnTo>
                    <a:pt x="998" y="524"/>
                  </a:lnTo>
                  <a:lnTo>
                    <a:pt x="1029" y="498"/>
                  </a:lnTo>
                  <a:lnTo>
                    <a:pt x="1016" y="493"/>
                  </a:lnTo>
                  <a:lnTo>
                    <a:pt x="998" y="447"/>
                  </a:lnTo>
                  <a:lnTo>
                    <a:pt x="1056" y="408"/>
                  </a:lnTo>
                  <a:lnTo>
                    <a:pt x="1048" y="408"/>
                  </a:lnTo>
                  <a:lnTo>
                    <a:pt x="1035" y="360"/>
                  </a:lnTo>
                  <a:lnTo>
                    <a:pt x="1015" y="349"/>
                  </a:lnTo>
                  <a:lnTo>
                    <a:pt x="1042" y="331"/>
                  </a:lnTo>
                  <a:lnTo>
                    <a:pt x="1032" y="320"/>
                  </a:lnTo>
                  <a:lnTo>
                    <a:pt x="1036" y="304"/>
                  </a:lnTo>
                  <a:lnTo>
                    <a:pt x="1025" y="301"/>
                  </a:lnTo>
                  <a:lnTo>
                    <a:pt x="1036" y="283"/>
                  </a:lnTo>
                  <a:lnTo>
                    <a:pt x="1024" y="272"/>
                  </a:lnTo>
                  <a:lnTo>
                    <a:pt x="1031" y="258"/>
                  </a:lnTo>
                  <a:lnTo>
                    <a:pt x="1075" y="268"/>
                  </a:lnTo>
                  <a:lnTo>
                    <a:pt x="1094" y="260"/>
                  </a:lnTo>
                  <a:lnTo>
                    <a:pt x="1132" y="283"/>
                  </a:lnTo>
                  <a:lnTo>
                    <a:pt x="1132" y="293"/>
                  </a:lnTo>
                  <a:lnTo>
                    <a:pt x="1164" y="295"/>
                  </a:lnTo>
                  <a:lnTo>
                    <a:pt x="1167" y="318"/>
                  </a:lnTo>
                  <a:lnTo>
                    <a:pt x="1139" y="320"/>
                  </a:lnTo>
                  <a:lnTo>
                    <a:pt x="1163" y="324"/>
                  </a:lnTo>
                  <a:lnTo>
                    <a:pt x="1171" y="337"/>
                  </a:lnTo>
                  <a:lnTo>
                    <a:pt x="1145" y="358"/>
                  </a:lnTo>
                  <a:lnTo>
                    <a:pt x="1183" y="347"/>
                  </a:lnTo>
                  <a:lnTo>
                    <a:pt x="1185" y="364"/>
                  </a:lnTo>
                  <a:lnTo>
                    <a:pt x="1168" y="372"/>
                  </a:lnTo>
                  <a:lnTo>
                    <a:pt x="1191" y="354"/>
                  </a:lnTo>
                  <a:lnTo>
                    <a:pt x="1194" y="366"/>
                  </a:lnTo>
                  <a:lnTo>
                    <a:pt x="1217" y="348"/>
                  </a:lnTo>
                  <a:lnTo>
                    <a:pt x="1221" y="358"/>
                  </a:lnTo>
                  <a:lnTo>
                    <a:pt x="1236" y="333"/>
                  </a:lnTo>
                  <a:lnTo>
                    <a:pt x="1231" y="328"/>
                  </a:lnTo>
                  <a:lnTo>
                    <a:pt x="1248" y="314"/>
                  </a:lnTo>
                  <a:lnTo>
                    <a:pt x="1268" y="340"/>
                  </a:lnTo>
                  <a:lnTo>
                    <a:pt x="1251" y="347"/>
                  </a:lnTo>
                  <a:lnTo>
                    <a:pt x="1270" y="343"/>
                  </a:lnTo>
                  <a:lnTo>
                    <a:pt x="1276" y="354"/>
                  </a:lnTo>
                  <a:lnTo>
                    <a:pt x="1264" y="356"/>
                  </a:lnTo>
                  <a:lnTo>
                    <a:pt x="1280" y="359"/>
                  </a:lnTo>
                  <a:lnTo>
                    <a:pt x="1270" y="367"/>
                  </a:lnTo>
                  <a:lnTo>
                    <a:pt x="1280" y="364"/>
                  </a:lnTo>
                  <a:lnTo>
                    <a:pt x="1290" y="376"/>
                  </a:lnTo>
                  <a:lnTo>
                    <a:pt x="1283" y="382"/>
                  </a:lnTo>
                  <a:lnTo>
                    <a:pt x="1299" y="391"/>
                  </a:lnTo>
                  <a:lnTo>
                    <a:pt x="1274" y="401"/>
                  </a:lnTo>
                  <a:lnTo>
                    <a:pt x="1293" y="401"/>
                  </a:lnTo>
                  <a:lnTo>
                    <a:pt x="1289" y="410"/>
                  </a:lnTo>
                  <a:lnTo>
                    <a:pt x="1316" y="418"/>
                  </a:lnTo>
                  <a:lnTo>
                    <a:pt x="1326" y="440"/>
                  </a:lnTo>
                  <a:lnTo>
                    <a:pt x="1336" y="432"/>
                  </a:lnTo>
                  <a:lnTo>
                    <a:pt x="1364" y="447"/>
                  </a:lnTo>
                  <a:lnTo>
                    <a:pt x="1303" y="466"/>
                  </a:lnTo>
                  <a:lnTo>
                    <a:pt x="1316" y="475"/>
                  </a:lnTo>
                  <a:lnTo>
                    <a:pt x="1367" y="455"/>
                  </a:lnTo>
                  <a:lnTo>
                    <a:pt x="1367" y="472"/>
                  </a:lnTo>
                  <a:lnTo>
                    <a:pt x="1390" y="468"/>
                  </a:lnTo>
                  <a:lnTo>
                    <a:pt x="1393" y="478"/>
                  </a:lnTo>
                  <a:lnTo>
                    <a:pt x="1382" y="478"/>
                  </a:lnTo>
                  <a:lnTo>
                    <a:pt x="1393" y="498"/>
                  </a:lnTo>
                  <a:lnTo>
                    <a:pt x="1321" y="540"/>
                  </a:lnTo>
                  <a:lnTo>
                    <a:pt x="1220" y="540"/>
                  </a:lnTo>
                  <a:lnTo>
                    <a:pt x="1177" y="570"/>
                  </a:lnTo>
                  <a:lnTo>
                    <a:pt x="1141" y="612"/>
                  </a:lnTo>
                  <a:lnTo>
                    <a:pt x="1177" y="579"/>
                  </a:lnTo>
                  <a:lnTo>
                    <a:pt x="1232" y="560"/>
                  </a:lnTo>
                  <a:lnTo>
                    <a:pt x="1251" y="575"/>
                  </a:lnTo>
                  <a:lnTo>
                    <a:pt x="1216" y="586"/>
                  </a:lnTo>
                  <a:lnTo>
                    <a:pt x="1244" y="593"/>
                  </a:lnTo>
                  <a:lnTo>
                    <a:pt x="1236" y="605"/>
                  </a:lnTo>
                  <a:lnTo>
                    <a:pt x="1258" y="629"/>
                  </a:lnTo>
                  <a:lnTo>
                    <a:pt x="1301" y="637"/>
                  </a:lnTo>
                  <a:lnTo>
                    <a:pt x="1312" y="608"/>
                  </a:lnTo>
                  <a:lnTo>
                    <a:pt x="1312" y="626"/>
                  </a:lnTo>
                  <a:lnTo>
                    <a:pt x="1324" y="624"/>
                  </a:lnTo>
                  <a:lnTo>
                    <a:pt x="1303" y="643"/>
                  </a:lnTo>
                  <a:lnTo>
                    <a:pt x="1253" y="655"/>
                  </a:lnTo>
                  <a:lnTo>
                    <a:pt x="1235" y="678"/>
                  </a:lnTo>
                  <a:lnTo>
                    <a:pt x="1221" y="658"/>
                  </a:lnTo>
                  <a:lnTo>
                    <a:pt x="1268" y="641"/>
                  </a:lnTo>
                  <a:lnTo>
                    <a:pt x="1244" y="641"/>
                  </a:lnTo>
                  <a:lnTo>
                    <a:pt x="1248" y="629"/>
                  </a:lnTo>
                  <a:lnTo>
                    <a:pt x="1206" y="644"/>
                  </a:lnTo>
                  <a:lnTo>
                    <a:pt x="1194" y="635"/>
                  </a:lnTo>
                  <a:lnTo>
                    <a:pt x="1194" y="608"/>
                  </a:lnTo>
                  <a:lnTo>
                    <a:pt x="1167" y="599"/>
                  </a:lnTo>
                  <a:lnTo>
                    <a:pt x="1148" y="643"/>
                  </a:lnTo>
                  <a:lnTo>
                    <a:pt x="1064" y="658"/>
                  </a:lnTo>
                  <a:lnTo>
                    <a:pt x="1008" y="674"/>
                  </a:lnTo>
                  <a:lnTo>
                    <a:pt x="998" y="682"/>
                  </a:lnTo>
                  <a:lnTo>
                    <a:pt x="1011" y="685"/>
                  </a:lnTo>
                  <a:lnTo>
                    <a:pt x="1015" y="690"/>
                  </a:lnTo>
                  <a:lnTo>
                    <a:pt x="944" y="708"/>
                  </a:lnTo>
                  <a:lnTo>
                    <a:pt x="948" y="699"/>
                  </a:lnTo>
                  <a:lnTo>
                    <a:pt x="952" y="694"/>
                  </a:lnTo>
                  <a:lnTo>
                    <a:pt x="955" y="686"/>
                  </a:lnTo>
                  <a:lnTo>
                    <a:pt x="966" y="680"/>
                  </a:lnTo>
                  <a:lnTo>
                    <a:pt x="967" y="643"/>
                  </a:lnTo>
                  <a:lnTo>
                    <a:pt x="979" y="655"/>
                  </a:lnTo>
                  <a:lnTo>
                    <a:pt x="1000" y="651"/>
                  </a:lnTo>
                  <a:lnTo>
                    <a:pt x="982" y="629"/>
                  </a:lnTo>
                  <a:lnTo>
                    <a:pt x="923" y="618"/>
                  </a:lnTo>
                  <a:lnTo>
                    <a:pt x="920" y="618"/>
                  </a:lnTo>
                  <a:lnTo>
                    <a:pt x="913" y="587"/>
                  </a:lnTo>
                  <a:lnTo>
                    <a:pt x="901" y="590"/>
                  </a:lnTo>
                  <a:lnTo>
                    <a:pt x="892" y="572"/>
                  </a:lnTo>
                  <a:lnTo>
                    <a:pt x="878" y="571"/>
                  </a:lnTo>
                  <a:lnTo>
                    <a:pt x="878" y="582"/>
                  </a:lnTo>
                  <a:lnTo>
                    <a:pt x="863" y="567"/>
                  </a:lnTo>
                  <a:lnTo>
                    <a:pt x="835" y="587"/>
                  </a:lnTo>
                  <a:lnTo>
                    <a:pt x="758" y="572"/>
                  </a:lnTo>
                  <a:lnTo>
                    <a:pt x="747" y="558"/>
                  </a:lnTo>
                  <a:lnTo>
                    <a:pt x="747" y="567"/>
                  </a:lnTo>
                  <a:lnTo>
                    <a:pt x="298" y="567"/>
                  </a:lnTo>
                  <a:lnTo>
                    <a:pt x="291" y="551"/>
                  </a:lnTo>
                  <a:lnTo>
                    <a:pt x="267" y="547"/>
                  </a:lnTo>
                  <a:lnTo>
                    <a:pt x="268" y="536"/>
                  </a:lnTo>
                  <a:lnTo>
                    <a:pt x="218" y="521"/>
                  </a:lnTo>
                  <a:lnTo>
                    <a:pt x="224" y="514"/>
                  </a:lnTo>
                  <a:lnTo>
                    <a:pt x="213" y="494"/>
                  </a:lnTo>
                  <a:lnTo>
                    <a:pt x="199" y="493"/>
                  </a:lnTo>
                  <a:lnTo>
                    <a:pt x="172" y="449"/>
                  </a:lnTo>
                  <a:lnTo>
                    <a:pt x="176" y="436"/>
                  </a:lnTo>
                  <a:lnTo>
                    <a:pt x="178" y="413"/>
                  </a:lnTo>
                  <a:lnTo>
                    <a:pt x="147" y="401"/>
                  </a:lnTo>
                  <a:lnTo>
                    <a:pt x="90" y="325"/>
                  </a:lnTo>
                  <a:lnTo>
                    <a:pt x="56" y="347"/>
                  </a:lnTo>
                  <a:lnTo>
                    <a:pt x="48" y="337"/>
                  </a:lnTo>
                  <a:lnTo>
                    <a:pt x="45" y="335"/>
                  </a:lnTo>
                  <a:lnTo>
                    <a:pt x="29" y="314"/>
                  </a:lnTo>
                  <a:lnTo>
                    <a:pt x="0" y="31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8" name="Freeform 23"/>
            <p:cNvSpPr>
              <a:spLocks/>
            </p:cNvSpPr>
            <p:nvPr/>
          </p:nvSpPr>
          <p:spPr bwMode="auto">
            <a:xfrm>
              <a:off x="802" y="1976"/>
              <a:ext cx="79" cy="47"/>
            </a:xfrm>
            <a:custGeom>
              <a:avLst/>
              <a:gdLst>
                <a:gd name="T0" fmla="*/ 0 w 82"/>
                <a:gd name="T1" fmla="*/ 0 h 49"/>
                <a:gd name="T2" fmla="*/ 43 w 82"/>
                <a:gd name="T3" fmla="*/ 9 h 49"/>
                <a:gd name="T4" fmla="*/ 81 w 82"/>
                <a:gd name="T5" fmla="*/ 48 h 49"/>
                <a:gd name="T6" fmla="*/ 59 w 82"/>
                <a:gd name="T7" fmla="*/ 41 h 49"/>
                <a:gd name="T8" fmla="*/ 0 w 82"/>
                <a:gd name="T9" fmla="*/ 0 h 49"/>
              </a:gdLst>
              <a:ahLst/>
              <a:cxnLst>
                <a:cxn ang="0">
                  <a:pos x="T0" y="T1"/>
                </a:cxn>
                <a:cxn ang="0">
                  <a:pos x="T2" y="T3"/>
                </a:cxn>
                <a:cxn ang="0">
                  <a:pos x="T4" y="T5"/>
                </a:cxn>
                <a:cxn ang="0">
                  <a:pos x="T6" y="T7"/>
                </a:cxn>
                <a:cxn ang="0">
                  <a:pos x="T8" y="T9"/>
                </a:cxn>
              </a:cxnLst>
              <a:rect l="0" t="0" r="r" b="b"/>
              <a:pathLst>
                <a:path w="82" h="49">
                  <a:moveTo>
                    <a:pt x="0" y="0"/>
                  </a:moveTo>
                  <a:lnTo>
                    <a:pt x="43" y="9"/>
                  </a:lnTo>
                  <a:lnTo>
                    <a:pt x="81" y="48"/>
                  </a:lnTo>
                  <a:lnTo>
                    <a:pt x="59" y="41"/>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39" name="Freeform 24"/>
            <p:cNvSpPr>
              <a:spLocks/>
            </p:cNvSpPr>
            <p:nvPr/>
          </p:nvSpPr>
          <p:spPr bwMode="auto">
            <a:xfrm>
              <a:off x="838" y="1394"/>
              <a:ext cx="167" cy="102"/>
            </a:xfrm>
            <a:custGeom>
              <a:avLst/>
              <a:gdLst>
                <a:gd name="T0" fmla="*/ 0 w 172"/>
                <a:gd name="T1" fmla="*/ 79 h 106"/>
                <a:gd name="T2" fmla="*/ 8 w 172"/>
                <a:gd name="T3" fmla="*/ 65 h 106"/>
                <a:gd name="T4" fmla="*/ 32 w 172"/>
                <a:gd name="T5" fmla="*/ 21 h 106"/>
                <a:gd name="T6" fmla="*/ 20 w 172"/>
                <a:gd name="T7" fmla="*/ 4 h 106"/>
                <a:gd name="T8" fmla="*/ 74 w 172"/>
                <a:gd name="T9" fmla="*/ 0 h 106"/>
                <a:gd name="T10" fmla="*/ 110 w 172"/>
                <a:gd name="T11" fmla="*/ 17 h 106"/>
                <a:gd name="T12" fmla="*/ 133 w 172"/>
                <a:gd name="T13" fmla="*/ 6 h 106"/>
                <a:gd name="T14" fmla="*/ 171 w 172"/>
                <a:gd name="T15" fmla="*/ 32 h 106"/>
                <a:gd name="T16" fmla="*/ 92 w 172"/>
                <a:gd name="T17" fmla="*/ 70 h 106"/>
                <a:gd name="T18" fmla="*/ 86 w 172"/>
                <a:gd name="T19" fmla="*/ 94 h 106"/>
                <a:gd name="T20" fmla="*/ 47 w 172"/>
                <a:gd name="T21" fmla="*/ 105 h 106"/>
                <a:gd name="T22" fmla="*/ 29 w 172"/>
                <a:gd name="T23" fmla="*/ 86 h 106"/>
                <a:gd name="T24" fmla="*/ 0 w 172"/>
                <a:gd name="T25" fmla="*/ 7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106">
                  <a:moveTo>
                    <a:pt x="0" y="79"/>
                  </a:moveTo>
                  <a:lnTo>
                    <a:pt x="8" y="65"/>
                  </a:lnTo>
                  <a:lnTo>
                    <a:pt x="32" y="21"/>
                  </a:lnTo>
                  <a:lnTo>
                    <a:pt x="20" y="4"/>
                  </a:lnTo>
                  <a:lnTo>
                    <a:pt x="74" y="0"/>
                  </a:lnTo>
                  <a:lnTo>
                    <a:pt x="110" y="17"/>
                  </a:lnTo>
                  <a:lnTo>
                    <a:pt x="133" y="6"/>
                  </a:lnTo>
                  <a:lnTo>
                    <a:pt x="171" y="32"/>
                  </a:lnTo>
                  <a:lnTo>
                    <a:pt x="92" y="70"/>
                  </a:lnTo>
                  <a:lnTo>
                    <a:pt x="86" y="94"/>
                  </a:lnTo>
                  <a:lnTo>
                    <a:pt x="47" y="105"/>
                  </a:lnTo>
                  <a:lnTo>
                    <a:pt x="29" y="86"/>
                  </a:lnTo>
                  <a:lnTo>
                    <a:pt x="0" y="7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0" name="Freeform 25"/>
            <p:cNvSpPr>
              <a:spLocks/>
            </p:cNvSpPr>
            <p:nvPr/>
          </p:nvSpPr>
          <p:spPr bwMode="auto">
            <a:xfrm>
              <a:off x="887" y="1300"/>
              <a:ext cx="115" cy="58"/>
            </a:xfrm>
            <a:custGeom>
              <a:avLst/>
              <a:gdLst>
                <a:gd name="T0" fmla="*/ 0 w 119"/>
                <a:gd name="T1" fmla="*/ 45 h 61"/>
                <a:gd name="T2" fmla="*/ 26 w 119"/>
                <a:gd name="T3" fmla="*/ 54 h 61"/>
                <a:gd name="T4" fmla="*/ 33 w 119"/>
                <a:gd name="T5" fmla="*/ 45 h 61"/>
                <a:gd name="T6" fmla="*/ 40 w 119"/>
                <a:gd name="T7" fmla="*/ 60 h 61"/>
                <a:gd name="T8" fmla="*/ 52 w 119"/>
                <a:gd name="T9" fmla="*/ 53 h 61"/>
                <a:gd name="T10" fmla="*/ 50 w 119"/>
                <a:gd name="T11" fmla="*/ 39 h 61"/>
                <a:gd name="T12" fmla="*/ 63 w 119"/>
                <a:gd name="T13" fmla="*/ 47 h 61"/>
                <a:gd name="T14" fmla="*/ 69 w 119"/>
                <a:gd name="T15" fmla="*/ 25 h 61"/>
                <a:gd name="T16" fmla="*/ 80 w 119"/>
                <a:gd name="T17" fmla="*/ 24 h 61"/>
                <a:gd name="T18" fmla="*/ 84 w 119"/>
                <a:gd name="T19" fmla="*/ 43 h 61"/>
                <a:gd name="T20" fmla="*/ 109 w 119"/>
                <a:gd name="T21" fmla="*/ 28 h 61"/>
                <a:gd name="T22" fmla="*/ 101 w 119"/>
                <a:gd name="T23" fmla="*/ 12 h 61"/>
                <a:gd name="T24" fmla="*/ 118 w 119"/>
                <a:gd name="T25" fmla="*/ 8 h 61"/>
                <a:gd name="T26" fmla="*/ 101 w 119"/>
                <a:gd name="T27" fmla="*/ 0 h 61"/>
                <a:gd name="T28" fmla="*/ 59 w 119"/>
                <a:gd name="T29" fmla="*/ 8 h 61"/>
                <a:gd name="T30" fmla="*/ 0 w 119"/>
                <a:gd name="T31" fmla="*/ 4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9" h="61">
                  <a:moveTo>
                    <a:pt x="0" y="45"/>
                  </a:moveTo>
                  <a:lnTo>
                    <a:pt x="26" y="54"/>
                  </a:lnTo>
                  <a:lnTo>
                    <a:pt x="33" y="45"/>
                  </a:lnTo>
                  <a:lnTo>
                    <a:pt x="40" y="60"/>
                  </a:lnTo>
                  <a:lnTo>
                    <a:pt x="52" y="53"/>
                  </a:lnTo>
                  <a:lnTo>
                    <a:pt x="50" y="39"/>
                  </a:lnTo>
                  <a:lnTo>
                    <a:pt x="63" y="47"/>
                  </a:lnTo>
                  <a:lnTo>
                    <a:pt x="69" y="25"/>
                  </a:lnTo>
                  <a:lnTo>
                    <a:pt x="80" y="24"/>
                  </a:lnTo>
                  <a:lnTo>
                    <a:pt x="84" y="43"/>
                  </a:lnTo>
                  <a:lnTo>
                    <a:pt x="109" y="28"/>
                  </a:lnTo>
                  <a:lnTo>
                    <a:pt x="101" y="12"/>
                  </a:lnTo>
                  <a:lnTo>
                    <a:pt x="118" y="8"/>
                  </a:lnTo>
                  <a:lnTo>
                    <a:pt x="101" y="0"/>
                  </a:lnTo>
                  <a:lnTo>
                    <a:pt x="59" y="8"/>
                  </a:lnTo>
                  <a:lnTo>
                    <a:pt x="0" y="4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1" name="Freeform 26"/>
            <p:cNvSpPr>
              <a:spLocks/>
            </p:cNvSpPr>
            <p:nvPr/>
          </p:nvSpPr>
          <p:spPr bwMode="auto">
            <a:xfrm>
              <a:off x="948" y="1431"/>
              <a:ext cx="285" cy="137"/>
            </a:xfrm>
            <a:custGeom>
              <a:avLst/>
              <a:gdLst>
                <a:gd name="T0" fmla="*/ 0 w 295"/>
                <a:gd name="T1" fmla="*/ 45 h 144"/>
                <a:gd name="T2" fmla="*/ 14 w 295"/>
                <a:gd name="T3" fmla="*/ 33 h 144"/>
                <a:gd name="T4" fmla="*/ 6 w 295"/>
                <a:gd name="T5" fmla="*/ 28 h 144"/>
                <a:gd name="T6" fmla="*/ 41 w 295"/>
                <a:gd name="T7" fmla="*/ 8 h 144"/>
                <a:gd name="T8" fmla="*/ 71 w 295"/>
                <a:gd name="T9" fmla="*/ 0 h 144"/>
                <a:gd name="T10" fmla="*/ 80 w 295"/>
                <a:gd name="T11" fmla="*/ 14 h 144"/>
                <a:gd name="T12" fmla="*/ 70 w 295"/>
                <a:gd name="T13" fmla="*/ 22 h 144"/>
                <a:gd name="T14" fmla="*/ 97 w 295"/>
                <a:gd name="T15" fmla="*/ 10 h 144"/>
                <a:gd name="T16" fmla="*/ 125 w 295"/>
                <a:gd name="T17" fmla="*/ 20 h 144"/>
                <a:gd name="T18" fmla="*/ 114 w 295"/>
                <a:gd name="T19" fmla="*/ 31 h 144"/>
                <a:gd name="T20" fmla="*/ 148 w 295"/>
                <a:gd name="T21" fmla="*/ 24 h 144"/>
                <a:gd name="T22" fmla="*/ 138 w 295"/>
                <a:gd name="T23" fmla="*/ 12 h 144"/>
                <a:gd name="T24" fmla="*/ 152 w 295"/>
                <a:gd name="T25" fmla="*/ 13 h 144"/>
                <a:gd name="T26" fmla="*/ 178 w 295"/>
                <a:gd name="T27" fmla="*/ 52 h 144"/>
                <a:gd name="T28" fmla="*/ 187 w 295"/>
                <a:gd name="T29" fmla="*/ 43 h 144"/>
                <a:gd name="T30" fmla="*/ 176 w 295"/>
                <a:gd name="T31" fmla="*/ 1 h 144"/>
                <a:gd name="T32" fmla="*/ 198 w 295"/>
                <a:gd name="T33" fmla="*/ 1 h 144"/>
                <a:gd name="T34" fmla="*/ 222 w 295"/>
                <a:gd name="T35" fmla="*/ 16 h 144"/>
                <a:gd name="T36" fmla="*/ 236 w 295"/>
                <a:gd name="T37" fmla="*/ 68 h 144"/>
                <a:gd name="T38" fmla="*/ 294 w 295"/>
                <a:gd name="T39" fmla="*/ 94 h 144"/>
                <a:gd name="T40" fmla="*/ 292 w 295"/>
                <a:gd name="T41" fmla="*/ 107 h 144"/>
                <a:gd name="T42" fmla="*/ 276 w 295"/>
                <a:gd name="T43" fmla="*/ 102 h 144"/>
                <a:gd name="T44" fmla="*/ 260 w 295"/>
                <a:gd name="T45" fmla="*/ 111 h 144"/>
                <a:gd name="T46" fmla="*/ 284 w 295"/>
                <a:gd name="T47" fmla="*/ 122 h 144"/>
                <a:gd name="T48" fmla="*/ 261 w 295"/>
                <a:gd name="T49" fmla="*/ 134 h 144"/>
                <a:gd name="T50" fmla="*/ 223 w 295"/>
                <a:gd name="T51" fmla="*/ 129 h 144"/>
                <a:gd name="T52" fmla="*/ 202 w 295"/>
                <a:gd name="T53" fmla="*/ 114 h 144"/>
                <a:gd name="T54" fmla="*/ 153 w 295"/>
                <a:gd name="T55" fmla="*/ 138 h 144"/>
                <a:gd name="T56" fmla="*/ 93 w 295"/>
                <a:gd name="T57" fmla="*/ 143 h 144"/>
                <a:gd name="T58" fmla="*/ 80 w 295"/>
                <a:gd name="T59" fmla="*/ 120 h 144"/>
                <a:gd name="T60" fmla="*/ 47 w 295"/>
                <a:gd name="T61" fmla="*/ 118 h 144"/>
                <a:gd name="T62" fmla="*/ 25 w 295"/>
                <a:gd name="T63" fmla="*/ 99 h 144"/>
                <a:gd name="T64" fmla="*/ 111 w 295"/>
                <a:gd name="T65" fmla="*/ 87 h 144"/>
                <a:gd name="T66" fmla="*/ 22 w 295"/>
                <a:gd name="T67" fmla="*/ 82 h 144"/>
                <a:gd name="T68" fmla="*/ 10 w 295"/>
                <a:gd name="T69" fmla="*/ 70 h 144"/>
                <a:gd name="T70" fmla="*/ 56 w 295"/>
                <a:gd name="T71" fmla="*/ 56 h 144"/>
                <a:gd name="T72" fmla="*/ 14 w 295"/>
                <a:gd name="T73" fmla="*/ 58 h 144"/>
                <a:gd name="T74" fmla="*/ 17 w 295"/>
                <a:gd name="T75" fmla="*/ 52 h 144"/>
                <a:gd name="T76" fmla="*/ 0 w 295"/>
                <a:gd name="T77" fmla="*/ 45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5" h="144">
                  <a:moveTo>
                    <a:pt x="0" y="45"/>
                  </a:moveTo>
                  <a:lnTo>
                    <a:pt x="14" y="33"/>
                  </a:lnTo>
                  <a:lnTo>
                    <a:pt x="6" y="28"/>
                  </a:lnTo>
                  <a:lnTo>
                    <a:pt x="41" y="8"/>
                  </a:lnTo>
                  <a:lnTo>
                    <a:pt x="71" y="0"/>
                  </a:lnTo>
                  <a:lnTo>
                    <a:pt x="80" y="14"/>
                  </a:lnTo>
                  <a:lnTo>
                    <a:pt x="70" y="22"/>
                  </a:lnTo>
                  <a:lnTo>
                    <a:pt x="97" y="10"/>
                  </a:lnTo>
                  <a:lnTo>
                    <a:pt x="125" y="20"/>
                  </a:lnTo>
                  <a:lnTo>
                    <a:pt x="114" y="31"/>
                  </a:lnTo>
                  <a:lnTo>
                    <a:pt x="148" y="24"/>
                  </a:lnTo>
                  <a:lnTo>
                    <a:pt x="138" y="12"/>
                  </a:lnTo>
                  <a:lnTo>
                    <a:pt x="152" y="13"/>
                  </a:lnTo>
                  <a:lnTo>
                    <a:pt x="178" y="52"/>
                  </a:lnTo>
                  <a:lnTo>
                    <a:pt x="187" y="43"/>
                  </a:lnTo>
                  <a:lnTo>
                    <a:pt x="176" y="1"/>
                  </a:lnTo>
                  <a:lnTo>
                    <a:pt x="198" y="1"/>
                  </a:lnTo>
                  <a:lnTo>
                    <a:pt x="222" y="16"/>
                  </a:lnTo>
                  <a:lnTo>
                    <a:pt x="236" y="68"/>
                  </a:lnTo>
                  <a:lnTo>
                    <a:pt x="294" y="94"/>
                  </a:lnTo>
                  <a:lnTo>
                    <a:pt x="292" y="107"/>
                  </a:lnTo>
                  <a:lnTo>
                    <a:pt x="276" y="102"/>
                  </a:lnTo>
                  <a:lnTo>
                    <a:pt x="260" y="111"/>
                  </a:lnTo>
                  <a:lnTo>
                    <a:pt x="284" y="122"/>
                  </a:lnTo>
                  <a:lnTo>
                    <a:pt x="261" y="134"/>
                  </a:lnTo>
                  <a:lnTo>
                    <a:pt x="223" y="129"/>
                  </a:lnTo>
                  <a:lnTo>
                    <a:pt x="202" y="114"/>
                  </a:lnTo>
                  <a:lnTo>
                    <a:pt x="153" y="138"/>
                  </a:lnTo>
                  <a:lnTo>
                    <a:pt x="93" y="143"/>
                  </a:lnTo>
                  <a:lnTo>
                    <a:pt x="80" y="120"/>
                  </a:lnTo>
                  <a:lnTo>
                    <a:pt x="47" y="118"/>
                  </a:lnTo>
                  <a:lnTo>
                    <a:pt x="25" y="99"/>
                  </a:lnTo>
                  <a:lnTo>
                    <a:pt x="111" y="87"/>
                  </a:lnTo>
                  <a:lnTo>
                    <a:pt x="22" y="82"/>
                  </a:lnTo>
                  <a:lnTo>
                    <a:pt x="10" y="70"/>
                  </a:lnTo>
                  <a:lnTo>
                    <a:pt x="56" y="56"/>
                  </a:lnTo>
                  <a:lnTo>
                    <a:pt x="14" y="58"/>
                  </a:lnTo>
                  <a:lnTo>
                    <a:pt x="17" y="52"/>
                  </a:lnTo>
                  <a:lnTo>
                    <a:pt x="0" y="4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2" name="Freeform 27"/>
            <p:cNvSpPr>
              <a:spLocks/>
            </p:cNvSpPr>
            <p:nvPr/>
          </p:nvSpPr>
          <p:spPr bwMode="auto">
            <a:xfrm>
              <a:off x="969" y="1321"/>
              <a:ext cx="193" cy="77"/>
            </a:xfrm>
            <a:custGeom>
              <a:avLst/>
              <a:gdLst>
                <a:gd name="T0" fmla="*/ 0 w 200"/>
                <a:gd name="T1" fmla="*/ 52 h 81"/>
                <a:gd name="T2" fmla="*/ 6 w 200"/>
                <a:gd name="T3" fmla="*/ 47 h 81"/>
                <a:gd name="T4" fmla="*/ 41 w 200"/>
                <a:gd name="T5" fmla="*/ 39 h 81"/>
                <a:gd name="T6" fmla="*/ 6 w 200"/>
                <a:gd name="T7" fmla="*/ 40 h 81"/>
                <a:gd name="T8" fmla="*/ 47 w 200"/>
                <a:gd name="T9" fmla="*/ 32 h 81"/>
                <a:gd name="T10" fmla="*/ 14 w 200"/>
                <a:gd name="T11" fmla="*/ 32 h 81"/>
                <a:gd name="T12" fmla="*/ 17 w 200"/>
                <a:gd name="T13" fmla="*/ 24 h 81"/>
                <a:gd name="T14" fmla="*/ 48 w 200"/>
                <a:gd name="T15" fmla="*/ 23 h 81"/>
                <a:gd name="T16" fmla="*/ 26 w 200"/>
                <a:gd name="T17" fmla="*/ 21 h 81"/>
                <a:gd name="T18" fmla="*/ 43 w 200"/>
                <a:gd name="T19" fmla="*/ 13 h 81"/>
                <a:gd name="T20" fmla="*/ 83 w 200"/>
                <a:gd name="T21" fmla="*/ 23 h 81"/>
                <a:gd name="T22" fmla="*/ 103 w 200"/>
                <a:gd name="T23" fmla="*/ 43 h 81"/>
                <a:gd name="T24" fmla="*/ 141 w 200"/>
                <a:gd name="T25" fmla="*/ 44 h 81"/>
                <a:gd name="T26" fmla="*/ 126 w 200"/>
                <a:gd name="T27" fmla="*/ 32 h 81"/>
                <a:gd name="T28" fmla="*/ 134 w 200"/>
                <a:gd name="T29" fmla="*/ 24 h 81"/>
                <a:gd name="T30" fmla="*/ 118 w 200"/>
                <a:gd name="T31" fmla="*/ 14 h 81"/>
                <a:gd name="T32" fmla="*/ 143 w 200"/>
                <a:gd name="T33" fmla="*/ 0 h 81"/>
                <a:gd name="T34" fmla="*/ 155 w 200"/>
                <a:gd name="T35" fmla="*/ 17 h 81"/>
                <a:gd name="T36" fmla="*/ 147 w 200"/>
                <a:gd name="T37" fmla="*/ 25 h 81"/>
                <a:gd name="T38" fmla="*/ 162 w 200"/>
                <a:gd name="T39" fmla="*/ 28 h 81"/>
                <a:gd name="T40" fmla="*/ 157 w 200"/>
                <a:gd name="T41" fmla="*/ 37 h 81"/>
                <a:gd name="T42" fmla="*/ 176 w 200"/>
                <a:gd name="T43" fmla="*/ 40 h 81"/>
                <a:gd name="T44" fmla="*/ 185 w 200"/>
                <a:gd name="T45" fmla="*/ 28 h 81"/>
                <a:gd name="T46" fmla="*/ 199 w 200"/>
                <a:gd name="T47" fmla="*/ 42 h 81"/>
                <a:gd name="T48" fmla="*/ 188 w 200"/>
                <a:gd name="T49" fmla="*/ 59 h 81"/>
                <a:gd name="T50" fmla="*/ 145 w 200"/>
                <a:gd name="T51" fmla="*/ 58 h 81"/>
                <a:gd name="T52" fmla="*/ 80 w 200"/>
                <a:gd name="T53" fmla="*/ 80 h 81"/>
                <a:gd name="T54" fmla="*/ 53 w 200"/>
                <a:gd name="T55" fmla="*/ 69 h 81"/>
                <a:gd name="T56" fmla="*/ 108 w 200"/>
                <a:gd name="T57" fmla="*/ 51 h 81"/>
                <a:gd name="T58" fmla="*/ 61 w 200"/>
                <a:gd name="T59" fmla="*/ 62 h 81"/>
                <a:gd name="T60" fmla="*/ 69 w 200"/>
                <a:gd name="T61" fmla="*/ 47 h 81"/>
                <a:gd name="T62" fmla="*/ 45 w 200"/>
                <a:gd name="T63" fmla="*/ 62 h 81"/>
                <a:gd name="T64" fmla="*/ 17 w 200"/>
                <a:gd name="T65" fmla="*/ 58 h 81"/>
                <a:gd name="T66" fmla="*/ 0 w 200"/>
                <a:gd name="T67" fmla="*/ 5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0" h="81">
                  <a:moveTo>
                    <a:pt x="0" y="52"/>
                  </a:moveTo>
                  <a:lnTo>
                    <a:pt x="6" y="47"/>
                  </a:lnTo>
                  <a:lnTo>
                    <a:pt x="41" y="39"/>
                  </a:lnTo>
                  <a:lnTo>
                    <a:pt x="6" y="40"/>
                  </a:lnTo>
                  <a:lnTo>
                    <a:pt x="47" y="32"/>
                  </a:lnTo>
                  <a:lnTo>
                    <a:pt x="14" y="32"/>
                  </a:lnTo>
                  <a:lnTo>
                    <a:pt x="17" y="24"/>
                  </a:lnTo>
                  <a:lnTo>
                    <a:pt x="48" y="23"/>
                  </a:lnTo>
                  <a:lnTo>
                    <a:pt x="26" y="21"/>
                  </a:lnTo>
                  <a:lnTo>
                    <a:pt x="43" y="13"/>
                  </a:lnTo>
                  <a:lnTo>
                    <a:pt x="83" y="23"/>
                  </a:lnTo>
                  <a:lnTo>
                    <a:pt x="103" y="43"/>
                  </a:lnTo>
                  <a:lnTo>
                    <a:pt x="141" y="44"/>
                  </a:lnTo>
                  <a:lnTo>
                    <a:pt x="126" y="32"/>
                  </a:lnTo>
                  <a:lnTo>
                    <a:pt x="134" y="24"/>
                  </a:lnTo>
                  <a:lnTo>
                    <a:pt x="118" y="14"/>
                  </a:lnTo>
                  <a:lnTo>
                    <a:pt x="143" y="0"/>
                  </a:lnTo>
                  <a:lnTo>
                    <a:pt x="155" y="17"/>
                  </a:lnTo>
                  <a:lnTo>
                    <a:pt x="147" y="25"/>
                  </a:lnTo>
                  <a:lnTo>
                    <a:pt x="162" y="28"/>
                  </a:lnTo>
                  <a:lnTo>
                    <a:pt x="157" y="37"/>
                  </a:lnTo>
                  <a:lnTo>
                    <a:pt x="176" y="40"/>
                  </a:lnTo>
                  <a:lnTo>
                    <a:pt x="185" y="28"/>
                  </a:lnTo>
                  <a:lnTo>
                    <a:pt x="199" y="42"/>
                  </a:lnTo>
                  <a:lnTo>
                    <a:pt x="188" y="59"/>
                  </a:lnTo>
                  <a:lnTo>
                    <a:pt x="145" y="58"/>
                  </a:lnTo>
                  <a:lnTo>
                    <a:pt x="80" y="80"/>
                  </a:lnTo>
                  <a:lnTo>
                    <a:pt x="53" y="69"/>
                  </a:lnTo>
                  <a:lnTo>
                    <a:pt x="108" y="51"/>
                  </a:lnTo>
                  <a:lnTo>
                    <a:pt x="61" y="62"/>
                  </a:lnTo>
                  <a:lnTo>
                    <a:pt x="69" y="47"/>
                  </a:lnTo>
                  <a:lnTo>
                    <a:pt x="45" y="62"/>
                  </a:lnTo>
                  <a:lnTo>
                    <a:pt x="17" y="58"/>
                  </a:lnTo>
                  <a:lnTo>
                    <a:pt x="0" y="5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3" name="Freeform 28"/>
            <p:cNvSpPr>
              <a:spLocks/>
            </p:cNvSpPr>
            <p:nvPr/>
          </p:nvSpPr>
          <p:spPr bwMode="auto">
            <a:xfrm>
              <a:off x="1160" y="1242"/>
              <a:ext cx="102" cy="49"/>
            </a:xfrm>
            <a:custGeom>
              <a:avLst/>
              <a:gdLst>
                <a:gd name="T0" fmla="*/ 0 w 105"/>
                <a:gd name="T1" fmla="*/ 0 h 51"/>
                <a:gd name="T2" fmla="*/ 9 w 105"/>
                <a:gd name="T3" fmla="*/ 17 h 51"/>
                <a:gd name="T4" fmla="*/ 33 w 105"/>
                <a:gd name="T5" fmla="*/ 17 h 51"/>
                <a:gd name="T6" fmla="*/ 25 w 105"/>
                <a:gd name="T7" fmla="*/ 21 h 51"/>
                <a:gd name="T8" fmla="*/ 32 w 105"/>
                <a:gd name="T9" fmla="*/ 27 h 51"/>
                <a:gd name="T10" fmla="*/ 9 w 105"/>
                <a:gd name="T11" fmla="*/ 29 h 51"/>
                <a:gd name="T12" fmla="*/ 45 w 105"/>
                <a:gd name="T13" fmla="*/ 36 h 51"/>
                <a:gd name="T14" fmla="*/ 104 w 105"/>
                <a:gd name="T15" fmla="*/ 50 h 51"/>
                <a:gd name="T16" fmla="*/ 94 w 105"/>
                <a:gd name="T17" fmla="*/ 20 h 51"/>
                <a:gd name="T18" fmla="*/ 52 w 105"/>
                <a:gd name="T19" fmla="*/ 4 h 51"/>
                <a:gd name="T20" fmla="*/ 40 w 105"/>
                <a:gd name="T21" fmla="*/ 10 h 51"/>
                <a:gd name="T22" fmla="*/ 36 w 105"/>
                <a:gd name="T23" fmla="*/ 0 h 51"/>
                <a:gd name="T24" fmla="*/ 0 w 105"/>
                <a:gd name="T25"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5" h="51">
                  <a:moveTo>
                    <a:pt x="0" y="0"/>
                  </a:moveTo>
                  <a:lnTo>
                    <a:pt x="9" y="17"/>
                  </a:lnTo>
                  <a:lnTo>
                    <a:pt x="33" y="17"/>
                  </a:lnTo>
                  <a:lnTo>
                    <a:pt x="25" y="21"/>
                  </a:lnTo>
                  <a:lnTo>
                    <a:pt x="32" y="27"/>
                  </a:lnTo>
                  <a:lnTo>
                    <a:pt x="9" y="29"/>
                  </a:lnTo>
                  <a:lnTo>
                    <a:pt x="45" y="36"/>
                  </a:lnTo>
                  <a:lnTo>
                    <a:pt x="104" y="50"/>
                  </a:lnTo>
                  <a:lnTo>
                    <a:pt x="94" y="20"/>
                  </a:lnTo>
                  <a:lnTo>
                    <a:pt x="52" y="4"/>
                  </a:lnTo>
                  <a:lnTo>
                    <a:pt x="40" y="10"/>
                  </a:lnTo>
                  <a:lnTo>
                    <a:pt x="36" y="0"/>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4" name="Freeform 29"/>
            <p:cNvSpPr>
              <a:spLocks/>
            </p:cNvSpPr>
            <p:nvPr/>
          </p:nvSpPr>
          <p:spPr bwMode="auto">
            <a:xfrm>
              <a:off x="1208" y="1332"/>
              <a:ext cx="80" cy="49"/>
            </a:xfrm>
            <a:custGeom>
              <a:avLst/>
              <a:gdLst>
                <a:gd name="T0" fmla="*/ 0 w 83"/>
                <a:gd name="T1" fmla="*/ 32 h 51"/>
                <a:gd name="T2" fmla="*/ 8 w 83"/>
                <a:gd name="T3" fmla="*/ 20 h 51"/>
                <a:gd name="T4" fmla="*/ 24 w 83"/>
                <a:gd name="T5" fmla="*/ 22 h 51"/>
                <a:gd name="T6" fmla="*/ 4 w 83"/>
                <a:gd name="T7" fmla="*/ 10 h 51"/>
                <a:gd name="T8" fmla="*/ 9 w 83"/>
                <a:gd name="T9" fmla="*/ 2 h 51"/>
                <a:gd name="T10" fmla="*/ 43 w 83"/>
                <a:gd name="T11" fmla="*/ 18 h 51"/>
                <a:gd name="T12" fmla="*/ 24 w 83"/>
                <a:gd name="T13" fmla="*/ 1 h 51"/>
                <a:gd name="T14" fmla="*/ 73 w 83"/>
                <a:gd name="T15" fmla="*/ 0 h 51"/>
                <a:gd name="T16" fmla="*/ 82 w 83"/>
                <a:gd name="T17" fmla="*/ 36 h 51"/>
                <a:gd name="T18" fmla="*/ 72 w 83"/>
                <a:gd name="T19" fmla="*/ 31 h 51"/>
                <a:gd name="T20" fmla="*/ 71 w 83"/>
                <a:gd name="T21" fmla="*/ 50 h 51"/>
                <a:gd name="T22" fmla="*/ 30 w 83"/>
                <a:gd name="T23" fmla="*/ 47 h 51"/>
                <a:gd name="T24" fmla="*/ 38 w 83"/>
                <a:gd name="T25" fmla="*/ 43 h 51"/>
                <a:gd name="T26" fmla="*/ 28 w 83"/>
                <a:gd name="T27" fmla="*/ 35 h 51"/>
                <a:gd name="T28" fmla="*/ 57 w 83"/>
                <a:gd name="T29" fmla="*/ 25 h 51"/>
                <a:gd name="T30" fmla="*/ 0 w 83"/>
                <a:gd name="T31" fmla="*/ 3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51">
                  <a:moveTo>
                    <a:pt x="0" y="32"/>
                  </a:moveTo>
                  <a:lnTo>
                    <a:pt x="8" y="20"/>
                  </a:lnTo>
                  <a:lnTo>
                    <a:pt x="24" y="22"/>
                  </a:lnTo>
                  <a:lnTo>
                    <a:pt x="4" y="10"/>
                  </a:lnTo>
                  <a:lnTo>
                    <a:pt x="9" y="2"/>
                  </a:lnTo>
                  <a:lnTo>
                    <a:pt x="43" y="18"/>
                  </a:lnTo>
                  <a:lnTo>
                    <a:pt x="24" y="1"/>
                  </a:lnTo>
                  <a:lnTo>
                    <a:pt x="73" y="0"/>
                  </a:lnTo>
                  <a:lnTo>
                    <a:pt x="82" y="36"/>
                  </a:lnTo>
                  <a:lnTo>
                    <a:pt x="72" y="31"/>
                  </a:lnTo>
                  <a:lnTo>
                    <a:pt x="71" y="50"/>
                  </a:lnTo>
                  <a:lnTo>
                    <a:pt x="30" y="47"/>
                  </a:lnTo>
                  <a:lnTo>
                    <a:pt x="38" y="43"/>
                  </a:lnTo>
                  <a:lnTo>
                    <a:pt x="28" y="35"/>
                  </a:lnTo>
                  <a:lnTo>
                    <a:pt x="57" y="25"/>
                  </a:lnTo>
                  <a:lnTo>
                    <a:pt x="0" y="3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5" name="Freeform 30"/>
            <p:cNvSpPr>
              <a:spLocks/>
            </p:cNvSpPr>
            <p:nvPr/>
          </p:nvSpPr>
          <p:spPr bwMode="auto">
            <a:xfrm>
              <a:off x="1209" y="1414"/>
              <a:ext cx="95" cy="77"/>
            </a:xfrm>
            <a:custGeom>
              <a:avLst/>
              <a:gdLst>
                <a:gd name="T0" fmla="*/ 0 w 98"/>
                <a:gd name="T1" fmla="*/ 39 h 80"/>
                <a:gd name="T2" fmla="*/ 5 w 98"/>
                <a:gd name="T3" fmla="*/ 29 h 80"/>
                <a:gd name="T4" fmla="*/ 37 w 98"/>
                <a:gd name="T5" fmla="*/ 35 h 80"/>
                <a:gd name="T6" fmla="*/ 32 w 98"/>
                <a:gd name="T7" fmla="*/ 23 h 80"/>
                <a:gd name="T8" fmla="*/ 41 w 98"/>
                <a:gd name="T9" fmla="*/ 23 h 80"/>
                <a:gd name="T10" fmla="*/ 20 w 98"/>
                <a:gd name="T11" fmla="*/ 16 h 80"/>
                <a:gd name="T12" fmla="*/ 29 w 98"/>
                <a:gd name="T13" fmla="*/ 13 h 80"/>
                <a:gd name="T14" fmla="*/ 20 w 98"/>
                <a:gd name="T15" fmla="*/ 6 h 80"/>
                <a:gd name="T16" fmla="*/ 82 w 98"/>
                <a:gd name="T17" fmla="*/ 0 h 80"/>
                <a:gd name="T18" fmla="*/ 84 w 98"/>
                <a:gd name="T19" fmla="*/ 17 h 80"/>
                <a:gd name="T20" fmla="*/ 66 w 98"/>
                <a:gd name="T21" fmla="*/ 31 h 80"/>
                <a:gd name="T22" fmla="*/ 94 w 98"/>
                <a:gd name="T23" fmla="*/ 35 h 80"/>
                <a:gd name="T24" fmla="*/ 97 w 98"/>
                <a:gd name="T25" fmla="*/ 64 h 80"/>
                <a:gd name="T26" fmla="*/ 55 w 98"/>
                <a:gd name="T27" fmla="*/ 79 h 80"/>
                <a:gd name="T28" fmla="*/ 37 w 98"/>
                <a:gd name="T29" fmla="*/ 57 h 80"/>
                <a:gd name="T30" fmla="*/ 0 w 98"/>
                <a:gd name="T31" fmla="*/ 3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 h="80">
                  <a:moveTo>
                    <a:pt x="0" y="39"/>
                  </a:moveTo>
                  <a:lnTo>
                    <a:pt x="5" y="29"/>
                  </a:lnTo>
                  <a:lnTo>
                    <a:pt x="37" y="35"/>
                  </a:lnTo>
                  <a:lnTo>
                    <a:pt x="32" y="23"/>
                  </a:lnTo>
                  <a:lnTo>
                    <a:pt x="41" y="23"/>
                  </a:lnTo>
                  <a:lnTo>
                    <a:pt x="20" y="16"/>
                  </a:lnTo>
                  <a:lnTo>
                    <a:pt x="29" y="13"/>
                  </a:lnTo>
                  <a:lnTo>
                    <a:pt x="20" y="6"/>
                  </a:lnTo>
                  <a:lnTo>
                    <a:pt x="82" y="0"/>
                  </a:lnTo>
                  <a:lnTo>
                    <a:pt x="84" y="17"/>
                  </a:lnTo>
                  <a:lnTo>
                    <a:pt x="66" y="31"/>
                  </a:lnTo>
                  <a:lnTo>
                    <a:pt x="94" y="35"/>
                  </a:lnTo>
                  <a:lnTo>
                    <a:pt x="97" y="64"/>
                  </a:lnTo>
                  <a:lnTo>
                    <a:pt x="55" y="79"/>
                  </a:lnTo>
                  <a:lnTo>
                    <a:pt x="37" y="57"/>
                  </a:lnTo>
                  <a:lnTo>
                    <a:pt x="0" y="3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6" name="Freeform 31"/>
            <p:cNvSpPr>
              <a:spLocks/>
            </p:cNvSpPr>
            <p:nvPr/>
          </p:nvSpPr>
          <p:spPr bwMode="auto">
            <a:xfrm>
              <a:off x="1275" y="1254"/>
              <a:ext cx="58" cy="39"/>
            </a:xfrm>
            <a:custGeom>
              <a:avLst/>
              <a:gdLst>
                <a:gd name="T0" fmla="*/ 0 w 59"/>
                <a:gd name="T1" fmla="*/ 0 h 41"/>
                <a:gd name="T2" fmla="*/ 6 w 59"/>
                <a:gd name="T3" fmla="*/ 24 h 41"/>
                <a:gd name="T4" fmla="*/ 24 w 59"/>
                <a:gd name="T5" fmla="*/ 25 h 41"/>
                <a:gd name="T6" fmla="*/ 9 w 59"/>
                <a:gd name="T7" fmla="*/ 29 h 41"/>
                <a:gd name="T8" fmla="*/ 16 w 59"/>
                <a:gd name="T9" fmla="*/ 40 h 41"/>
                <a:gd name="T10" fmla="*/ 52 w 59"/>
                <a:gd name="T11" fmla="*/ 33 h 41"/>
                <a:gd name="T12" fmla="*/ 58 w 59"/>
                <a:gd name="T13" fmla="*/ 20 h 41"/>
                <a:gd name="T14" fmla="*/ 0 w 59"/>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41">
                  <a:moveTo>
                    <a:pt x="0" y="0"/>
                  </a:moveTo>
                  <a:lnTo>
                    <a:pt x="6" y="24"/>
                  </a:lnTo>
                  <a:lnTo>
                    <a:pt x="24" y="25"/>
                  </a:lnTo>
                  <a:lnTo>
                    <a:pt x="9" y="29"/>
                  </a:lnTo>
                  <a:lnTo>
                    <a:pt x="16" y="40"/>
                  </a:lnTo>
                  <a:lnTo>
                    <a:pt x="52" y="33"/>
                  </a:lnTo>
                  <a:lnTo>
                    <a:pt x="58" y="20"/>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7" name="Freeform 32"/>
            <p:cNvSpPr>
              <a:spLocks/>
            </p:cNvSpPr>
            <p:nvPr/>
          </p:nvSpPr>
          <p:spPr bwMode="auto">
            <a:xfrm>
              <a:off x="1295" y="1313"/>
              <a:ext cx="273" cy="85"/>
            </a:xfrm>
            <a:custGeom>
              <a:avLst/>
              <a:gdLst>
                <a:gd name="T0" fmla="*/ 0 w 282"/>
                <a:gd name="T1" fmla="*/ 13 h 89"/>
                <a:gd name="T2" fmla="*/ 17 w 282"/>
                <a:gd name="T3" fmla="*/ 0 h 89"/>
                <a:gd name="T4" fmla="*/ 41 w 282"/>
                <a:gd name="T5" fmla="*/ 6 h 89"/>
                <a:gd name="T6" fmla="*/ 59 w 282"/>
                <a:gd name="T7" fmla="*/ 13 h 89"/>
                <a:gd name="T8" fmla="*/ 54 w 282"/>
                <a:gd name="T9" fmla="*/ 24 h 89"/>
                <a:gd name="T10" fmla="*/ 86 w 282"/>
                <a:gd name="T11" fmla="*/ 14 h 89"/>
                <a:gd name="T12" fmla="*/ 106 w 282"/>
                <a:gd name="T13" fmla="*/ 24 h 89"/>
                <a:gd name="T14" fmla="*/ 89 w 282"/>
                <a:gd name="T15" fmla="*/ 24 h 89"/>
                <a:gd name="T16" fmla="*/ 125 w 282"/>
                <a:gd name="T17" fmla="*/ 31 h 89"/>
                <a:gd name="T18" fmla="*/ 86 w 282"/>
                <a:gd name="T19" fmla="*/ 33 h 89"/>
                <a:gd name="T20" fmla="*/ 106 w 282"/>
                <a:gd name="T21" fmla="*/ 39 h 89"/>
                <a:gd name="T22" fmla="*/ 91 w 282"/>
                <a:gd name="T23" fmla="*/ 47 h 89"/>
                <a:gd name="T24" fmla="*/ 110 w 282"/>
                <a:gd name="T25" fmla="*/ 40 h 89"/>
                <a:gd name="T26" fmla="*/ 128 w 282"/>
                <a:gd name="T27" fmla="*/ 58 h 89"/>
                <a:gd name="T28" fmla="*/ 132 w 282"/>
                <a:gd name="T29" fmla="*/ 50 h 89"/>
                <a:gd name="T30" fmla="*/ 183 w 282"/>
                <a:gd name="T31" fmla="*/ 58 h 89"/>
                <a:gd name="T32" fmla="*/ 237 w 282"/>
                <a:gd name="T33" fmla="*/ 41 h 89"/>
                <a:gd name="T34" fmla="*/ 281 w 282"/>
                <a:gd name="T35" fmla="*/ 60 h 89"/>
                <a:gd name="T36" fmla="*/ 267 w 282"/>
                <a:gd name="T37" fmla="*/ 70 h 89"/>
                <a:gd name="T38" fmla="*/ 272 w 282"/>
                <a:gd name="T39" fmla="*/ 85 h 89"/>
                <a:gd name="T40" fmla="*/ 247 w 282"/>
                <a:gd name="T41" fmla="*/ 88 h 89"/>
                <a:gd name="T42" fmla="*/ 217 w 282"/>
                <a:gd name="T43" fmla="*/ 74 h 89"/>
                <a:gd name="T44" fmla="*/ 217 w 282"/>
                <a:gd name="T45" fmla="*/ 85 h 89"/>
                <a:gd name="T46" fmla="*/ 202 w 282"/>
                <a:gd name="T47" fmla="*/ 86 h 89"/>
                <a:gd name="T48" fmla="*/ 139 w 282"/>
                <a:gd name="T49" fmla="*/ 88 h 89"/>
                <a:gd name="T50" fmla="*/ 132 w 282"/>
                <a:gd name="T51" fmla="*/ 75 h 89"/>
                <a:gd name="T52" fmla="*/ 117 w 282"/>
                <a:gd name="T53" fmla="*/ 86 h 89"/>
                <a:gd name="T54" fmla="*/ 97 w 282"/>
                <a:gd name="T55" fmla="*/ 75 h 89"/>
                <a:gd name="T56" fmla="*/ 85 w 282"/>
                <a:gd name="T57" fmla="*/ 83 h 89"/>
                <a:gd name="T58" fmla="*/ 60 w 282"/>
                <a:gd name="T59" fmla="*/ 25 h 89"/>
                <a:gd name="T60" fmla="*/ 32 w 282"/>
                <a:gd name="T61" fmla="*/ 31 h 89"/>
                <a:gd name="T62" fmla="*/ 0 w 282"/>
                <a:gd name="T63" fmla="*/ 1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82" h="89">
                  <a:moveTo>
                    <a:pt x="0" y="13"/>
                  </a:moveTo>
                  <a:lnTo>
                    <a:pt x="17" y="0"/>
                  </a:lnTo>
                  <a:lnTo>
                    <a:pt x="41" y="6"/>
                  </a:lnTo>
                  <a:lnTo>
                    <a:pt x="59" y="13"/>
                  </a:lnTo>
                  <a:lnTo>
                    <a:pt x="54" y="24"/>
                  </a:lnTo>
                  <a:lnTo>
                    <a:pt x="86" y="14"/>
                  </a:lnTo>
                  <a:lnTo>
                    <a:pt x="106" y="24"/>
                  </a:lnTo>
                  <a:lnTo>
                    <a:pt x="89" y="24"/>
                  </a:lnTo>
                  <a:lnTo>
                    <a:pt x="125" y="31"/>
                  </a:lnTo>
                  <a:lnTo>
                    <a:pt x="86" y="33"/>
                  </a:lnTo>
                  <a:lnTo>
                    <a:pt x="106" y="39"/>
                  </a:lnTo>
                  <a:lnTo>
                    <a:pt x="91" y="47"/>
                  </a:lnTo>
                  <a:lnTo>
                    <a:pt x="110" y="40"/>
                  </a:lnTo>
                  <a:lnTo>
                    <a:pt x="128" y="58"/>
                  </a:lnTo>
                  <a:lnTo>
                    <a:pt x="132" y="50"/>
                  </a:lnTo>
                  <a:lnTo>
                    <a:pt x="183" y="58"/>
                  </a:lnTo>
                  <a:lnTo>
                    <a:pt x="237" y="41"/>
                  </a:lnTo>
                  <a:lnTo>
                    <a:pt x="281" y="60"/>
                  </a:lnTo>
                  <a:lnTo>
                    <a:pt x="267" y="70"/>
                  </a:lnTo>
                  <a:lnTo>
                    <a:pt x="272" y="85"/>
                  </a:lnTo>
                  <a:lnTo>
                    <a:pt x="247" y="88"/>
                  </a:lnTo>
                  <a:lnTo>
                    <a:pt x="217" y="74"/>
                  </a:lnTo>
                  <a:lnTo>
                    <a:pt x="217" y="85"/>
                  </a:lnTo>
                  <a:lnTo>
                    <a:pt x="202" y="86"/>
                  </a:lnTo>
                  <a:lnTo>
                    <a:pt x="139" y="88"/>
                  </a:lnTo>
                  <a:lnTo>
                    <a:pt x="132" y="75"/>
                  </a:lnTo>
                  <a:lnTo>
                    <a:pt x="117" y="86"/>
                  </a:lnTo>
                  <a:lnTo>
                    <a:pt x="97" y="75"/>
                  </a:lnTo>
                  <a:lnTo>
                    <a:pt x="85" y="83"/>
                  </a:lnTo>
                  <a:lnTo>
                    <a:pt x="60" y="25"/>
                  </a:lnTo>
                  <a:lnTo>
                    <a:pt x="32" y="31"/>
                  </a:lnTo>
                  <a:lnTo>
                    <a:pt x="0" y="1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8" name="Freeform 33"/>
            <p:cNvSpPr>
              <a:spLocks/>
            </p:cNvSpPr>
            <p:nvPr/>
          </p:nvSpPr>
          <p:spPr bwMode="auto">
            <a:xfrm>
              <a:off x="1306" y="1168"/>
              <a:ext cx="177" cy="113"/>
            </a:xfrm>
            <a:custGeom>
              <a:avLst/>
              <a:gdLst>
                <a:gd name="T0" fmla="*/ 0 w 183"/>
                <a:gd name="T1" fmla="*/ 36 h 118"/>
                <a:gd name="T2" fmla="*/ 43 w 183"/>
                <a:gd name="T3" fmla="*/ 29 h 118"/>
                <a:gd name="T4" fmla="*/ 20 w 183"/>
                <a:gd name="T5" fmla="*/ 13 h 118"/>
                <a:gd name="T6" fmla="*/ 59 w 183"/>
                <a:gd name="T7" fmla="*/ 6 h 118"/>
                <a:gd name="T8" fmla="*/ 28 w 183"/>
                <a:gd name="T9" fmla="*/ 0 h 118"/>
                <a:gd name="T10" fmla="*/ 76 w 183"/>
                <a:gd name="T11" fmla="*/ 8 h 118"/>
                <a:gd name="T12" fmla="*/ 91 w 183"/>
                <a:gd name="T13" fmla="*/ 30 h 118"/>
                <a:gd name="T14" fmla="*/ 117 w 183"/>
                <a:gd name="T15" fmla="*/ 30 h 118"/>
                <a:gd name="T16" fmla="*/ 126 w 183"/>
                <a:gd name="T17" fmla="*/ 47 h 118"/>
                <a:gd name="T18" fmla="*/ 128 w 183"/>
                <a:gd name="T19" fmla="*/ 36 h 118"/>
                <a:gd name="T20" fmla="*/ 141 w 183"/>
                <a:gd name="T21" fmla="*/ 36 h 118"/>
                <a:gd name="T22" fmla="*/ 136 w 183"/>
                <a:gd name="T23" fmla="*/ 47 h 118"/>
                <a:gd name="T24" fmla="*/ 149 w 183"/>
                <a:gd name="T25" fmla="*/ 53 h 118"/>
                <a:gd name="T26" fmla="*/ 141 w 183"/>
                <a:gd name="T27" fmla="*/ 64 h 118"/>
                <a:gd name="T28" fmla="*/ 169 w 183"/>
                <a:gd name="T29" fmla="*/ 63 h 118"/>
                <a:gd name="T30" fmla="*/ 182 w 183"/>
                <a:gd name="T31" fmla="*/ 78 h 118"/>
                <a:gd name="T32" fmla="*/ 148 w 183"/>
                <a:gd name="T33" fmla="*/ 83 h 118"/>
                <a:gd name="T34" fmla="*/ 138 w 183"/>
                <a:gd name="T35" fmla="*/ 98 h 118"/>
                <a:gd name="T36" fmla="*/ 132 w 183"/>
                <a:gd name="T37" fmla="*/ 83 h 118"/>
                <a:gd name="T38" fmla="*/ 122 w 183"/>
                <a:gd name="T39" fmla="*/ 117 h 118"/>
                <a:gd name="T40" fmla="*/ 99 w 183"/>
                <a:gd name="T41" fmla="*/ 99 h 118"/>
                <a:gd name="T42" fmla="*/ 111 w 183"/>
                <a:gd name="T43" fmla="*/ 117 h 118"/>
                <a:gd name="T44" fmla="*/ 68 w 183"/>
                <a:gd name="T45" fmla="*/ 114 h 118"/>
                <a:gd name="T46" fmla="*/ 55 w 183"/>
                <a:gd name="T47" fmla="*/ 104 h 118"/>
                <a:gd name="T48" fmla="*/ 75 w 183"/>
                <a:gd name="T49" fmla="*/ 103 h 118"/>
                <a:gd name="T50" fmla="*/ 53 w 183"/>
                <a:gd name="T51" fmla="*/ 100 h 118"/>
                <a:gd name="T52" fmla="*/ 47 w 183"/>
                <a:gd name="T53" fmla="*/ 95 h 118"/>
                <a:gd name="T54" fmla="*/ 59 w 183"/>
                <a:gd name="T55" fmla="*/ 94 h 118"/>
                <a:gd name="T56" fmla="*/ 40 w 183"/>
                <a:gd name="T57" fmla="*/ 87 h 118"/>
                <a:gd name="T58" fmla="*/ 98 w 183"/>
                <a:gd name="T59" fmla="*/ 76 h 118"/>
                <a:gd name="T60" fmla="*/ 28 w 183"/>
                <a:gd name="T61" fmla="*/ 78 h 118"/>
                <a:gd name="T62" fmla="*/ 16 w 183"/>
                <a:gd name="T63" fmla="*/ 67 h 118"/>
                <a:gd name="T64" fmla="*/ 40 w 183"/>
                <a:gd name="T65" fmla="*/ 61 h 118"/>
                <a:gd name="T66" fmla="*/ 2 w 183"/>
                <a:gd name="T67" fmla="*/ 53 h 118"/>
                <a:gd name="T68" fmla="*/ 10 w 183"/>
                <a:gd name="T69" fmla="*/ 53 h 118"/>
                <a:gd name="T70" fmla="*/ 0 w 183"/>
                <a:gd name="T71" fmla="*/ 45 h 118"/>
                <a:gd name="T72" fmla="*/ 43 w 183"/>
                <a:gd name="T73" fmla="*/ 45 h 118"/>
                <a:gd name="T74" fmla="*/ 0 w 183"/>
                <a:gd name="T75" fmla="*/ 3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3" h="118">
                  <a:moveTo>
                    <a:pt x="0" y="36"/>
                  </a:moveTo>
                  <a:lnTo>
                    <a:pt x="43" y="29"/>
                  </a:lnTo>
                  <a:lnTo>
                    <a:pt x="20" y="13"/>
                  </a:lnTo>
                  <a:lnTo>
                    <a:pt x="59" y="6"/>
                  </a:lnTo>
                  <a:lnTo>
                    <a:pt x="28" y="0"/>
                  </a:lnTo>
                  <a:lnTo>
                    <a:pt x="76" y="8"/>
                  </a:lnTo>
                  <a:lnTo>
                    <a:pt x="91" y="30"/>
                  </a:lnTo>
                  <a:lnTo>
                    <a:pt x="117" y="30"/>
                  </a:lnTo>
                  <a:lnTo>
                    <a:pt x="126" y="47"/>
                  </a:lnTo>
                  <a:lnTo>
                    <a:pt x="128" y="36"/>
                  </a:lnTo>
                  <a:lnTo>
                    <a:pt x="141" y="36"/>
                  </a:lnTo>
                  <a:lnTo>
                    <a:pt x="136" y="47"/>
                  </a:lnTo>
                  <a:lnTo>
                    <a:pt x="149" y="53"/>
                  </a:lnTo>
                  <a:lnTo>
                    <a:pt x="141" y="64"/>
                  </a:lnTo>
                  <a:lnTo>
                    <a:pt x="169" y="63"/>
                  </a:lnTo>
                  <a:lnTo>
                    <a:pt x="182" y="78"/>
                  </a:lnTo>
                  <a:lnTo>
                    <a:pt x="148" y="83"/>
                  </a:lnTo>
                  <a:lnTo>
                    <a:pt x="138" y="98"/>
                  </a:lnTo>
                  <a:lnTo>
                    <a:pt x="132" y="83"/>
                  </a:lnTo>
                  <a:lnTo>
                    <a:pt x="122" y="117"/>
                  </a:lnTo>
                  <a:lnTo>
                    <a:pt x="99" y="99"/>
                  </a:lnTo>
                  <a:lnTo>
                    <a:pt x="111" y="117"/>
                  </a:lnTo>
                  <a:lnTo>
                    <a:pt x="68" y="114"/>
                  </a:lnTo>
                  <a:lnTo>
                    <a:pt x="55" y="104"/>
                  </a:lnTo>
                  <a:lnTo>
                    <a:pt x="75" y="103"/>
                  </a:lnTo>
                  <a:lnTo>
                    <a:pt x="53" y="100"/>
                  </a:lnTo>
                  <a:lnTo>
                    <a:pt x="47" y="95"/>
                  </a:lnTo>
                  <a:lnTo>
                    <a:pt x="59" y="94"/>
                  </a:lnTo>
                  <a:lnTo>
                    <a:pt x="40" y="87"/>
                  </a:lnTo>
                  <a:lnTo>
                    <a:pt x="98" y="76"/>
                  </a:lnTo>
                  <a:lnTo>
                    <a:pt x="28" y="78"/>
                  </a:lnTo>
                  <a:lnTo>
                    <a:pt x="16" y="67"/>
                  </a:lnTo>
                  <a:lnTo>
                    <a:pt x="40" y="61"/>
                  </a:lnTo>
                  <a:lnTo>
                    <a:pt x="2" y="53"/>
                  </a:lnTo>
                  <a:lnTo>
                    <a:pt x="10" y="53"/>
                  </a:lnTo>
                  <a:lnTo>
                    <a:pt x="0" y="45"/>
                  </a:lnTo>
                  <a:lnTo>
                    <a:pt x="43" y="45"/>
                  </a:lnTo>
                  <a:lnTo>
                    <a:pt x="0" y="3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49" name="Freeform 34"/>
            <p:cNvSpPr>
              <a:spLocks/>
            </p:cNvSpPr>
            <p:nvPr/>
          </p:nvSpPr>
          <p:spPr bwMode="auto">
            <a:xfrm>
              <a:off x="1306" y="1362"/>
              <a:ext cx="43" cy="29"/>
            </a:xfrm>
            <a:custGeom>
              <a:avLst/>
              <a:gdLst>
                <a:gd name="T0" fmla="*/ 0 w 44"/>
                <a:gd name="T1" fmla="*/ 20 h 31"/>
                <a:gd name="T2" fmla="*/ 6 w 44"/>
                <a:gd name="T3" fmla="*/ 0 h 31"/>
                <a:gd name="T4" fmla="*/ 34 w 44"/>
                <a:gd name="T5" fmla="*/ 6 h 31"/>
                <a:gd name="T6" fmla="*/ 43 w 44"/>
                <a:gd name="T7" fmla="*/ 30 h 31"/>
                <a:gd name="T8" fmla="*/ 0 w 44"/>
                <a:gd name="T9" fmla="*/ 20 h 31"/>
              </a:gdLst>
              <a:ahLst/>
              <a:cxnLst>
                <a:cxn ang="0">
                  <a:pos x="T0" y="T1"/>
                </a:cxn>
                <a:cxn ang="0">
                  <a:pos x="T2" y="T3"/>
                </a:cxn>
                <a:cxn ang="0">
                  <a:pos x="T4" y="T5"/>
                </a:cxn>
                <a:cxn ang="0">
                  <a:pos x="T6" y="T7"/>
                </a:cxn>
                <a:cxn ang="0">
                  <a:pos x="T8" y="T9"/>
                </a:cxn>
              </a:cxnLst>
              <a:rect l="0" t="0" r="r" b="b"/>
              <a:pathLst>
                <a:path w="44" h="31">
                  <a:moveTo>
                    <a:pt x="0" y="20"/>
                  </a:moveTo>
                  <a:lnTo>
                    <a:pt x="6" y="0"/>
                  </a:lnTo>
                  <a:lnTo>
                    <a:pt x="34" y="6"/>
                  </a:lnTo>
                  <a:lnTo>
                    <a:pt x="43" y="30"/>
                  </a:lnTo>
                  <a:lnTo>
                    <a:pt x="0" y="2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0" name="Freeform 35"/>
            <p:cNvSpPr>
              <a:spLocks/>
            </p:cNvSpPr>
            <p:nvPr/>
          </p:nvSpPr>
          <p:spPr bwMode="auto">
            <a:xfrm>
              <a:off x="1306" y="1292"/>
              <a:ext cx="50" cy="22"/>
            </a:xfrm>
            <a:custGeom>
              <a:avLst/>
              <a:gdLst>
                <a:gd name="T0" fmla="*/ 0 w 51"/>
                <a:gd name="T1" fmla="*/ 8 h 23"/>
                <a:gd name="T2" fmla="*/ 12 w 51"/>
                <a:gd name="T3" fmla="*/ 22 h 23"/>
                <a:gd name="T4" fmla="*/ 50 w 51"/>
                <a:gd name="T5" fmla="*/ 8 h 23"/>
                <a:gd name="T6" fmla="*/ 13 w 51"/>
                <a:gd name="T7" fmla="*/ 0 h 23"/>
                <a:gd name="T8" fmla="*/ 0 w 51"/>
                <a:gd name="T9" fmla="*/ 8 h 23"/>
              </a:gdLst>
              <a:ahLst/>
              <a:cxnLst>
                <a:cxn ang="0">
                  <a:pos x="T0" y="T1"/>
                </a:cxn>
                <a:cxn ang="0">
                  <a:pos x="T2" y="T3"/>
                </a:cxn>
                <a:cxn ang="0">
                  <a:pos x="T4" y="T5"/>
                </a:cxn>
                <a:cxn ang="0">
                  <a:pos x="T6" y="T7"/>
                </a:cxn>
                <a:cxn ang="0">
                  <a:pos x="T8" y="T9"/>
                </a:cxn>
              </a:cxnLst>
              <a:rect l="0" t="0" r="r" b="b"/>
              <a:pathLst>
                <a:path w="51" h="23">
                  <a:moveTo>
                    <a:pt x="0" y="8"/>
                  </a:moveTo>
                  <a:lnTo>
                    <a:pt x="12" y="22"/>
                  </a:lnTo>
                  <a:lnTo>
                    <a:pt x="50" y="8"/>
                  </a:lnTo>
                  <a:lnTo>
                    <a:pt x="13" y="0"/>
                  </a:lnTo>
                  <a:lnTo>
                    <a:pt x="0" y="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1" name="Freeform 36"/>
            <p:cNvSpPr>
              <a:spLocks/>
            </p:cNvSpPr>
            <p:nvPr/>
          </p:nvSpPr>
          <p:spPr bwMode="auto">
            <a:xfrm>
              <a:off x="1316" y="1411"/>
              <a:ext cx="84" cy="60"/>
            </a:xfrm>
            <a:custGeom>
              <a:avLst/>
              <a:gdLst>
                <a:gd name="T0" fmla="*/ 0 w 87"/>
                <a:gd name="T1" fmla="*/ 9 h 63"/>
                <a:gd name="T2" fmla="*/ 1 w 87"/>
                <a:gd name="T3" fmla="*/ 39 h 63"/>
                <a:gd name="T4" fmla="*/ 10 w 87"/>
                <a:gd name="T5" fmla="*/ 44 h 63"/>
                <a:gd name="T6" fmla="*/ 8 w 87"/>
                <a:gd name="T7" fmla="*/ 60 h 63"/>
                <a:gd name="T8" fmla="*/ 20 w 87"/>
                <a:gd name="T9" fmla="*/ 62 h 63"/>
                <a:gd name="T10" fmla="*/ 34 w 87"/>
                <a:gd name="T11" fmla="*/ 48 h 63"/>
                <a:gd name="T12" fmla="*/ 20 w 87"/>
                <a:gd name="T13" fmla="*/ 39 h 63"/>
                <a:gd name="T14" fmla="*/ 56 w 87"/>
                <a:gd name="T15" fmla="*/ 39 h 63"/>
                <a:gd name="T16" fmla="*/ 86 w 87"/>
                <a:gd name="T17" fmla="*/ 4 h 63"/>
                <a:gd name="T18" fmla="*/ 6 w 87"/>
                <a:gd name="T19" fmla="*/ 0 h 63"/>
                <a:gd name="T20" fmla="*/ 17 w 87"/>
                <a:gd name="T21" fmla="*/ 10 h 63"/>
                <a:gd name="T22" fmla="*/ 0 w 87"/>
                <a:gd name="T23" fmla="*/ 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7" h="63">
                  <a:moveTo>
                    <a:pt x="0" y="9"/>
                  </a:moveTo>
                  <a:lnTo>
                    <a:pt x="1" y="39"/>
                  </a:lnTo>
                  <a:lnTo>
                    <a:pt x="10" y="44"/>
                  </a:lnTo>
                  <a:lnTo>
                    <a:pt x="8" y="60"/>
                  </a:lnTo>
                  <a:lnTo>
                    <a:pt x="20" y="62"/>
                  </a:lnTo>
                  <a:lnTo>
                    <a:pt x="34" y="48"/>
                  </a:lnTo>
                  <a:lnTo>
                    <a:pt x="20" y="39"/>
                  </a:lnTo>
                  <a:lnTo>
                    <a:pt x="56" y="39"/>
                  </a:lnTo>
                  <a:lnTo>
                    <a:pt x="86" y="4"/>
                  </a:lnTo>
                  <a:lnTo>
                    <a:pt x="6" y="0"/>
                  </a:lnTo>
                  <a:lnTo>
                    <a:pt x="17" y="10"/>
                  </a:lnTo>
                  <a:lnTo>
                    <a:pt x="0" y="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2" name="Freeform 37"/>
            <p:cNvSpPr>
              <a:spLocks/>
            </p:cNvSpPr>
            <p:nvPr/>
          </p:nvSpPr>
          <p:spPr bwMode="auto">
            <a:xfrm>
              <a:off x="1373" y="1100"/>
              <a:ext cx="486" cy="246"/>
            </a:xfrm>
            <a:custGeom>
              <a:avLst/>
              <a:gdLst>
                <a:gd name="T0" fmla="*/ 28 w 502"/>
                <a:gd name="T1" fmla="*/ 70 h 257"/>
                <a:gd name="T2" fmla="*/ 52 w 502"/>
                <a:gd name="T3" fmla="*/ 74 h 257"/>
                <a:gd name="T4" fmla="*/ 121 w 502"/>
                <a:gd name="T5" fmla="*/ 71 h 257"/>
                <a:gd name="T6" fmla="*/ 108 w 502"/>
                <a:gd name="T7" fmla="*/ 81 h 257"/>
                <a:gd name="T8" fmla="*/ 93 w 502"/>
                <a:gd name="T9" fmla="*/ 100 h 257"/>
                <a:gd name="T10" fmla="*/ 136 w 502"/>
                <a:gd name="T11" fmla="*/ 100 h 257"/>
                <a:gd name="T12" fmla="*/ 193 w 502"/>
                <a:gd name="T13" fmla="*/ 75 h 257"/>
                <a:gd name="T14" fmla="*/ 268 w 502"/>
                <a:gd name="T15" fmla="*/ 83 h 257"/>
                <a:gd name="T16" fmla="*/ 194 w 502"/>
                <a:gd name="T17" fmla="*/ 132 h 257"/>
                <a:gd name="T18" fmla="*/ 89 w 502"/>
                <a:gd name="T19" fmla="*/ 108 h 257"/>
                <a:gd name="T20" fmla="*/ 89 w 502"/>
                <a:gd name="T21" fmla="*/ 128 h 257"/>
                <a:gd name="T22" fmla="*/ 170 w 502"/>
                <a:gd name="T23" fmla="*/ 158 h 257"/>
                <a:gd name="T24" fmla="*/ 110 w 502"/>
                <a:gd name="T25" fmla="*/ 159 h 257"/>
                <a:gd name="T26" fmla="*/ 98 w 502"/>
                <a:gd name="T27" fmla="*/ 181 h 257"/>
                <a:gd name="T28" fmla="*/ 120 w 502"/>
                <a:gd name="T29" fmla="*/ 172 h 257"/>
                <a:gd name="T30" fmla="*/ 101 w 502"/>
                <a:gd name="T31" fmla="*/ 195 h 257"/>
                <a:gd name="T32" fmla="*/ 116 w 502"/>
                <a:gd name="T33" fmla="*/ 209 h 257"/>
                <a:gd name="T34" fmla="*/ 121 w 502"/>
                <a:gd name="T35" fmla="*/ 216 h 257"/>
                <a:gd name="T36" fmla="*/ 85 w 502"/>
                <a:gd name="T37" fmla="*/ 220 h 257"/>
                <a:gd name="T38" fmla="*/ 54 w 502"/>
                <a:gd name="T39" fmla="*/ 234 h 257"/>
                <a:gd name="T40" fmla="*/ 105 w 502"/>
                <a:gd name="T41" fmla="*/ 253 h 257"/>
                <a:gd name="T42" fmla="*/ 139 w 502"/>
                <a:gd name="T43" fmla="*/ 246 h 257"/>
                <a:gd name="T44" fmla="*/ 157 w 502"/>
                <a:gd name="T45" fmla="*/ 245 h 257"/>
                <a:gd name="T46" fmla="*/ 178 w 502"/>
                <a:gd name="T47" fmla="*/ 256 h 257"/>
                <a:gd name="T48" fmla="*/ 209 w 502"/>
                <a:gd name="T49" fmla="*/ 234 h 257"/>
                <a:gd name="T50" fmla="*/ 224 w 502"/>
                <a:gd name="T51" fmla="*/ 216 h 257"/>
                <a:gd name="T52" fmla="*/ 260 w 502"/>
                <a:gd name="T53" fmla="*/ 195 h 257"/>
                <a:gd name="T54" fmla="*/ 275 w 502"/>
                <a:gd name="T55" fmla="*/ 184 h 257"/>
                <a:gd name="T56" fmla="*/ 279 w 502"/>
                <a:gd name="T57" fmla="*/ 163 h 257"/>
                <a:gd name="T58" fmla="*/ 229 w 502"/>
                <a:gd name="T59" fmla="*/ 151 h 257"/>
                <a:gd name="T60" fmla="*/ 229 w 502"/>
                <a:gd name="T61" fmla="*/ 147 h 257"/>
                <a:gd name="T62" fmla="*/ 329 w 502"/>
                <a:gd name="T63" fmla="*/ 132 h 257"/>
                <a:gd name="T64" fmla="*/ 352 w 502"/>
                <a:gd name="T65" fmla="*/ 116 h 257"/>
                <a:gd name="T66" fmla="*/ 448 w 502"/>
                <a:gd name="T67" fmla="*/ 66 h 257"/>
                <a:gd name="T68" fmla="*/ 375 w 502"/>
                <a:gd name="T69" fmla="*/ 65 h 257"/>
                <a:gd name="T70" fmla="*/ 501 w 502"/>
                <a:gd name="T71" fmla="*/ 39 h 257"/>
                <a:gd name="T72" fmla="*/ 461 w 502"/>
                <a:gd name="T73" fmla="*/ 10 h 257"/>
                <a:gd name="T74" fmla="*/ 298 w 502"/>
                <a:gd name="T75" fmla="*/ 0 h 257"/>
                <a:gd name="T76" fmla="*/ 275 w 502"/>
                <a:gd name="T77" fmla="*/ 5 h 257"/>
                <a:gd name="T78" fmla="*/ 248 w 502"/>
                <a:gd name="T79" fmla="*/ 28 h 257"/>
                <a:gd name="T80" fmla="*/ 193 w 502"/>
                <a:gd name="T81" fmla="*/ 16 h 257"/>
                <a:gd name="T82" fmla="*/ 147 w 502"/>
                <a:gd name="T83" fmla="*/ 18 h 257"/>
                <a:gd name="T84" fmla="*/ 175 w 502"/>
                <a:gd name="T85" fmla="*/ 46 h 257"/>
                <a:gd name="T86" fmla="*/ 108 w 502"/>
                <a:gd name="T87" fmla="*/ 46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2" h="257">
                  <a:moveTo>
                    <a:pt x="0" y="60"/>
                  </a:moveTo>
                  <a:lnTo>
                    <a:pt x="43" y="60"/>
                  </a:lnTo>
                  <a:lnTo>
                    <a:pt x="28" y="70"/>
                  </a:lnTo>
                  <a:lnTo>
                    <a:pt x="90" y="63"/>
                  </a:lnTo>
                  <a:lnTo>
                    <a:pt x="36" y="70"/>
                  </a:lnTo>
                  <a:lnTo>
                    <a:pt x="52" y="74"/>
                  </a:lnTo>
                  <a:lnTo>
                    <a:pt x="35" y="75"/>
                  </a:lnTo>
                  <a:lnTo>
                    <a:pt x="41" y="82"/>
                  </a:lnTo>
                  <a:lnTo>
                    <a:pt x="121" y="71"/>
                  </a:lnTo>
                  <a:lnTo>
                    <a:pt x="43" y="88"/>
                  </a:lnTo>
                  <a:lnTo>
                    <a:pt x="78" y="100"/>
                  </a:lnTo>
                  <a:lnTo>
                    <a:pt x="108" y="81"/>
                  </a:lnTo>
                  <a:lnTo>
                    <a:pt x="160" y="78"/>
                  </a:lnTo>
                  <a:lnTo>
                    <a:pt x="105" y="85"/>
                  </a:lnTo>
                  <a:lnTo>
                    <a:pt x="93" y="100"/>
                  </a:lnTo>
                  <a:lnTo>
                    <a:pt x="125" y="101"/>
                  </a:lnTo>
                  <a:lnTo>
                    <a:pt x="160" y="86"/>
                  </a:lnTo>
                  <a:lnTo>
                    <a:pt x="136" y="100"/>
                  </a:lnTo>
                  <a:lnTo>
                    <a:pt x="160" y="100"/>
                  </a:lnTo>
                  <a:lnTo>
                    <a:pt x="198" y="90"/>
                  </a:lnTo>
                  <a:lnTo>
                    <a:pt x="193" y="75"/>
                  </a:lnTo>
                  <a:lnTo>
                    <a:pt x="233" y="65"/>
                  </a:lnTo>
                  <a:lnTo>
                    <a:pt x="205" y="89"/>
                  </a:lnTo>
                  <a:lnTo>
                    <a:pt x="268" y="83"/>
                  </a:lnTo>
                  <a:lnTo>
                    <a:pt x="139" y="108"/>
                  </a:lnTo>
                  <a:lnTo>
                    <a:pt x="168" y="132"/>
                  </a:lnTo>
                  <a:lnTo>
                    <a:pt x="194" y="132"/>
                  </a:lnTo>
                  <a:lnTo>
                    <a:pt x="180" y="138"/>
                  </a:lnTo>
                  <a:lnTo>
                    <a:pt x="130" y="112"/>
                  </a:lnTo>
                  <a:lnTo>
                    <a:pt x="89" y="108"/>
                  </a:lnTo>
                  <a:lnTo>
                    <a:pt x="87" y="119"/>
                  </a:lnTo>
                  <a:lnTo>
                    <a:pt x="106" y="124"/>
                  </a:lnTo>
                  <a:lnTo>
                    <a:pt x="89" y="128"/>
                  </a:lnTo>
                  <a:lnTo>
                    <a:pt x="139" y="155"/>
                  </a:lnTo>
                  <a:lnTo>
                    <a:pt x="118" y="157"/>
                  </a:lnTo>
                  <a:lnTo>
                    <a:pt x="170" y="158"/>
                  </a:lnTo>
                  <a:lnTo>
                    <a:pt x="140" y="165"/>
                  </a:lnTo>
                  <a:lnTo>
                    <a:pt x="156" y="174"/>
                  </a:lnTo>
                  <a:lnTo>
                    <a:pt x="110" y="159"/>
                  </a:lnTo>
                  <a:lnTo>
                    <a:pt x="83" y="165"/>
                  </a:lnTo>
                  <a:lnTo>
                    <a:pt x="72" y="188"/>
                  </a:lnTo>
                  <a:lnTo>
                    <a:pt x="98" y="181"/>
                  </a:lnTo>
                  <a:lnTo>
                    <a:pt x="94" y="189"/>
                  </a:lnTo>
                  <a:lnTo>
                    <a:pt x="103" y="189"/>
                  </a:lnTo>
                  <a:lnTo>
                    <a:pt x="120" y="172"/>
                  </a:lnTo>
                  <a:lnTo>
                    <a:pt x="114" y="185"/>
                  </a:lnTo>
                  <a:lnTo>
                    <a:pt x="129" y="188"/>
                  </a:lnTo>
                  <a:lnTo>
                    <a:pt x="101" y="195"/>
                  </a:lnTo>
                  <a:lnTo>
                    <a:pt x="118" y="195"/>
                  </a:lnTo>
                  <a:lnTo>
                    <a:pt x="103" y="200"/>
                  </a:lnTo>
                  <a:lnTo>
                    <a:pt x="116" y="209"/>
                  </a:lnTo>
                  <a:lnTo>
                    <a:pt x="136" y="209"/>
                  </a:lnTo>
                  <a:lnTo>
                    <a:pt x="156" y="190"/>
                  </a:lnTo>
                  <a:lnTo>
                    <a:pt x="121" y="216"/>
                  </a:lnTo>
                  <a:lnTo>
                    <a:pt x="89" y="197"/>
                  </a:lnTo>
                  <a:lnTo>
                    <a:pt x="59" y="201"/>
                  </a:lnTo>
                  <a:lnTo>
                    <a:pt x="85" y="220"/>
                  </a:lnTo>
                  <a:lnTo>
                    <a:pt x="41" y="232"/>
                  </a:lnTo>
                  <a:lnTo>
                    <a:pt x="45" y="247"/>
                  </a:lnTo>
                  <a:lnTo>
                    <a:pt x="54" y="234"/>
                  </a:lnTo>
                  <a:lnTo>
                    <a:pt x="55" y="247"/>
                  </a:lnTo>
                  <a:lnTo>
                    <a:pt x="85" y="241"/>
                  </a:lnTo>
                  <a:lnTo>
                    <a:pt x="105" y="253"/>
                  </a:lnTo>
                  <a:lnTo>
                    <a:pt x="120" y="253"/>
                  </a:lnTo>
                  <a:lnTo>
                    <a:pt x="109" y="242"/>
                  </a:lnTo>
                  <a:lnTo>
                    <a:pt x="139" y="246"/>
                  </a:lnTo>
                  <a:lnTo>
                    <a:pt x="136" y="237"/>
                  </a:lnTo>
                  <a:lnTo>
                    <a:pt x="149" y="247"/>
                  </a:lnTo>
                  <a:lnTo>
                    <a:pt x="157" y="245"/>
                  </a:lnTo>
                  <a:lnTo>
                    <a:pt x="153" y="238"/>
                  </a:lnTo>
                  <a:lnTo>
                    <a:pt x="176" y="245"/>
                  </a:lnTo>
                  <a:lnTo>
                    <a:pt x="178" y="256"/>
                  </a:lnTo>
                  <a:lnTo>
                    <a:pt x="220" y="245"/>
                  </a:lnTo>
                  <a:lnTo>
                    <a:pt x="228" y="230"/>
                  </a:lnTo>
                  <a:lnTo>
                    <a:pt x="209" y="234"/>
                  </a:lnTo>
                  <a:lnTo>
                    <a:pt x="209" y="220"/>
                  </a:lnTo>
                  <a:lnTo>
                    <a:pt x="160" y="219"/>
                  </a:lnTo>
                  <a:lnTo>
                    <a:pt x="224" y="216"/>
                  </a:lnTo>
                  <a:lnTo>
                    <a:pt x="233" y="207"/>
                  </a:lnTo>
                  <a:lnTo>
                    <a:pt x="224" y="193"/>
                  </a:lnTo>
                  <a:lnTo>
                    <a:pt x="260" y="195"/>
                  </a:lnTo>
                  <a:lnTo>
                    <a:pt x="267" y="189"/>
                  </a:lnTo>
                  <a:lnTo>
                    <a:pt x="243" y="185"/>
                  </a:lnTo>
                  <a:lnTo>
                    <a:pt x="275" y="184"/>
                  </a:lnTo>
                  <a:lnTo>
                    <a:pt x="253" y="176"/>
                  </a:lnTo>
                  <a:lnTo>
                    <a:pt x="280" y="170"/>
                  </a:lnTo>
                  <a:lnTo>
                    <a:pt x="279" y="163"/>
                  </a:lnTo>
                  <a:lnTo>
                    <a:pt x="230" y="159"/>
                  </a:lnTo>
                  <a:lnTo>
                    <a:pt x="257" y="154"/>
                  </a:lnTo>
                  <a:lnTo>
                    <a:pt x="229" y="151"/>
                  </a:lnTo>
                  <a:lnTo>
                    <a:pt x="280" y="157"/>
                  </a:lnTo>
                  <a:lnTo>
                    <a:pt x="282" y="150"/>
                  </a:lnTo>
                  <a:lnTo>
                    <a:pt x="229" y="147"/>
                  </a:lnTo>
                  <a:lnTo>
                    <a:pt x="298" y="138"/>
                  </a:lnTo>
                  <a:lnTo>
                    <a:pt x="279" y="130"/>
                  </a:lnTo>
                  <a:lnTo>
                    <a:pt x="329" y="132"/>
                  </a:lnTo>
                  <a:lnTo>
                    <a:pt x="345" y="119"/>
                  </a:lnTo>
                  <a:lnTo>
                    <a:pt x="320" y="117"/>
                  </a:lnTo>
                  <a:lnTo>
                    <a:pt x="352" y="116"/>
                  </a:lnTo>
                  <a:lnTo>
                    <a:pt x="348" y="105"/>
                  </a:lnTo>
                  <a:lnTo>
                    <a:pt x="363" y="108"/>
                  </a:lnTo>
                  <a:lnTo>
                    <a:pt x="448" y="66"/>
                  </a:lnTo>
                  <a:lnTo>
                    <a:pt x="355" y="81"/>
                  </a:lnTo>
                  <a:lnTo>
                    <a:pt x="406" y="63"/>
                  </a:lnTo>
                  <a:lnTo>
                    <a:pt x="375" y="65"/>
                  </a:lnTo>
                  <a:lnTo>
                    <a:pt x="367" y="56"/>
                  </a:lnTo>
                  <a:lnTo>
                    <a:pt x="426" y="60"/>
                  </a:lnTo>
                  <a:lnTo>
                    <a:pt x="501" y="39"/>
                  </a:lnTo>
                  <a:lnTo>
                    <a:pt x="499" y="28"/>
                  </a:lnTo>
                  <a:lnTo>
                    <a:pt x="468" y="28"/>
                  </a:lnTo>
                  <a:lnTo>
                    <a:pt x="461" y="10"/>
                  </a:lnTo>
                  <a:lnTo>
                    <a:pt x="375" y="18"/>
                  </a:lnTo>
                  <a:lnTo>
                    <a:pt x="411" y="6"/>
                  </a:lnTo>
                  <a:lnTo>
                    <a:pt x="298" y="0"/>
                  </a:lnTo>
                  <a:lnTo>
                    <a:pt x="288" y="9"/>
                  </a:lnTo>
                  <a:lnTo>
                    <a:pt x="297" y="13"/>
                  </a:lnTo>
                  <a:lnTo>
                    <a:pt x="275" y="5"/>
                  </a:lnTo>
                  <a:lnTo>
                    <a:pt x="225" y="5"/>
                  </a:lnTo>
                  <a:lnTo>
                    <a:pt x="260" y="23"/>
                  </a:lnTo>
                  <a:lnTo>
                    <a:pt x="248" y="28"/>
                  </a:lnTo>
                  <a:lnTo>
                    <a:pt x="229" y="10"/>
                  </a:lnTo>
                  <a:lnTo>
                    <a:pt x="183" y="8"/>
                  </a:lnTo>
                  <a:lnTo>
                    <a:pt x="193" y="16"/>
                  </a:lnTo>
                  <a:lnTo>
                    <a:pt x="156" y="13"/>
                  </a:lnTo>
                  <a:lnTo>
                    <a:pt x="174" y="25"/>
                  </a:lnTo>
                  <a:lnTo>
                    <a:pt x="147" y="18"/>
                  </a:lnTo>
                  <a:lnTo>
                    <a:pt x="155" y="25"/>
                  </a:lnTo>
                  <a:lnTo>
                    <a:pt x="139" y="28"/>
                  </a:lnTo>
                  <a:lnTo>
                    <a:pt x="175" y="46"/>
                  </a:lnTo>
                  <a:lnTo>
                    <a:pt x="95" y="27"/>
                  </a:lnTo>
                  <a:lnTo>
                    <a:pt x="76" y="40"/>
                  </a:lnTo>
                  <a:lnTo>
                    <a:pt x="108" y="46"/>
                  </a:lnTo>
                  <a:lnTo>
                    <a:pt x="55" y="41"/>
                  </a:lnTo>
                  <a:lnTo>
                    <a:pt x="0" y="6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3" name="Freeform 38"/>
            <p:cNvSpPr>
              <a:spLocks/>
            </p:cNvSpPr>
            <p:nvPr/>
          </p:nvSpPr>
          <p:spPr bwMode="auto">
            <a:xfrm>
              <a:off x="1403" y="1416"/>
              <a:ext cx="454" cy="316"/>
            </a:xfrm>
            <a:custGeom>
              <a:avLst/>
              <a:gdLst>
                <a:gd name="T0" fmla="*/ 4 w 469"/>
                <a:gd name="T1" fmla="*/ 37 h 330"/>
                <a:gd name="T2" fmla="*/ 56 w 469"/>
                <a:gd name="T3" fmla="*/ 0 h 330"/>
                <a:gd name="T4" fmla="*/ 53 w 469"/>
                <a:gd name="T5" fmla="*/ 37 h 330"/>
                <a:gd name="T6" fmla="*/ 82 w 469"/>
                <a:gd name="T7" fmla="*/ 78 h 330"/>
                <a:gd name="T8" fmla="*/ 83 w 469"/>
                <a:gd name="T9" fmla="*/ 84 h 330"/>
                <a:gd name="T10" fmla="*/ 66 w 469"/>
                <a:gd name="T11" fmla="*/ 56 h 330"/>
                <a:gd name="T12" fmla="*/ 70 w 469"/>
                <a:gd name="T13" fmla="*/ 29 h 330"/>
                <a:gd name="T14" fmla="*/ 72 w 469"/>
                <a:gd name="T15" fmla="*/ 25 h 330"/>
                <a:gd name="T16" fmla="*/ 82 w 469"/>
                <a:gd name="T17" fmla="*/ 16 h 330"/>
                <a:gd name="T18" fmla="*/ 120 w 469"/>
                <a:gd name="T19" fmla="*/ 4 h 330"/>
                <a:gd name="T20" fmla="*/ 140 w 469"/>
                <a:gd name="T21" fmla="*/ 18 h 330"/>
                <a:gd name="T22" fmla="*/ 148 w 469"/>
                <a:gd name="T23" fmla="*/ 57 h 330"/>
                <a:gd name="T24" fmla="*/ 178 w 469"/>
                <a:gd name="T25" fmla="*/ 48 h 330"/>
                <a:gd name="T26" fmla="*/ 241 w 469"/>
                <a:gd name="T27" fmla="*/ 41 h 330"/>
                <a:gd name="T28" fmla="*/ 246 w 469"/>
                <a:gd name="T29" fmla="*/ 67 h 330"/>
                <a:gd name="T30" fmla="*/ 261 w 469"/>
                <a:gd name="T31" fmla="*/ 72 h 330"/>
                <a:gd name="T32" fmla="*/ 287 w 469"/>
                <a:gd name="T33" fmla="*/ 66 h 330"/>
                <a:gd name="T34" fmla="*/ 308 w 469"/>
                <a:gd name="T35" fmla="*/ 82 h 330"/>
                <a:gd name="T36" fmla="*/ 316 w 469"/>
                <a:gd name="T37" fmla="*/ 84 h 330"/>
                <a:gd name="T38" fmla="*/ 329 w 469"/>
                <a:gd name="T39" fmla="*/ 90 h 330"/>
                <a:gd name="T40" fmla="*/ 352 w 469"/>
                <a:gd name="T41" fmla="*/ 98 h 330"/>
                <a:gd name="T42" fmla="*/ 349 w 469"/>
                <a:gd name="T43" fmla="*/ 109 h 330"/>
                <a:gd name="T44" fmla="*/ 358 w 469"/>
                <a:gd name="T45" fmla="*/ 106 h 330"/>
                <a:gd name="T46" fmla="*/ 346 w 469"/>
                <a:gd name="T47" fmla="*/ 126 h 330"/>
                <a:gd name="T48" fmla="*/ 352 w 469"/>
                <a:gd name="T49" fmla="*/ 137 h 330"/>
                <a:gd name="T50" fmla="*/ 354 w 469"/>
                <a:gd name="T51" fmla="*/ 153 h 330"/>
                <a:gd name="T52" fmla="*/ 412 w 469"/>
                <a:gd name="T53" fmla="*/ 169 h 330"/>
                <a:gd name="T54" fmla="*/ 441 w 469"/>
                <a:gd name="T55" fmla="*/ 191 h 330"/>
                <a:gd name="T56" fmla="*/ 468 w 469"/>
                <a:gd name="T57" fmla="*/ 206 h 330"/>
                <a:gd name="T58" fmla="*/ 450 w 469"/>
                <a:gd name="T59" fmla="*/ 217 h 330"/>
                <a:gd name="T60" fmla="*/ 449 w 469"/>
                <a:gd name="T61" fmla="*/ 237 h 330"/>
                <a:gd name="T62" fmla="*/ 432 w 469"/>
                <a:gd name="T63" fmla="*/ 254 h 330"/>
                <a:gd name="T64" fmla="*/ 358 w 469"/>
                <a:gd name="T65" fmla="*/ 215 h 330"/>
                <a:gd name="T66" fmla="*/ 362 w 469"/>
                <a:gd name="T67" fmla="*/ 237 h 330"/>
                <a:gd name="T68" fmla="*/ 383 w 469"/>
                <a:gd name="T69" fmla="*/ 257 h 330"/>
                <a:gd name="T70" fmla="*/ 405 w 469"/>
                <a:gd name="T71" fmla="*/ 273 h 330"/>
                <a:gd name="T72" fmla="*/ 412 w 469"/>
                <a:gd name="T73" fmla="*/ 314 h 330"/>
                <a:gd name="T74" fmla="*/ 391 w 469"/>
                <a:gd name="T75" fmla="*/ 329 h 330"/>
                <a:gd name="T76" fmla="*/ 295 w 469"/>
                <a:gd name="T77" fmla="*/ 288 h 330"/>
                <a:gd name="T78" fmla="*/ 279 w 469"/>
                <a:gd name="T79" fmla="*/ 277 h 330"/>
                <a:gd name="T80" fmla="*/ 250 w 469"/>
                <a:gd name="T81" fmla="*/ 254 h 330"/>
                <a:gd name="T82" fmla="*/ 236 w 469"/>
                <a:gd name="T83" fmla="*/ 260 h 330"/>
                <a:gd name="T84" fmla="*/ 195 w 469"/>
                <a:gd name="T85" fmla="*/ 260 h 330"/>
                <a:gd name="T86" fmla="*/ 269 w 469"/>
                <a:gd name="T87" fmla="*/ 241 h 330"/>
                <a:gd name="T88" fmla="*/ 289 w 469"/>
                <a:gd name="T89" fmla="*/ 191 h 330"/>
                <a:gd name="T90" fmla="*/ 248 w 469"/>
                <a:gd name="T91" fmla="*/ 149 h 330"/>
                <a:gd name="T92" fmla="*/ 218 w 469"/>
                <a:gd name="T93" fmla="*/ 153 h 330"/>
                <a:gd name="T94" fmla="*/ 231 w 469"/>
                <a:gd name="T95" fmla="*/ 134 h 330"/>
                <a:gd name="T96" fmla="*/ 202 w 469"/>
                <a:gd name="T97" fmla="*/ 107 h 330"/>
                <a:gd name="T98" fmla="*/ 183 w 469"/>
                <a:gd name="T99" fmla="*/ 118 h 330"/>
                <a:gd name="T100" fmla="*/ 149 w 469"/>
                <a:gd name="T101" fmla="*/ 121 h 330"/>
                <a:gd name="T102" fmla="*/ 10 w 469"/>
                <a:gd name="T103" fmla="*/ 84 h 330"/>
                <a:gd name="T104" fmla="*/ 0 w 469"/>
                <a:gd name="T105" fmla="*/ 72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69" h="330">
                  <a:moveTo>
                    <a:pt x="0" y="72"/>
                  </a:moveTo>
                  <a:lnTo>
                    <a:pt x="4" y="37"/>
                  </a:lnTo>
                  <a:lnTo>
                    <a:pt x="22" y="12"/>
                  </a:lnTo>
                  <a:lnTo>
                    <a:pt x="56" y="0"/>
                  </a:lnTo>
                  <a:lnTo>
                    <a:pt x="82" y="4"/>
                  </a:lnTo>
                  <a:lnTo>
                    <a:pt x="53" y="37"/>
                  </a:lnTo>
                  <a:lnTo>
                    <a:pt x="62" y="57"/>
                  </a:lnTo>
                  <a:lnTo>
                    <a:pt x="82" y="78"/>
                  </a:lnTo>
                  <a:lnTo>
                    <a:pt x="56" y="84"/>
                  </a:lnTo>
                  <a:lnTo>
                    <a:pt x="83" y="84"/>
                  </a:lnTo>
                  <a:lnTo>
                    <a:pt x="87" y="67"/>
                  </a:lnTo>
                  <a:lnTo>
                    <a:pt x="66" y="56"/>
                  </a:lnTo>
                  <a:lnTo>
                    <a:pt x="83" y="44"/>
                  </a:lnTo>
                  <a:lnTo>
                    <a:pt x="70" y="29"/>
                  </a:lnTo>
                  <a:lnTo>
                    <a:pt x="98" y="32"/>
                  </a:lnTo>
                  <a:lnTo>
                    <a:pt x="72" y="25"/>
                  </a:lnTo>
                  <a:lnTo>
                    <a:pt x="101" y="26"/>
                  </a:lnTo>
                  <a:lnTo>
                    <a:pt x="82" y="16"/>
                  </a:lnTo>
                  <a:lnTo>
                    <a:pt x="105" y="16"/>
                  </a:lnTo>
                  <a:lnTo>
                    <a:pt x="120" y="4"/>
                  </a:lnTo>
                  <a:lnTo>
                    <a:pt x="138" y="4"/>
                  </a:lnTo>
                  <a:lnTo>
                    <a:pt x="140" y="18"/>
                  </a:lnTo>
                  <a:lnTo>
                    <a:pt x="153" y="25"/>
                  </a:lnTo>
                  <a:lnTo>
                    <a:pt x="148" y="57"/>
                  </a:lnTo>
                  <a:lnTo>
                    <a:pt x="167" y="41"/>
                  </a:lnTo>
                  <a:lnTo>
                    <a:pt x="178" y="48"/>
                  </a:lnTo>
                  <a:lnTo>
                    <a:pt x="202" y="33"/>
                  </a:lnTo>
                  <a:lnTo>
                    <a:pt x="241" y="41"/>
                  </a:lnTo>
                  <a:lnTo>
                    <a:pt x="257" y="57"/>
                  </a:lnTo>
                  <a:lnTo>
                    <a:pt x="246" y="67"/>
                  </a:lnTo>
                  <a:lnTo>
                    <a:pt x="269" y="63"/>
                  </a:lnTo>
                  <a:lnTo>
                    <a:pt x="261" y="72"/>
                  </a:lnTo>
                  <a:lnTo>
                    <a:pt x="276" y="78"/>
                  </a:lnTo>
                  <a:lnTo>
                    <a:pt x="287" y="66"/>
                  </a:lnTo>
                  <a:lnTo>
                    <a:pt x="304" y="71"/>
                  </a:lnTo>
                  <a:lnTo>
                    <a:pt x="308" y="82"/>
                  </a:lnTo>
                  <a:lnTo>
                    <a:pt x="294" y="84"/>
                  </a:lnTo>
                  <a:lnTo>
                    <a:pt x="316" y="84"/>
                  </a:lnTo>
                  <a:lnTo>
                    <a:pt x="314" y="97"/>
                  </a:lnTo>
                  <a:lnTo>
                    <a:pt x="329" y="90"/>
                  </a:lnTo>
                  <a:lnTo>
                    <a:pt x="319" y="101"/>
                  </a:lnTo>
                  <a:lnTo>
                    <a:pt x="352" y="98"/>
                  </a:lnTo>
                  <a:lnTo>
                    <a:pt x="334" y="109"/>
                  </a:lnTo>
                  <a:lnTo>
                    <a:pt x="349" y="109"/>
                  </a:lnTo>
                  <a:lnTo>
                    <a:pt x="343" y="117"/>
                  </a:lnTo>
                  <a:lnTo>
                    <a:pt x="358" y="106"/>
                  </a:lnTo>
                  <a:lnTo>
                    <a:pt x="373" y="117"/>
                  </a:lnTo>
                  <a:lnTo>
                    <a:pt x="346" y="126"/>
                  </a:lnTo>
                  <a:lnTo>
                    <a:pt x="385" y="134"/>
                  </a:lnTo>
                  <a:lnTo>
                    <a:pt x="352" y="137"/>
                  </a:lnTo>
                  <a:lnTo>
                    <a:pt x="364" y="142"/>
                  </a:lnTo>
                  <a:lnTo>
                    <a:pt x="354" y="153"/>
                  </a:lnTo>
                  <a:lnTo>
                    <a:pt x="393" y="173"/>
                  </a:lnTo>
                  <a:lnTo>
                    <a:pt x="412" y="169"/>
                  </a:lnTo>
                  <a:lnTo>
                    <a:pt x="422" y="192"/>
                  </a:lnTo>
                  <a:lnTo>
                    <a:pt x="441" y="191"/>
                  </a:lnTo>
                  <a:lnTo>
                    <a:pt x="438" y="200"/>
                  </a:lnTo>
                  <a:lnTo>
                    <a:pt x="468" y="206"/>
                  </a:lnTo>
                  <a:lnTo>
                    <a:pt x="463" y="219"/>
                  </a:lnTo>
                  <a:lnTo>
                    <a:pt x="450" y="217"/>
                  </a:lnTo>
                  <a:lnTo>
                    <a:pt x="455" y="225"/>
                  </a:lnTo>
                  <a:lnTo>
                    <a:pt x="449" y="237"/>
                  </a:lnTo>
                  <a:lnTo>
                    <a:pt x="435" y="231"/>
                  </a:lnTo>
                  <a:lnTo>
                    <a:pt x="432" y="254"/>
                  </a:lnTo>
                  <a:lnTo>
                    <a:pt x="378" y="211"/>
                  </a:lnTo>
                  <a:lnTo>
                    <a:pt x="358" y="215"/>
                  </a:lnTo>
                  <a:lnTo>
                    <a:pt x="373" y="226"/>
                  </a:lnTo>
                  <a:lnTo>
                    <a:pt x="362" y="237"/>
                  </a:lnTo>
                  <a:lnTo>
                    <a:pt x="370" y="235"/>
                  </a:lnTo>
                  <a:lnTo>
                    <a:pt x="383" y="257"/>
                  </a:lnTo>
                  <a:lnTo>
                    <a:pt x="408" y="261"/>
                  </a:lnTo>
                  <a:lnTo>
                    <a:pt x="405" y="273"/>
                  </a:lnTo>
                  <a:lnTo>
                    <a:pt x="420" y="284"/>
                  </a:lnTo>
                  <a:lnTo>
                    <a:pt x="412" y="314"/>
                  </a:lnTo>
                  <a:lnTo>
                    <a:pt x="346" y="284"/>
                  </a:lnTo>
                  <a:lnTo>
                    <a:pt x="391" y="329"/>
                  </a:lnTo>
                  <a:lnTo>
                    <a:pt x="307" y="304"/>
                  </a:lnTo>
                  <a:lnTo>
                    <a:pt x="295" y="288"/>
                  </a:lnTo>
                  <a:lnTo>
                    <a:pt x="306" y="287"/>
                  </a:lnTo>
                  <a:lnTo>
                    <a:pt x="279" y="277"/>
                  </a:lnTo>
                  <a:lnTo>
                    <a:pt x="271" y="260"/>
                  </a:lnTo>
                  <a:lnTo>
                    <a:pt x="250" y="254"/>
                  </a:lnTo>
                  <a:lnTo>
                    <a:pt x="249" y="266"/>
                  </a:lnTo>
                  <a:lnTo>
                    <a:pt x="236" y="260"/>
                  </a:lnTo>
                  <a:lnTo>
                    <a:pt x="218" y="272"/>
                  </a:lnTo>
                  <a:lnTo>
                    <a:pt x="195" y="260"/>
                  </a:lnTo>
                  <a:lnTo>
                    <a:pt x="207" y="241"/>
                  </a:lnTo>
                  <a:lnTo>
                    <a:pt x="269" y="241"/>
                  </a:lnTo>
                  <a:lnTo>
                    <a:pt x="254" y="221"/>
                  </a:lnTo>
                  <a:lnTo>
                    <a:pt x="289" y="191"/>
                  </a:lnTo>
                  <a:lnTo>
                    <a:pt x="264" y="152"/>
                  </a:lnTo>
                  <a:lnTo>
                    <a:pt x="248" y="149"/>
                  </a:lnTo>
                  <a:lnTo>
                    <a:pt x="257" y="142"/>
                  </a:lnTo>
                  <a:lnTo>
                    <a:pt x="218" y="153"/>
                  </a:lnTo>
                  <a:lnTo>
                    <a:pt x="218" y="141"/>
                  </a:lnTo>
                  <a:lnTo>
                    <a:pt x="231" y="134"/>
                  </a:lnTo>
                  <a:lnTo>
                    <a:pt x="203" y="120"/>
                  </a:lnTo>
                  <a:lnTo>
                    <a:pt x="202" y="107"/>
                  </a:lnTo>
                  <a:lnTo>
                    <a:pt x="176" y="102"/>
                  </a:lnTo>
                  <a:lnTo>
                    <a:pt x="183" y="118"/>
                  </a:lnTo>
                  <a:lnTo>
                    <a:pt x="137" y="111"/>
                  </a:lnTo>
                  <a:lnTo>
                    <a:pt x="149" y="121"/>
                  </a:lnTo>
                  <a:lnTo>
                    <a:pt x="31" y="105"/>
                  </a:lnTo>
                  <a:lnTo>
                    <a:pt x="10" y="84"/>
                  </a:lnTo>
                  <a:lnTo>
                    <a:pt x="47" y="86"/>
                  </a:lnTo>
                  <a:lnTo>
                    <a:pt x="0" y="7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4" name="Freeform 39"/>
            <p:cNvSpPr>
              <a:spLocks/>
            </p:cNvSpPr>
            <p:nvPr/>
          </p:nvSpPr>
          <p:spPr bwMode="auto">
            <a:xfrm>
              <a:off x="1449" y="1634"/>
              <a:ext cx="107" cy="69"/>
            </a:xfrm>
            <a:custGeom>
              <a:avLst/>
              <a:gdLst>
                <a:gd name="T0" fmla="*/ 0 w 111"/>
                <a:gd name="T1" fmla="*/ 57 h 72"/>
                <a:gd name="T2" fmla="*/ 16 w 111"/>
                <a:gd name="T3" fmla="*/ 44 h 72"/>
                <a:gd name="T4" fmla="*/ 25 w 111"/>
                <a:gd name="T5" fmla="*/ 0 h 72"/>
                <a:gd name="T6" fmla="*/ 35 w 111"/>
                <a:gd name="T7" fmla="*/ 16 h 72"/>
                <a:gd name="T8" fmla="*/ 61 w 111"/>
                <a:gd name="T9" fmla="*/ 20 h 72"/>
                <a:gd name="T10" fmla="*/ 110 w 111"/>
                <a:gd name="T11" fmla="*/ 52 h 72"/>
                <a:gd name="T12" fmla="*/ 103 w 111"/>
                <a:gd name="T13" fmla="*/ 62 h 72"/>
                <a:gd name="T14" fmla="*/ 58 w 111"/>
                <a:gd name="T15" fmla="*/ 48 h 72"/>
                <a:gd name="T16" fmla="*/ 31 w 111"/>
                <a:gd name="T17" fmla="*/ 71 h 72"/>
                <a:gd name="T18" fmla="*/ 24 w 111"/>
                <a:gd name="T19" fmla="*/ 52 h 72"/>
                <a:gd name="T20" fmla="*/ 0 w 111"/>
                <a:gd name="T21" fmla="*/ 5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72">
                  <a:moveTo>
                    <a:pt x="0" y="57"/>
                  </a:moveTo>
                  <a:lnTo>
                    <a:pt x="16" y="44"/>
                  </a:lnTo>
                  <a:lnTo>
                    <a:pt x="25" y="0"/>
                  </a:lnTo>
                  <a:lnTo>
                    <a:pt x="35" y="16"/>
                  </a:lnTo>
                  <a:lnTo>
                    <a:pt x="61" y="20"/>
                  </a:lnTo>
                  <a:lnTo>
                    <a:pt x="110" y="52"/>
                  </a:lnTo>
                  <a:lnTo>
                    <a:pt x="103" y="62"/>
                  </a:lnTo>
                  <a:lnTo>
                    <a:pt x="58" y="48"/>
                  </a:lnTo>
                  <a:lnTo>
                    <a:pt x="31" y="71"/>
                  </a:lnTo>
                  <a:lnTo>
                    <a:pt x="24" y="52"/>
                  </a:lnTo>
                  <a:lnTo>
                    <a:pt x="0" y="5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5" name="Freeform 40"/>
            <p:cNvSpPr>
              <a:spLocks/>
            </p:cNvSpPr>
            <p:nvPr/>
          </p:nvSpPr>
          <p:spPr bwMode="auto">
            <a:xfrm>
              <a:off x="1889" y="1960"/>
              <a:ext cx="106" cy="100"/>
            </a:xfrm>
            <a:custGeom>
              <a:avLst/>
              <a:gdLst>
                <a:gd name="T0" fmla="*/ 0 w 110"/>
                <a:gd name="T1" fmla="*/ 81 h 105"/>
                <a:gd name="T2" fmla="*/ 44 w 110"/>
                <a:gd name="T3" fmla="*/ 5 h 105"/>
                <a:gd name="T4" fmla="*/ 61 w 110"/>
                <a:gd name="T5" fmla="*/ 0 h 105"/>
                <a:gd name="T6" fmla="*/ 41 w 110"/>
                <a:gd name="T7" fmla="*/ 40 h 105"/>
                <a:gd name="T8" fmla="*/ 55 w 110"/>
                <a:gd name="T9" fmla="*/ 31 h 105"/>
                <a:gd name="T10" fmla="*/ 64 w 110"/>
                <a:gd name="T11" fmla="*/ 48 h 105"/>
                <a:gd name="T12" fmla="*/ 94 w 110"/>
                <a:gd name="T13" fmla="*/ 48 h 105"/>
                <a:gd name="T14" fmla="*/ 87 w 110"/>
                <a:gd name="T15" fmla="*/ 64 h 105"/>
                <a:gd name="T16" fmla="*/ 102 w 110"/>
                <a:gd name="T17" fmla="*/ 63 h 105"/>
                <a:gd name="T18" fmla="*/ 92 w 110"/>
                <a:gd name="T19" fmla="*/ 79 h 105"/>
                <a:gd name="T20" fmla="*/ 104 w 110"/>
                <a:gd name="T21" fmla="*/ 70 h 105"/>
                <a:gd name="T22" fmla="*/ 109 w 110"/>
                <a:gd name="T23" fmla="*/ 86 h 105"/>
                <a:gd name="T24" fmla="*/ 94 w 110"/>
                <a:gd name="T25" fmla="*/ 104 h 105"/>
                <a:gd name="T26" fmla="*/ 94 w 110"/>
                <a:gd name="T27" fmla="*/ 91 h 105"/>
                <a:gd name="T28" fmla="*/ 87 w 110"/>
                <a:gd name="T29" fmla="*/ 98 h 105"/>
                <a:gd name="T30" fmla="*/ 87 w 110"/>
                <a:gd name="T31" fmla="*/ 78 h 105"/>
                <a:gd name="T32" fmla="*/ 60 w 110"/>
                <a:gd name="T33" fmla="*/ 98 h 105"/>
                <a:gd name="T34" fmla="*/ 75 w 110"/>
                <a:gd name="T35" fmla="*/ 85 h 105"/>
                <a:gd name="T36" fmla="*/ 53 w 110"/>
                <a:gd name="T37" fmla="*/ 86 h 105"/>
                <a:gd name="T38" fmla="*/ 59 w 110"/>
                <a:gd name="T39" fmla="*/ 78 h 105"/>
                <a:gd name="T40" fmla="*/ 0 w 110"/>
                <a:gd name="T41" fmla="*/ 8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 h="105">
                  <a:moveTo>
                    <a:pt x="0" y="81"/>
                  </a:moveTo>
                  <a:lnTo>
                    <a:pt x="44" y="5"/>
                  </a:lnTo>
                  <a:lnTo>
                    <a:pt x="61" y="0"/>
                  </a:lnTo>
                  <a:lnTo>
                    <a:pt x="41" y="40"/>
                  </a:lnTo>
                  <a:lnTo>
                    <a:pt x="55" y="31"/>
                  </a:lnTo>
                  <a:lnTo>
                    <a:pt x="64" y="48"/>
                  </a:lnTo>
                  <a:lnTo>
                    <a:pt x="94" y="48"/>
                  </a:lnTo>
                  <a:lnTo>
                    <a:pt x="87" y="64"/>
                  </a:lnTo>
                  <a:lnTo>
                    <a:pt x="102" y="63"/>
                  </a:lnTo>
                  <a:lnTo>
                    <a:pt x="92" y="79"/>
                  </a:lnTo>
                  <a:lnTo>
                    <a:pt x="104" y="70"/>
                  </a:lnTo>
                  <a:lnTo>
                    <a:pt x="109" y="86"/>
                  </a:lnTo>
                  <a:lnTo>
                    <a:pt x="94" y="104"/>
                  </a:lnTo>
                  <a:lnTo>
                    <a:pt x="94" y="91"/>
                  </a:lnTo>
                  <a:lnTo>
                    <a:pt x="87" y="98"/>
                  </a:lnTo>
                  <a:lnTo>
                    <a:pt x="87" y="78"/>
                  </a:lnTo>
                  <a:lnTo>
                    <a:pt x="60" y="98"/>
                  </a:lnTo>
                  <a:lnTo>
                    <a:pt x="75" y="85"/>
                  </a:lnTo>
                  <a:lnTo>
                    <a:pt x="53" y="86"/>
                  </a:lnTo>
                  <a:lnTo>
                    <a:pt x="59" y="78"/>
                  </a:lnTo>
                  <a:lnTo>
                    <a:pt x="0" y="8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6" name="Freeform 41"/>
            <p:cNvSpPr>
              <a:spLocks/>
            </p:cNvSpPr>
            <p:nvPr/>
          </p:nvSpPr>
          <p:spPr bwMode="auto">
            <a:xfrm>
              <a:off x="4085" y="2684"/>
              <a:ext cx="30" cy="58"/>
            </a:xfrm>
            <a:custGeom>
              <a:avLst/>
              <a:gdLst>
                <a:gd name="T0" fmla="*/ 0 w 31"/>
                <a:gd name="T1" fmla="*/ 0 h 60"/>
                <a:gd name="T2" fmla="*/ 5 w 31"/>
                <a:gd name="T3" fmla="*/ 59 h 60"/>
                <a:gd name="T4" fmla="*/ 30 w 31"/>
                <a:gd name="T5" fmla="*/ 48 h 60"/>
                <a:gd name="T6" fmla="*/ 17 w 31"/>
                <a:gd name="T7" fmla="*/ 13 h 60"/>
                <a:gd name="T8" fmla="*/ 0 w 31"/>
                <a:gd name="T9" fmla="*/ 0 h 60"/>
              </a:gdLst>
              <a:ahLst/>
              <a:cxnLst>
                <a:cxn ang="0">
                  <a:pos x="T0" y="T1"/>
                </a:cxn>
                <a:cxn ang="0">
                  <a:pos x="T2" y="T3"/>
                </a:cxn>
                <a:cxn ang="0">
                  <a:pos x="T4" y="T5"/>
                </a:cxn>
                <a:cxn ang="0">
                  <a:pos x="T6" y="T7"/>
                </a:cxn>
                <a:cxn ang="0">
                  <a:pos x="T8" y="T9"/>
                </a:cxn>
              </a:cxnLst>
              <a:rect l="0" t="0" r="r" b="b"/>
              <a:pathLst>
                <a:path w="31" h="60">
                  <a:moveTo>
                    <a:pt x="0" y="0"/>
                  </a:moveTo>
                  <a:lnTo>
                    <a:pt x="5" y="59"/>
                  </a:lnTo>
                  <a:lnTo>
                    <a:pt x="30" y="48"/>
                  </a:lnTo>
                  <a:lnTo>
                    <a:pt x="17" y="13"/>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7" name="Freeform 42"/>
            <p:cNvSpPr>
              <a:spLocks/>
            </p:cNvSpPr>
            <p:nvPr/>
          </p:nvSpPr>
          <p:spPr bwMode="auto">
            <a:xfrm>
              <a:off x="1633" y="3106"/>
              <a:ext cx="131" cy="651"/>
            </a:xfrm>
            <a:custGeom>
              <a:avLst/>
              <a:gdLst>
                <a:gd name="T0" fmla="*/ 0 w 135"/>
                <a:gd name="T1" fmla="*/ 530 h 680"/>
                <a:gd name="T2" fmla="*/ 10 w 135"/>
                <a:gd name="T3" fmla="*/ 511 h 680"/>
                <a:gd name="T4" fmla="*/ 28 w 135"/>
                <a:gd name="T5" fmla="*/ 525 h 680"/>
                <a:gd name="T6" fmla="*/ 45 w 135"/>
                <a:gd name="T7" fmla="*/ 491 h 680"/>
                <a:gd name="T8" fmla="*/ 38 w 135"/>
                <a:gd name="T9" fmla="*/ 477 h 680"/>
                <a:gd name="T10" fmla="*/ 53 w 135"/>
                <a:gd name="T11" fmla="*/ 429 h 680"/>
                <a:gd name="T12" fmla="*/ 28 w 135"/>
                <a:gd name="T13" fmla="*/ 425 h 680"/>
                <a:gd name="T14" fmla="*/ 32 w 135"/>
                <a:gd name="T15" fmla="*/ 348 h 680"/>
                <a:gd name="T16" fmla="*/ 65 w 135"/>
                <a:gd name="T17" fmla="*/ 267 h 680"/>
                <a:gd name="T18" fmla="*/ 64 w 135"/>
                <a:gd name="T19" fmla="*/ 198 h 680"/>
                <a:gd name="T20" fmla="*/ 88 w 135"/>
                <a:gd name="T21" fmla="*/ 68 h 680"/>
                <a:gd name="T22" fmla="*/ 80 w 135"/>
                <a:gd name="T23" fmla="*/ 12 h 680"/>
                <a:gd name="T24" fmla="*/ 96 w 135"/>
                <a:gd name="T25" fmla="*/ 0 h 680"/>
                <a:gd name="T26" fmla="*/ 112 w 135"/>
                <a:gd name="T27" fmla="*/ 29 h 680"/>
                <a:gd name="T28" fmla="*/ 123 w 135"/>
                <a:gd name="T29" fmla="*/ 90 h 680"/>
                <a:gd name="T30" fmla="*/ 134 w 135"/>
                <a:gd name="T31" fmla="*/ 91 h 680"/>
                <a:gd name="T32" fmla="*/ 132 w 135"/>
                <a:gd name="T33" fmla="*/ 112 h 680"/>
                <a:gd name="T34" fmla="*/ 115 w 135"/>
                <a:gd name="T35" fmla="*/ 120 h 680"/>
                <a:gd name="T36" fmla="*/ 115 w 135"/>
                <a:gd name="T37" fmla="*/ 159 h 680"/>
                <a:gd name="T38" fmla="*/ 96 w 135"/>
                <a:gd name="T39" fmla="*/ 182 h 680"/>
                <a:gd name="T40" fmla="*/ 81 w 135"/>
                <a:gd name="T41" fmla="*/ 237 h 680"/>
                <a:gd name="T42" fmla="*/ 92 w 135"/>
                <a:gd name="T43" fmla="*/ 290 h 680"/>
                <a:gd name="T44" fmla="*/ 72 w 135"/>
                <a:gd name="T45" fmla="*/ 334 h 680"/>
                <a:gd name="T46" fmla="*/ 57 w 135"/>
                <a:gd name="T47" fmla="*/ 446 h 680"/>
                <a:gd name="T48" fmla="*/ 68 w 135"/>
                <a:gd name="T49" fmla="*/ 487 h 680"/>
                <a:gd name="T50" fmla="*/ 57 w 135"/>
                <a:gd name="T51" fmla="*/ 491 h 680"/>
                <a:gd name="T52" fmla="*/ 62 w 135"/>
                <a:gd name="T53" fmla="*/ 526 h 680"/>
                <a:gd name="T54" fmla="*/ 36 w 135"/>
                <a:gd name="T55" fmla="*/ 602 h 680"/>
                <a:gd name="T56" fmla="*/ 38 w 135"/>
                <a:gd name="T57" fmla="*/ 614 h 680"/>
                <a:gd name="T58" fmla="*/ 52 w 135"/>
                <a:gd name="T59" fmla="*/ 610 h 680"/>
                <a:gd name="T60" fmla="*/ 57 w 135"/>
                <a:gd name="T61" fmla="*/ 639 h 680"/>
                <a:gd name="T62" fmla="*/ 115 w 135"/>
                <a:gd name="T63" fmla="*/ 645 h 680"/>
                <a:gd name="T64" fmla="*/ 76 w 135"/>
                <a:gd name="T65" fmla="*/ 656 h 680"/>
                <a:gd name="T66" fmla="*/ 72 w 135"/>
                <a:gd name="T67" fmla="*/ 679 h 680"/>
                <a:gd name="T68" fmla="*/ 54 w 135"/>
                <a:gd name="T69" fmla="*/ 672 h 680"/>
                <a:gd name="T70" fmla="*/ 73 w 135"/>
                <a:gd name="T71" fmla="*/ 658 h 680"/>
                <a:gd name="T72" fmla="*/ 45 w 135"/>
                <a:gd name="T73" fmla="*/ 652 h 680"/>
                <a:gd name="T74" fmla="*/ 41 w 135"/>
                <a:gd name="T75" fmla="*/ 629 h 680"/>
                <a:gd name="T76" fmla="*/ 34 w 135"/>
                <a:gd name="T77" fmla="*/ 639 h 680"/>
                <a:gd name="T78" fmla="*/ 24 w 135"/>
                <a:gd name="T79" fmla="*/ 618 h 680"/>
                <a:gd name="T80" fmla="*/ 29 w 135"/>
                <a:gd name="T81" fmla="*/ 611 h 680"/>
                <a:gd name="T82" fmla="*/ 16 w 135"/>
                <a:gd name="T83" fmla="*/ 600 h 680"/>
                <a:gd name="T84" fmla="*/ 28 w 135"/>
                <a:gd name="T85" fmla="*/ 588 h 680"/>
                <a:gd name="T86" fmla="*/ 17 w 135"/>
                <a:gd name="T87" fmla="*/ 556 h 680"/>
                <a:gd name="T88" fmla="*/ 37 w 135"/>
                <a:gd name="T89" fmla="*/ 558 h 680"/>
                <a:gd name="T90" fmla="*/ 17 w 135"/>
                <a:gd name="T91" fmla="*/ 542 h 680"/>
                <a:gd name="T92" fmla="*/ 21 w 135"/>
                <a:gd name="T93" fmla="*/ 529 h 680"/>
                <a:gd name="T94" fmla="*/ 0 w 135"/>
                <a:gd name="T95" fmla="*/ 53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5" h="680">
                  <a:moveTo>
                    <a:pt x="0" y="530"/>
                  </a:moveTo>
                  <a:lnTo>
                    <a:pt x="10" y="511"/>
                  </a:lnTo>
                  <a:lnTo>
                    <a:pt x="28" y="525"/>
                  </a:lnTo>
                  <a:lnTo>
                    <a:pt x="45" y="491"/>
                  </a:lnTo>
                  <a:lnTo>
                    <a:pt x="38" y="477"/>
                  </a:lnTo>
                  <a:lnTo>
                    <a:pt x="53" y="429"/>
                  </a:lnTo>
                  <a:lnTo>
                    <a:pt x="28" y="425"/>
                  </a:lnTo>
                  <a:lnTo>
                    <a:pt x="32" y="348"/>
                  </a:lnTo>
                  <a:lnTo>
                    <a:pt x="65" y="267"/>
                  </a:lnTo>
                  <a:lnTo>
                    <a:pt x="64" y="198"/>
                  </a:lnTo>
                  <a:lnTo>
                    <a:pt x="88" y="68"/>
                  </a:lnTo>
                  <a:lnTo>
                    <a:pt x="80" y="12"/>
                  </a:lnTo>
                  <a:lnTo>
                    <a:pt x="96" y="0"/>
                  </a:lnTo>
                  <a:lnTo>
                    <a:pt x="112" y="29"/>
                  </a:lnTo>
                  <a:lnTo>
                    <a:pt x="123" y="90"/>
                  </a:lnTo>
                  <a:lnTo>
                    <a:pt x="134" y="91"/>
                  </a:lnTo>
                  <a:lnTo>
                    <a:pt x="132" y="112"/>
                  </a:lnTo>
                  <a:lnTo>
                    <a:pt x="115" y="120"/>
                  </a:lnTo>
                  <a:lnTo>
                    <a:pt x="115" y="159"/>
                  </a:lnTo>
                  <a:lnTo>
                    <a:pt x="96" y="182"/>
                  </a:lnTo>
                  <a:lnTo>
                    <a:pt x="81" y="237"/>
                  </a:lnTo>
                  <a:lnTo>
                    <a:pt x="92" y="290"/>
                  </a:lnTo>
                  <a:lnTo>
                    <a:pt x="72" y="334"/>
                  </a:lnTo>
                  <a:lnTo>
                    <a:pt x="57" y="446"/>
                  </a:lnTo>
                  <a:lnTo>
                    <a:pt x="68" y="487"/>
                  </a:lnTo>
                  <a:lnTo>
                    <a:pt x="57" y="491"/>
                  </a:lnTo>
                  <a:lnTo>
                    <a:pt x="62" y="526"/>
                  </a:lnTo>
                  <a:lnTo>
                    <a:pt x="36" y="602"/>
                  </a:lnTo>
                  <a:lnTo>
                    <a:pt x="38" y="614"/>
                  </a:lnTo>
                  <a:lnTo>
                    <a:pt x="52" y="610"/>
                  </a:lnTo>
                  <a:lnTo>
                    <a:pt x="57" y="639"/>
                  </a:lnTo>
                  <a:lnTo>
                    <a:pt x="115" y="645"/>
                  </a:lnTo>
                  <a:lnTo>
                    <a:pt x="76" y="656"/>
                  </a:lnTo>
                  <a:lnTo>
                    <a:pt x="72" y="679"/>
                  </a:lnTo>
                  <a:lnTo>
                    <a:pt x="54" y="672"/>
                  </a:lnTo>
                  <a:lnTo>
                    <a:pt x="73" y="658"/>
                  </a:lnTo>
                  <a:lnTo>
                    <a:pt x="45" y="652"/>
                  </a:lnTo>
                  <a:lnTo>
                    <a:pt x="41" y="629"/>
                  </a:lnTo>
                  <a:lnTo>
                    <a:pt x="34" y="639"/>
                  </a:lnTo>
                  <a:lnTo>
                    <a:pt x="24" y="618"/>
                  </a:lnTo>
                  <a:lnTo>
                    <a:pt x="29" y="611"/>
                  </a:lnTo>
                  <a:lnTo>
                    <a:pt x="16" y="600"/>
                  </a:lnTo>
                  <a:lnTo>
                    <a:pt x="28" y="588"/>
                  </a:lnTo>
                  <a:lnTo>
                    <a:pt x="17" y="556"/>
                  </a:lnTo>
                  <a:lnTo>
                    <a:pt x="37" y="558"/>
                  </a:lnTo>
                  <a:lnTo>
                    <a:pt x="17" y="542"/>
                  </a:lnTo>
                  <a:lnTo>
                    <a:pt x="21" y="529"/>
                  </a:lnTo>
                  <a:lnTo>
                    <a:pt x="0" y="53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8" name="Freeform 43"/>
            <p:cNvSpPr>
              <a:spLocks/>
            </p:cNvSpPr>
            <p:nvPr/>
          </p:nvSpPr>
          <p:spPr bwMode="auto">
            <a:xfrm>
              <a:off x="1639" y="3652"/>
              <a:ext cx="22" cy="24"/>
            </a:xfrm>
            <a:custGeom>
              <a:avLst/>
              <a:gdLst>
                <a:gd name="T0" fmla="*/ 0 w 23"/>
                <a:gd name="T1" fmla="*/ 10 h 25"/>
                <a:gd name="T2" fmla="*/ 8 w 23"/>
                <a:gd name="T3" fmla="*/ 0 h 25"/>
                <a:gd name="T4" fmla="*/ 22 w 23"/>
                <a:gd name="T5" fmla="*/ 24 h 25"/>
                <a:gd name="T6" fmla="*/ 0 w 23"/>
                <a:gd name="T7" fmla="*/ 10 h 25"/>
              </a:gdLst>
              <a:ahLst/>
              <a:cxnLst>
                <a:cxn ang="0">
                  <a:pos x="T0" y="T1"/>
                </a:cxn>
                <a:cxn ang="0">
                  <a:pos x="T2" y="T3"/>
                </a:cxn>
                <a:cxn ang="0">
                  <a:pos x="T4" y="T5"/>
                </a:cxn>
                <a:cxn ang="0">
                  <a:pos x="T6" y="T7"/>
                </a:cxn>
              </a:cxnLst>
              <a:rect l="0" t="0" r="r" b="b"/>
              <a:pathLst>
                <a:path w="23" h="25">
                  <a:moveTo>
                    <a:pt x="0" y="10"/>
                  </a:moveTo>
                  <a:lnTo>
                    <a:pt x="8" y="0"/>
                  </a:lnTo>
                  <a:lnTo>
                    <a:pt x="22" y="24"/>
                  </a:lnTo>
                  <a:lnTo>
                    <a:pt x="0" y="1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59" name="Freeform 44"/>
            <p:cNvSpPr>
              <a:spLocks/>
            </p:cNvSpPr>
            <p:nvPr/>
          </p:nvSpPr>
          <p:spPr bwMode="auto">
            <a:xfrm>
              <a:off x="1651" y="3520"/>
              <a:ext cx="22" cy="32"/>
            </a:xfrm>
            <a:custGeom>
              <a:avLst/>
              <a:gdLst>
                <a:gd name="T0" fmla="*/ 0 w 23"/>
                <a:gd name="T1" fmla="*/ 26 h 33"/>
                <a:gd name="T2" fmla="*/ 22 w 23"/>
                <a:gd name="T3" fmla="*/ 0 h 33"/>
                <a:gd name="T4" fmla="*/ 22 w 23"/>
                <a:gd name="T5" fmla="*/ 32 h 33"/>
                <a:gd name="T6" fmla="*/ 0 w 23"/>
                <a:gd name="T7" fmla="*/ 26 h 33"/>
              </a:gdLst>
              <a:ahLst/>
              <a:cxnLst>
                <a:cxn ang="0">
                  <a:pos x="T0" y="T1"/>
                </a:cxn>
                <a:cxn ang="0">
                  <a:pos x="T2" y="T3"/>
                </a:cxn>
                <a:cxn ang="0">
                  <a:pos x="T4" y="T5"/>
                </a:cxn>
                <a:cxn ang="0">
                  <a:pos x="T6" y="T7"/>
                </a:cxn>
              </a:cxnLst>
              <a:rect l="0" t="0" r="r" b="b"/>
              <a:pathLst>
                <a:path w="23" h="33">
                  <a:moveTo>
                    <a:pt x="0" y="26"/>
                  </a:moveTo>
                  <a:lnTo>
                    <a:pt x="22" y="0"/>
                  </a:lnTo>
                  <a:lnTo>
                    <a:pt x="22" y="32"/>
                  </a:lnTo>
                  <a:lnTo>
                    <a:pt x="0" y="2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0" name="Freeform 45"/>
            <p:cNvSpPr>
              <a:spLocks/>
            </p:cNvSpPr>
            <p:nvPr/>
          </p:nvSpPr>
          <p:spPr bwMode="auto">
            <a:xfrm>
              <a:off x="1661" y="3749"/>
              <a:ext cx="23" cy="22"/>
            </a:xfrm>
            <a:custGeom>
              <a:avLst/>
              <a:gdLst>
                <a:gd name="T0" fmla="*/ 0 w 23"/>
                <a:gd name="T1" fmla="*/ 0 h 23"/>
                <a:gd name="T2" fmla="*/ 22 w 23"/>
                <a:gd name="T3" fmla="*/ 4 h 23"/>
                <a:gd name="T4" fmla="*/ 22 w 23"/>
                <a:gd name="T5" fmla="*/ 22 h 23"/>
                <a:gd name="T6" fmla="*/ 0 w 23"/>
                <a:gd name="T7" fmla="*/ 0 h 23"/>
              </a:gdLst>
              <a:ahLst/>
              <a:cxnLst>
                <a:cxn ang="0">
                  <a:pos x="T0" y="T1"/>
                </a:cxn>
                <a:cxn ang="0">
                  <a:pos x="T2" y="T3"/>
                </a:cxn>
                <a:cxn ang="0">
                  <a:pos x="T4" y="T5"/>
                </a:cxn>
                <a:cxn ang="0">
                  <a:pos x="T6" y="T7"/>
                </a:cxn>
              </a:cxnLst>
              <a:rect l="0" t="0" r="r" b="b"/>
              <a:pathLst>
                <a:path w="23" h="23">
                  <a:moveTo>
                    <a:pt x="0" y="0"/>
                  </a:moveTo>
                  <a:lnTo>
                    <a:pt x="22" y="4"/>
                  </a:lnTo>
                  <a:lnTo>
                    <a:pt x="22" y="22"/>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1" name="Freeform 46"/>
            <p:cNvSpPr>
              <a:spLocks/>
            </p:cNvSpPr>
            <p:nvPr/>
          </p:nvSpPr>
          <p:spPr bwMode="auto">
            <a:xfrm>
              <a:off x="1665" y="3719"/>
              <a:ext cx="33" cy="31"/>
            </a:xfrm>
            <a:custGeom>
              <a:avLst/>
              <a:gdLst>
                <a:gd name="T0" fmla="*/ 0 w 34"/>
                <a:gd name="T1" fmla="*/ 5 h 32"/>
                <a:gd name="T2" fmla="*/ 9 w 34"/>
                <a:gd name="T3" fmla="*/ 0 h 32"/>
                <a:gd name="T4" fmla="*/ 8 w 34"/>
                <a:gd name="T5" fmla="*/ 13 h 32"/>
                <a:gd name="T6" fmla="*/ 33 w 34"/>
                <a:gd name="T7" fmla="*/ 18 h 32"/>
                <a:gd name="T8" fmla="*/ 17 w 34"/>
                <a:gd name="T9" fmla="*/ 31 h 32"/>
                <a:gd name="T10" fmla="*/ 0 w 34"/>
                <a:gd name="T11" fmla="*/ 5 h 32"/>
              </a:gdLst>
              <a:ahLst/>
              <a:cxnLst>
                <a:cxn ang="0">
                  <a:pos x="T0" y="T1"/>
                </a:cxn>
                <a:cxn ang="0">
                  <a:pos x="T2" y="T3"/>
                </a:cxn>
                <a:cxn ang="0">
                  <a:pos x="T4" y="T5"/>
                </a:cxn>
                <a:cxn ang="0">
                  <a:pos x="T6" y="T7"/>
                </a:cxn>
                <a:cxn ang="0">
                  <a:pos x="T8" y="T9"/>
                </a:cxn>
                <a:cxn ang="0">
                  <a:pos x="T10" y="T11"/>
                </a:cxn>
              </a:cxnLst>
              <a:rect l="0" t="0" r="r" b="b"/>
              <a:pathLst>
                <a:path w="34" h="32">
                  <a:moveTo>
                    <a:pt x="0" y="5"/>
                  </a:moveTo>
                  <a:lnTo>
                    <a:pt x="9" y="0"/>
                  </a:lnTo>
                  <a:lnTo>
                    <a:pt x="8" y="13"/>
                  </a:lnTo>
                  <a:lnTo>
                    <a:pt x="33" y="18"/>
                  </a:lnTo>
                  <a:lnTo>
                    <a:pt x="17" y="31"/>
                  </a:lnTo>
                  <a:lnTo>
                    <a:pt x="0" y="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2" name="Freeform 47"/>
            <p:cNvSpPr>
              <a:spLocks/>
            </p:cNvSpPr>
            <p:nvPr/>
          </p:nvSpPr>
          <p:spPr bwMode="auto">
            <a:xfrm>
              <a:off x="1689" y="3759"/>
              <a:ext cx="22" cy="21"/>
            </a:xfrm>
            <a:custGeom>
              <a:avLst/>
              <a:gdLst>
                <a:gd name="T0" fmla="*/ 0 w 22"/>
                <a:gd name="T1" fmla="*/ 14 h 22"/>
                <a:gd name="T2" fmla="*/ 4 w 22"/>
                <a:gd name="T3" fmla="*/ 0 h 22"/>
                <a:gd name="T4" fmla="*/ 21 w 22"/>
                <a:gd name="T5" fmla="*/ 21 h 22"/>
                <a:gd name="T6" fmla="*/ 0 w 22"/>
                <a:gd name="T7" fmla="*/ 14 h 22"/>
              </a:gdLst>
              <a:ahLst/>
              <a:cxnLst>
                <a:cxn ang="0">
                  <a:pos x="T0" y="T1"/>
                </a:cxn>
                <a:cxn ang="0">
                  <a:pos x="T2" y="T3"/>
                </a:cxn>
                <a:cxn ang="0">
                  <a:pos x="T4" y="T5"/>
                </a:cxn>
                <a:cxn ang="0">
                  <a:pos x="T6" y="T7"/>
                </a:cxn>
              </a:cxnLst>
              <a:rect l="0" t="0" r="r" b="b"/>
              <a:pathLst>
                <a:path w="22" h="22">
                  <a:moveTo>
                    <a:pt x="0" y="14"/>
                  </a:moveTo>
                  <a:lnTo>
                    <a:pt x="4" y="0"/>
                  </a:lnTo>
                  <a:lnTo>
                    <a:pt x="21" y="21"/>
                  </a:lnTo>
                  <a:lnTo>
                    <a:pt x="0" y="1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3" name="Freeform 48"/>
            <p:cNvSpPr>
              <a:spLocks/>
            </p:cNvSpPr>
            <p:nvPr/>
          </p:nvSpPr>
          <p:spPr bwMode="auto">
            <a:xfrm>
              <a:off x="1699" y="3731"/>
              <a:ext cx="45" cy="49"/>
            </a:xfrm>
            <a:custGeom>
              <a:avLst/>
              <a:gdLst>
                <a:gd name="T0" fmla="*/ 0 w 46"/>
                <a:gd name="T1" fmla="*/ 40 h 51"/>
                <a:gd name="T2" fmla="*/ 8 w 46"/>
                <a:gd name="T3" fmla="*/ 33 h 51"/>
                <a:gd name="T4" fmla="*/ 31 w 46"/>
                <a:gd name="T5" fmla="*/ 37 h 51"/>
                <a:gd name="T6" fmla="*/ 21 w 46"/>
                <a:gd name="T7" fmla="*/ 25 h 51"/>
                <a:gd name="T8" fmla="*/ 32 w 46"/>
                <a:gd name="T9" fmla="*/ 17 h 51"/>
                <a:gd name="T10" fmla="*/ 15 w 46"/>
                <a:gd name="T11" fmla="*/ 14 h 51"/>
                <a:gd name="T12" fmla="*/ 15 w 46"/>
                <a:gd name="T13" fmla="*/ 2 h 51"/>
                <a:gd name="T14" fmla="*/ 43 w 46"/>
                <a:gd name="T15" fmla="*/ 0 h 51"/>
                <a:gd name="T16" fmla="*/ 45 w 46"/>
                <a:gd name="T17" fmla="*/ 50 h 51"/>
                <a:gd name="T18" fmla="*/ 0 w 46"/>
                <a:gd name="T19" fmla="*/ 4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51">
                  <a:moveTo>
                    <a:pt x="0" y="40"/>
                  </a:moveTo>
                  <a:lnTo>
                    <a:pt x="8" y="33"/>
                  </a:lnTo>
                  <a:lnTo>
                    <a:pt x="31" y="37"/>
                  </a:lnTo>
                  <a:lnTo>
                    <a:pt x="21" y="25"/>
                  </a:lnTo>
                  <a:lnTo>
                    <a:pt x="32" y="17"/>
                  </a:lnTo>
                  <a:lnTo>
                    <a:pt x="15" y="14"/>
                  </a:lnTo>
                  <a:lnTo>
                    <a:pt x="15" y="2"/>
                  </a:lnTo>
                  <a:lnTo>
                    <a:pt x="43" y="0"/>
                  </a:lnTo>
                  <a:lnTo>
                    <a:pt x="45" y="50"/>
                  </a:lnTo>
                  <a:lnTo>
                    <a:pt x="0" y="4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4" name="Freeform 49"/>
            <p:cNvSpPr>
              <a:spLocks/>
            </p:cNvSpPr>
            <p:nvPr/>
          </p:nvSpPr>
          <p:spPr bwMode="auto">
            <a:xfrm>
              <a:off x="1721" y="3787"/>
              <a:ext cx="34" cy="22"/>
            </a:xfrm>
            <a:custGeom>
              <a:avLst/>
              <a:gdLst>
                <a:gd name="T0" fmla="*/ 0 w 35"/>
                <a:gd name="T1" fmla="*/ 0 h 23"/>
                <a:gd name="T2" fmla="*/ 29 w 35"/>
                <a:gd name="T3" fmla="*/ 6 h 23"/>
                <a:gd name="T4" fmla="*/ 34 w 35"/>
                <a:gd name="T5" fmla="*/ 22 h 23"/>
                <a:gd name="T6" fmla="*/ 0 w 35"/>
                <a:gd name="T7" fmla="*/ 0 h 23"/>
              </a:gdLst>
              <a:ahLst/>
              <a:cxnLst>
                <a:cxn ang="0">
                  <a:pos x="T0" y="T1"/>
                </a:cxn>
                <a:cxn ang="0">
                  <a:pos x="T2" y="T3"/>
                </a:cxn>
                <a:cxn ang="0">
                  <a:pos x="T4" y="T5"/>
                </a:cxn>
                <a:cxn ang="0">
                  <a:pos x="T6" y="T7"/>
                </a:cxn>
              </a:cxnLst>
              <a:rect l="0" t="0" r="r" b="b"/>
              <a:pathLst>
                <a:path w="35" h="23">
                  <a:moveTo>
                    <a:pt x="0" y="0"/>
                  </a:moveTo>
                  <a:lnTo>
                    <a:pt x="29" y="6"/>
                  </a:lnTo>
                  <a:lnTo>
                    <a:pt x="34" y="22"/>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5" name="Freeform 50"/>
            <p:cNvSpPr>
              <a:spLocks/>
            </p:cNvSpPr>
            <p:nvPr/>
          </p:nvSpPr>
          <p:spPr bwMode="auto">
            <a:xfrm>
              <a:off x="1753" y="3781"/>
              <a:ext cx="21" cy="21"/>
            </a:xfrm>
            <a:custGeom>
              <a:avLst/>
              <a:gdLst>
                <a:gd name="T0" fmla="*/ 0 w 22"/>
                <a:gd name="T1" fmla="*/ 21 h 22"/>
                <a:gd name="T2" fmla="*/ 3 w 22"/>
                <a:gd name="T3" fmla="*/ 0 h 22"/>
                <a:gd name="T4" fmla="*/ 21 w 22"/>
                <a:gd name="T5" fmla="*/ 21 h 22"/>
                <a:gd name="T6" fmla="*/ 0 w 22"/>
                <a:gd name="T7" fmla="*/ 21 h 22"/>
              </a:gdLst>
              <a:ahLst/>
              <a:cxnLst>
                <a:cxn ang="0">
                  <a:pos x="T0" y="T1"/>
                </a:cxn>
                <a:cxn ang="0">
                  <a:pos x="T2" y="T3"/>
                </a:cxn>
                <a:cxn ang="0">
                  <a:pos x="T4" y="T5"/>
                </a:cxn>
                <a:cxn ang="0">
                  <a:pos x="T6" y="T7"/>
                </a:cxn>
              </a:cxnLst>
              <a:rect l="0" t="0" r="r" b="b"/>
              <a:pathLst>
                <a:path w="22" h="22">
                  <a:moveTo>
                    <a:pt x="0" y="21"/>
                  </a:moveTo>
                  <a:lnTo>
                    <a:pt x="3" y="0"/>
                  </a:lnTo>
                  <a:lnTo>
                    <a:pt x="21" y="21"/>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6" name="Freeform 51"/>
            <p:cNvSpPr>
              <a:spLocks/>
            </p:cNvSpPr>
            <p:nvPr/>
          </p:nvSpPr>
          <p:spPr bwMode="auto">
            <a:xfrm>
              <a:off x="3987" y="1920"/>
              <a:ext cx="965" cy="599"/>
            </a:xfrm>
            <a:custGeom>
              <a:avLst/>
              <a:gdLst>
                <a:gd name="T0" fmla="*/ 5 w 998"/>
                <a:gd name="T1" fmla="*/ 274 h 626"/>
                <a:gd name="T2" fmla="*/ 105 w 998"/>
                <a:gd name="T3" fmla="*/ 236 h 626"/>
                <a:gd name="T4" fmla="*/ 101 w 998"/>
                <a:gd name="T5" fmla="*/ 180 h 626"/>
                <a:gd name="T6" fmla="*/ 152 w 998"/>
                <a:gd name="T7" fmla="*/ 133 h 626"/>
                <a:gd name="T8" fmla="*/ 198 w 998"/>
                <a:gd name="T9" fmla="*/ 109 h 626"/>
                <a:gd name="T10" fmla="*/ 246 w 998"/>
                <a:gd name="T11" fmla="*/ 118 h 626"/>
                <a:gd name="T12" fmla="*/ 279 w 998"/>
                <a:gd name="T13" fmla="*/ 172 h 626"/>
                <a:gd name="T14" fmla="*/ 380 w 998"/>
                <a:gd name="T15" fmla="*/ 222 h 626"/>
                <a:gd name="T16" fmla="*/ 507 w 998"/>
                <a:gd name="T17" fmla="*/ 245 h 626"/>
                <a:gd name="T18" fmla="*/ 623 w 998"/>
                <a:gd name="T19" fmla="*/ 203 h 626"/>
                <a:gd name="T20" fmla="*/ 648 w 998"/>
                <a:gd name="T21" fmla="*/ 182 h 626"/>
                <a:gd name="T22" fmla="*/ 746 w 998"/>
                <a:gd name="T23" fmla="*/ 144 h 626"/>
                <a:gd name="T24" fmla="*/ 684 w 998"/>
                <a:gd name="T25" fmla="*/ 124 h 626"/>
                <a:gd name="T26" fmla="*/ 694 w 998"/>
                <a:gd name="T27" fmla="*/ 76 h 626"/>
                <a:gd name="T28" fmla="*/ 742 w 998"/>
                <a:gd name="T29" fmla="*/ 75 h 626"/>
                <a:gd name="T30" fmla="*/ 755 w 998"/>
                <a:gd name="T31" fmla="*/ 18 h 626"/>
                <a:gd name="T32" fmla="*/ 847 w 998"/>
                <a:gd name="T33" fmla="*/ 13 h 626"/>
                <a:gd name="T34" fmla="*/ 926 w 998"/>
                <a:gd name="T35" fmla="*/ 98 h 626"/>
                <a:gd name="T36" fmla="*/ 997 w 998"/>
                <a:gd name="T37" fmla="*/ 106 h 626"/>
                <a:gd name="T38" fmla="*/ 933 w 998"/>
                <a:gd name="T39" fmla="*/ 184 h 626"/>
                <a:gd name="T40" fmla="*/ 926 w 998"/>
                <a:gd name="T41" fmla="*/ 225 h 626"/>
                <a:gd name="T42" fmla="*/ 889 w 998"/>
                <a:gd name="T43" fmla="*/ 238 h 626"/>
                <a:gd name="T44" fmla="*/ 867 w 998"/>
                <a:gd name="T45" fmla="*/ 247 h 626"/>
                <a:gd name="T46" fmla="*/ 777 w 998"/>
                <a:gd name="T47" fmla="*/ 301 h 626"/>
                <a:gd name="T48" fmla="*/ 785 w 998"/>
                <a:gd name="T49" fmla="*/ 256 h 626"/>
                <a:gd name="T50" fmla="*/ 717 w 998"/>
                <a:gd name="T51" fmla="*/ 303 h 626"/>
                <a:gd name="T52" fmla="*/ 767 w 998"/>
                <a:gd name="T53" fmla="*/ 318 h 626"/>
                <a:gd name="T54" fmla="*/ 758 w 998"/>
                <a:gd name="T55" fmla="*/ 345 h 626"/>
                <a:gd name="T56" fmla="*/ 786 w 998"/>
                <a:gd name="T57" fmla="*/ 427 h 626"/>
                <a:gd name="T58" fmla="*/ 786 w 998"/>
                <a:gd name="T59" fmla="*/ 442 h 626"/>
                <a:gd name="T60" fmla="*/ 787 w 998"/>
                <a:gd name="T61" fmla="*/ 460 h 626"/>
                <a:gd name="T62" fmla="*/ 696 w 998"/>
                <a:gd name="T63" fmla="*/ 577 h 626"/>
                <a:gd name="T64" fmla="*/ 657 w 998"/>
                <a:gd name="T65" fmla="*/ 587 h 626"/>
                <a:gd name="T66" fmla="*/ 639 w 998"/>
                <a:gd name="T67" fmla="*/ 598 h 626"/>
                <a:gd name="T68" fmla="*/ 593 w 998"/>
                <a:gd name="T69" fmla="*/ 625 h 626"/>
                <a:gd name="T70" fmla="*/ 557 w 998"/>
                <a:gd name="T71" fmla="*/ 604 h 626"/>
                <a:gd name="T72" fmla="*/ 464 w 998"/>
                <a:gd name="T73" fmla="*/ 588 h 626"/>
                <a:gd name="T74" fmla="*/ 456 w 998"/>
                <a:gd name="T75" fmla="*/ 607 h 626"/>
                <a:gd name="T76" fmla="*/ 418 w 998"/>
                <a:gd name="T77" fmla="*/ 593 h 626"/>
                <a:gd name="T78" fmla="*/ 389 w 998"/>
                <a:gd name="T79" fmla="*/ 564 h 626"/>
                <a:gd name="T80" fmla="*/ 406 w 998"/>
                <a:gd name="T81" fmla="*/ 500 h 626"/>
                <a:gd name="T82" fmla="*/ 369 w 998"/>
                <a:gd name="T83" fmla="*/ 484 h 626"/>
                <a:gd name="T84" fmla="*/ 294 w 998"/>
                <a:gd name="T85" fmla="*/ 496 h 626"/>
                <a:gd name="T86" fmla="*/ 246 w 998"/>
                <a:gd name="T87" fmla="*/ 504 h 626"/>
                <a:gd name="T88" fmla="*/ 234 w 998"/>
                <a:gd name="T89" fmla="*/ 495 h 626"/>
                <a:gd name="T90" fmla="*/ 171 w 998"/>
                <a:gd name="T91" fmla="*/ 471 h 626"/>
                <a:gd name="T92" fmla="*/ 86 w 998"/>
                <a:gd name="T93" fmla="*/ 441 h 626"/>
                <a:gd name="T94" fmla="*/ 95 w 998"/>
                <a:gd name="T95" fmla="*/ 410 h 626"/>
                <a:gd name="T96" fmla="*/ 107 w 998"/>
                <a:gd name="T97" fmla="*/ 360 h 626"/>
                <a:gd name="T98" fmla="*/ 64 w 998"/>
                <a:gd name="T99" fmla="*/ 360 h 626"/>
                <a:gd name="T100" fmla="*/ 16 w 998"/>
                <a:gd name="T101" fmla="*/ 326 h 626"/>
                <a:gd name="T102" fmla="*/ 0 w 998"/>
                <a:gd name="T103" fmla="*/ 298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98" h="626">
                  <a:moveTo>
                    <a:pt x="0" y="298"/>
                  </a:moveTo>
                  <a:lnTo>
                    <a:pt x="5" y="274"/>
                  </a:lnTo>
                  <a:lnTo>
                    <a:pt x="41" y="268"/>
                  </a:lnTo>
                  <a:lnTo>
                    <a:pt x="105" y="236"/>
                  </a:lnTo>
                  <a:lnTo>
                    <a:pt x="114" y="210"/>
                  </a:lnTo>
                  <a:lnTo>
                    <a:pt x="101" y="180"/>
                  </a:lnTo>
                  <a:lnTo>
                    <a:pt x="141" y="172"/>
                  </a:lnTo>
                  <a:lnTo>
                    <a:pt x="152" y="133"/>
                  </a:lnTo>
                  <a:lnTo>
                    <a:pt x="192" y="134"/>
                  </a:lnTo>
                  <a:lnTo>
                    <a:pt x="198" y="109"/>
                  </a:lnTo>
                  <a:lnTo>
                    <a:pt x="229" y="97"/>
                  </a:lnTo>
                  <a:lnTo>
                    <a:pt x="246" y="118"/>
                  </a:lnTo>
                  <a:lnTo>
                    <a:pt x="269" y="126"/>
                  </a:lnTo>
                  <a:lnTo>
                    <a:pt x="279" y="172"/>
                  </a:lnTo>
                  <a:lnTo>
                    <a:pt x="350" y="190"/>
                  </a:lnTo>
                  <a:lnTo>
                    <a:pt x="380" y="222"/>
                  </a:lnTo>
                  <a:lnTo>
                    <a:pt x="439" y="220"/>
                  </a:lnTo>
                  <a:lnTo>
                    <a:pt x="507" y="245"/>
                  </a:lnTo>
                  <a:lnTo>
                    <a:pt x="596" y="222"/>
                  </a:lnTo>
                  <a:lnTo>
                    <a:pt x="623" y="203"/>
                  </a:lnTo>
                  <a:lnTo>
                    <a:pt x="623" y="179"/>
                  </a:lnTo>
                  <a:lnTo>
                    <a:pt x="648" y="182"/>
                  </a:lnTo>
                  <a:lnTo>
                    <a:pt x="702" y="145"/>
                  </a:lnTo>
                  <a:lnTo>
                    <a:pt x="746" y="144"/>
                  </a:lnTo>
                  <a:lnTo>
                    <a:pt x="725" y="116"/>
                  </a:lnTo>
                  <a:lnTo>
                    <a:pt x="684" y="124"/>
                  </a:lnTo>
                  <a:lnTo>
                    <a:pt x="684" y="93"/>
                  </a:lnTo>
                  <a:lnTo>
                    <a:pt x="694" y="76"/>
                  </a:lnTo>
                  <a:lnTo>
                    <a:pt x="719" y="86"/>
                  </a:lnTo>
                  <a:lnTo>
                    <a:pt x="742" y="75"/>
                  </a:lnTo>
                  <a:lnTo>
                    <a:pt x="766" y="33"/>
                  </a:lnTo>
                  <a:lnTo>
                    <a:pt x="755" y="18"/>
                  </a:lnTo>
                  <a:lnTo>
                    <a:pt x="814" y="0"/>
                  </a:lnTo>
                  <a:lnTo>
                    <a:pt x="847" y="13"/>
                  </a:lnTo>
                  <a:lnTo>
                    <a:pt x="876" y="82"/>
                  </a:lnTo>
                  <a:lnTo>
                    <a:pt x="926" y="98"/>
                  </a:lnTo>
                  <a:lnTo>
                    <a:pt x="936" y="122"/>
                  </a:lnTo>
                  <a:lnTo>
                    <a:pt x="997" y="106"/>
                  </a:lnTo>
                  <a:lnTo>
                    <a:pt x="970" y="175"/>
                  </a:lnTo>
                  <a:lnTo>
                    <a:pt x="933" y="184"/>
                  </a:lnTo>
                  <a:lnTo>
                    <a:pt x="938" y="210"/>
                  </a:lnTo>
                  <a:lnTo>
                    <a:pt x="926" y="225"/>
                  </a:lnTo>
                  <a:lnTo>
                    <a:pt x="920" y="220"/>
                  </a:lnTo>
                  <a:lnTo>
                    <a:pt x="889" y="238"/>
                  </a:lnTo>
                  <a:lnTo>
                    <a:pt x="889" y="249"/>
                  </a:lnTo>
                  <a:lnTo>
                    <a:pt x="867" y="247"/>
                  </a:lnTo>
                  <a:lnTo>
                    <a:pt x="825" y="276"/>
                  </a:lnTo>
                  <a:lnTo>
                    <a:pt x="777" y="301"/>
                  </a:lnTo>
                  <a:lnTo>
                    <a:pt x="791" y="268"/>
                  </a:lnTo>
                  <a:lnTo>
                    <a:pt x="785" y="256"/>
                  </a:lnTo>
                  <a:lnTo>
                    <a:pt x="719" y="294"/>
                  </a:lnTo>
                  <a:lnTo>
                    <a:pt x="717" y="303"/>
                  </a:lnTo>
                  <a:lnTo>
                    <a:pt x="739" y="328"/>
                  </a:lnTo>
                  <a:lnTo>
                    <a:pt x="767" y="318"/>
                  </a:lnTo>
                  <a:lnTo>
                    <a:pt x="798" y="326"/>
                  </a:lnTo>
                  <a:lnTo>
                    <a:pt x="758" y="345"/>
                  </a:lnTo>
                  <a:lnTo>
                    <a:pt x="743" y="371"/>
                  </a:lnTo>
                  <a:lnTo>
                    <a:pt x="786" y="427"/>
                  </a:lnTo>
                  <a:lnTo>
                    <a:pt x="756" y="422"/>
                  </a:lnTo>
                  <a:lnTo>
                    <a:pt x="786" y="442"/>
                  </a:lnTo>
                  <a:lnTo>
                    <a:pt x="756" y="454"/>
                  </a:lnTo>
                  <a:lnTo>
                    <a:pt x="787" y="460"/>
                  </a:lnTo>
                  <a:lnTo>
                    <a:pt x="732" y="550"/>
                  </a:lnTo>
                  <a:lnTo>
                    <a:pt x="696" y="577"/>
                  </a:lnTo>
                  <a:lnTo>
                    <a:pt x="659" y="587"/>
                  </a:lnTo>
                  <a:lnTo>
                    <a:pt x="657" y="587"/>
                  </a:lnTo>
                  <a:lnTo>
                    <a:pt x="648" y="581"/>
                  </a:lnTo>
                  <a:lnTo>
                    <a:pt x="639" y="598"/>
                  </a:lnTo>
                  <a:lnTo>
                    <a:pt x="596" y="607"/>
                  </a:lnTo>
                  <a:lnTo>
                    <a:pt x="593" y="625"/>
                  </a:lnTo>
                  <a:lnTo>
                    <a:pt x="586" y="603"/>
                  </a:lnTo>
                  <a:lnTo>
                    <a:pt x="557" y="604"/>
                  </a:lnTo>
                  <a:lnTo>
                    <a:pt x="512" y="576"/>
                  </a:lnTo>
                  <a:lnTo>
                    <a:pt x="464" y="588"/>
                  </a:lnTo>
                  <a:lnTo>
                    <a:pt x="454" y="588"/>
                  </a:lnTo>
                  <a:lnTo>
                    <a:pt x="456" y="607"/>
                  </a:lnTo>
                  <a:lnTo>
                    <a:pt x="449" y="602"/>
                  </a:lnTo>
                  <a:lnTo>
                    <a:pt x="418" y="593"/>
                  </a:lnTo>
                  <a:lnTo>
                    <a:pt x="408" y="560"/>
                  </a:lnTo>
                  <a:lnTo>
                    <a:pt x="389" y="564"/>
                  </a:lnTo>
                  <a:lnTo>
                    <a:pt x="407" y="517"/>
                  </a:lnTo>
                  <a:lnTo>
                    <a:pt x="406" y="500"/>
                  </a:lnTo>
                  <a:lnTo>
                    <a:pt x="385" y="491"/>
                  </a:lnTo>
                  <a:lnTo>
                    <a:pt x="369" y="484"/>
                  </a:lnTo>
                  <a:lnTo>
                    <a:pt x="364" y="467"/>
                  </a:lnTo>
                  <a:lnTo>
                    <a:pt x="294" y="496"/>
                  </a:lnTo>
                  <a:lnTo>
                    <a:pt x="263" y="488"/>
                  </a:lnTo>
                  <a:lnTo>
                    <a:pt x="246" y="504"/>
                  </a:lnTo>
                  <a:lnTo>
                    <a:pt x="245" y="492"/>
                  </a:lnTo>
                  <a:lnTo>
                    <a:pt x="234" y="495"/>
                  </a:lnTo>
                  <a:lnTo>
                    <a:pt x="198" y="495"/>
                  </a:lnTo>
                  <a:lnTo>
                    <a:pt x="171" y="471"/>
                  </a:lnTo>
                  <a:lnTo>
                    <a:pt x="120" y="453"/>
                  </a:lnTo>
                  <a:lnTo>
                    <a:pt x="86" y="441"/>
                  </a:lnTo>
                  <a:lnTo>
                    <a:pt x="78" y="413"/>
                  </a:lnTo>
                  <a:lnTo>
                    <a:pt x="95" y="410"/>
                  </a:lnTo>
                  <a:lnTo>
                    <a:pt x="84" y="387"/>
                  </a:lnTo>
                  <a:lnTo>
                    <a:pt x="107" y="360"/>
                  </a:lnTo>
                  <a:lnTo>
                    <a:pt x="90" y="350"/>
                  </a:lnTo>
                  <a:lnTo>
                    <a:pt x="64" y="360"/>
                  </a:lnTo>
                  <a:lnTo>
                    <a:pt x="14" y="330"/>
                  </a:lnTo>
                  <a:lnTo>
                    <a:pt x="16" y="326"/>
                  </a:lnTo>
                  <a:lnTo>
                    <a:pt x="17" y="305"/>
                  </a:lnTo>
                  <a:lnTo>
                    <a:pt x="0" y="29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7" name="Freeform 52"/>
            <p:cNvSpPr>
              <a:spLocks/>
            </p:cNvSpPr>
            <p:nvPr/>
          </p:nvSpPr>
          <p:spPr bwMode="auto">
            <a:xfrm>
              <a:off x="4540" y="2522"/>
              <a:ext cx="35" cy="30"/>
            </a:xfrm>
            <a:custGeom>
              <a:avLst/>
              <a:gdLst>
                <a:gd name="T0" fmla="*/ 0 w 36"/>
                <a:gd name="T1" fmla="*/ 24 h 32"/>
                <a:gd name="T2" fmla="*/ 10 w 36"/>
                <a:gd name="T3" fmla="*/ 0 h 32"/>
                <a:gd name="T4" fmla="*/ 35 w 36"/>
                <a:gd name="T5" fmla="*/ 5 h 32"/>
                <a:gd name="T6" fmla="*/ 16 w 36"/>
                <a:gd name="T7" fmla="*/ 31 h 32"/>
                <a:gd name="T8" fmla="*/ 0 w 36"/>
                <a:gd name="T9" fmla="*/ 24 h 32"/>
              </a:gdLst>
              <a:ahLst/>
              <a:cxnLst>
                <a:cxn ang="0">
                  <a:pos x="T0" y="T1"/>
                </a:cxn>
                <a:cxn ang="0">
                  <a:pos x="T2" y="T3"/>
                </a:cxn>
                <a:cxn ang="0">
                  <a:pos x="T4" y="T5"/>
                </a:cxn>
                <a:cxn ang="0">
                  <a:pos x="T6" y="T7"/>
                </a:cxn>
                <a:cxn ang="0">
                  <a:pos x="T8" y="T9"/>
                </a:cxn>
              </a:cxnLst>
              <a:rect l="0" t="0" r="r" b="b"/>
              <a:pathLst>
                <a:path w="36" h="32">
                  <a:moveTo>
                    <a:pt x="0" y="24"/>
                  </a:moveTo>
                  <a:lnTo>
                    <a:pt x="10" y="0"/>
                  </a:lnTo>
                  <a:lnTo>
                    <a:pt x="35" y="5"/>
                  </a:lnTo>
                  <a:lnTo>
                    <a:pt x="16" y="31"/>
                  </a:lnTo>
                  <a:lnTo>
                    <a:pt x="0" y="2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8" name="Freeform 53"/>
            <p:cNvSpPr>
              <a:spLocks/>
            </p:cNvSpPr>
            <p:nvPr/>
          </p:nvSpPr>
          <p:spPr bwMode="auto">
            <a:xfrm>
              <a:off x="4717" y="2441"/>
              <a:ext cx="30" cy="52"/>
            </a:xfrm>
            <a:custGeom>
              <a:avLst/>
              <a:gdLst>
                <a:gd name="T0" fmla="*/ 0 w 31"/>
                <a:gd name="T1" fmla="*/ 20 h 54"/>
                <a:gd name="T2" fmla="*/ 12 w 31"/>
                <a:gd name="T3" fmla="*/ 53 h 54"/>
                <a:gd name="T4" fmla="*/ 30 w 31"/>
                <a:gd name="T5" fmla="*/ 0 h 54"/>
                <a:gd name="T6" fmla="*/ 13 w 31"/>
                <a:gd name="T7" fmla="*/ 0 h 54"/>
                <a:gd name="T8" fmla="*/ 0 w 31"/>
                <a:gd name="T9" fmla="*/ 20 h 54"/>
              </a:gdLst>
              <a:ahLst/>
              <a:cxnLst>
                <a:cxn ang="0">
                  <a:pos x="T0" y="T1"/>
                </a:cxn>
                <a:cxn ang="0">
                  <a:pos x="T2" y="T3"/>
                </a:cxn>
                <a:cxn ang="0">
                  <a:pos x="T4" y="T5"/>
                </a:cxn>
                <a:cxn ang="0">
                  <a:pos x="T6" y="T7"/>
                </a:cxn>
                <a:cxn ang="0">
                  <a:pos x="T8" y="T9"/>
                </a:cxn>
              </a:cxnLst>
              <a:rect l="0" t="0" r="r" b="b"/>
              <a:pathLst>
                <a:path w="31" h="54">
                  <a:moveTo>
                    <a:pt x="0" y="20"/>
                  </a:moveTo>
                  <a:lnTo>
                    <a:pt x="12" y="53"/>
                  </a:lnTo>
                  <a:lnTo>
                    <a:pt x="30" y="0"/>
                  </a:lnTo>
                  <a:lnTo>
                    <a:pt x="13" y="0"/>
                  </a:lnTo>
                  <a:lnTo>
                    <a:pt x="0" y="2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69" name="Freeform 54"/>
            <p:cNvSpPr>
              <a:spLocks/>
            </p:cNvSpPr>
            <p:nvPr/>
          </p:nvSpPr>
          <p:spPr bwMode="auto">
            <a:xfrm>
              <a:off x="1582" y="2643"/>
              <a:ext cx="189" cy="258"/>
            </a:xfrm>
            <a:custGeom>
              <a:avLst/>
              <a:gdLst>
                <a:gd name="T0" fmla="*/ 0 w 195"/>
                <a:gd name="T1" fmla="*/ 177 h 269"/>
                <a:gd name="T2" fmla="*/ 22 w 195"/>
                <a:gd name="T3" fmla="*/ 197 h 269"/>
                <a:gd name="T4" fmla="*/ 57 w 195"/>
                <a:gd name="T5" fmla="*/ 202 h 269"/>
                <a:gd name="T6" fmla="*/ 92 w 195"/>
                <a:gd name="T7" fmla="*/ 238 h 269"/>
                <a:gd name="T8" fmla="*/ 140 w 195"/>
                <a:gd name="T9" fmla="*/ 241 h 269"/>
                <a:gd name="T10" fmla="*/ 133 w 195"/>
                <a:gd name="T11" fmla="*/ 261 h 269"/>
                <a:gd name="T12" fmla="*/ 144 w 195"/>
                <a:gd name="T13" fmla="*/ 268 h 269"/>
                <a:gd name="T14" fmla="*/ 150 w 195"/>
                <a:gd name="T15" fmla="*/ 220 h 269"/>
                <a:gd name="T16" fmla="*/ 142 w 195"/>
                <a:gd name="T17" fmla="*/ 192 h 269"/>
                <a:gd name="T18" fmla="*/ 157 w 195"/>
                <a:gd name="T19" fmla="*/ 191 h 269"/>
                <a:gd name="T20" fmla="*/ 145 w 195"/>
                <a:gd name="T21" fmla="*/ 173 h 269"/>
                <a:gd name="T22" fmla="*/ 184 w 195"/>
                <a:gd name="T23" fmla="*/ 168 h 269"/>
                <a:gd name="T24" fmla="*/ 194 w 195"/>
                <a:gd name="T25" fmla="*/ 179 h 269"/>
                <a:gd name="T26" fmla="*/ 179 w 195"/>
                <a:gd name="T27" fmla="*/ 156 h 269"/>
                <a:gd name="T28" fmla="*/ 184 w 195"/>
                <a:gd name="T29" fmla="*/ 99 h 269"/>
                <a:gd name="T30" fmla="*/ 152 w 195"/>
                <a:gd name="T31" fmla="*/ 102 h 269"/>
                <a:gd name="T32" fmla="*/ 142 w 195"/>
                <a:gd name="T33" fmla="*/ 88 h 269"/>
                <a:gd name="T34" fmla="*/ 110 w 195"/>
                <a:gd name="T35" fmla="*/ 84 h 269"/>
                <a:gd name="T36" fmla="*/ 90 w 195"/>
                <a:gd name="T37" fmla="*/ 52 h 269"/>
                <a:gd name="T38" fmla="*/ 121 w 195"/>
                <a:gd name="T39" fmla="*/ 10 h 269"/>
                <a:gd name="T40" fmla="*/ 117 w 195"/>
                <a:gd name="T41" fmla="*/ 0 h 269"/>
                <a:gd name="T42" fmla="*/ 61 w 195"/>
                <a:gd name="T43" fmla="*/ 22 h 269"/>
                <a:gd name="T44" fmla="*/ 32 w 195"/>
                <a:gd name="T45" fmla="*/ 71 h 269"/>
                <a:gd name="T46" fmla="*/ 22 w 195"/>
                <a:gd name="T47" fmla="*/ 60 h 269"/>
                <a:gd name="T48" fmla="*/ 14 w 195"/>
                <a:gd name="T49" fmla="*/ 83 h 269"/>
                <a:gd name="T50" fmla="*/ 22 w 195"/>
                <a:gd name="T51" fmla="*/ 137 h 269"/>
                <a:gd name="T52" fmla="*/ 29 w 195"/>
                <a:gd name="T53" fmla="*/ 137 h 269"/>
                <a:gd name="T54" fmla="*/ 0 w 195"/>
                <a:gd name="T55" fmla="*/ 177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5" h="269">
                  <a:moveTo>
                    <a:pt x="0" y="177"/>
                  </a:moveTo>
                  <a:lnTo>
                    <a:pt x="22" y="197"/>
                  </a:lnTo>
                  <a:lnTo>
                    <a:pt x="57" y="202"/>
                  </a:lnTo>
                  <a:lnTo>
                    <a:pt x="92" y="238"/>
                  </a:lnTo>
                  <a:lnTo>
                    <a:pt x="140" y="241"/>
                  </a:lnTo>
                  <a:lnTo>
                    <a:pt x="133" y="261"/>
                  </a:lnTo>
                  <a:lnTo>
                    <a:pt x="144" y="268"/>
                  </a:lnTo>
                  <a:lnTo>
                    <a:pt x="150" y="220"/>
                  </a:lnTo>
                  <a:lnTo>
                    <a:pt x="142" y="192"/>
                  </a:lnTo>
                  <a:lnTo>
                    <a:pt x="157" y="191"/>
                  </a:lnTo>
                  <a:lnTo>
                    <a:pt x="145" y="173"/>
                  </a:lnTo>
                  <a:lnTo>
                    <a:pt x="184" y="168"/>
                  </a:lnTo>
                  <a:lnTo>
                    <a:pt x="194" y="179"/>
                  </a:lnTo>
                  <a:lnTo>
                    <a:pt x="179" y="156"/>
                  </a:lnTo>
                  <a:lnTo>
                    <a:pt x="184" y="99"/>
                  </a:lnTo>
                  <a:lnTo>
                    <a:pt x="152" y="102"/>
                  </a:lnTo>
                  <a:lnTo>
                    <a:pt x="142" y="88"/>
                  </a:lnTo>
                  <a:lnTo>
                    <a:pt x="110" y="84"/>
                  </a:lnTo>
                  <a:lnTo>
                    <a:pt x="90" y="52"/>
                  </a:lnTo>
                  <a:lnTo>
                    <a:pt x="121" y="10"/>
                  </a:lnTo>
                  <a:lnTo>
                    <a:pt x="117" y="0"/>
                  </a:lnTo>
                  <a:lnTo>
                    <a:pt x="61" y="22"/>
                  </a:lnTo>
                  <a:lnTo>
                    <a:pt x="32" y="71"/>
                  </a:lnTo>
                  <a:lnTo>
                    <a:pt x="22" y="60"/>
                  </a:lnTo>
                  <a:lnTo>
                    <a:pt x="14" y="83"/>
                  </a:lnTo>
                  <a:lnTo>
                    <a:pt x="22" y="137"/>
                  </a:lnTo>
                  <a:lnTo>
                    <a:pt x="29" y="137"/>
                  </a:lnTo>
                  <a:lnTo>
                    <a:pt x="0" y="17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0" name="Freeform 55"/>
            <p:cNvSpPr>
              <a:spLocks/>
            </p:cNvSpPr>
            <p:nvPr/>
          </p:nvSpPr>
          <p:spPr bwMode="auto">
            <a:xfrm>
              <a:off x="1473" y="2665"/>
              <a:ext cx="50" cy="42"/>
            </a:xfrm>
            <a:custGeom>
              <a:avLst/>
              <a:gdLst>
                <a:gd name="T0" fmla="*/ 0 w 52"/>
                <a:gd name="T1" fmla="*/ 0 h 44"/>
                <a:gd name="T2" fmla="*/ 1 w 52"/>
                <a:gd name="T3" fmla="*/ 16 h 44"/>
                <a:gd name="T4" fmla="*/ 12 w 52"/>
                <a:gd name="T5" fmla="*/ 13 h 44"/>
                <a:gd name="T6" fmla="*/ 44 w 52"/>
                <a:gd name="T7" fmla="*/ 43 h 44"/>
                <a:gd name="T8" fmla="*/ 51 w 52"/>
                <a:gd name="T9" fmla="*/ 21 h 44"/>
                <a:gd name="T10" fmla="*/ 33 w 52"/>
                <a:gd name="T11" fmla="*/ 1 h 44"/>
                <a:gd name="T12" fmla="*/ 0 w 52"/>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52" h="44">
                  <a:moveTo>
                    <a:pt x="0" y="0"/>
                  </a:moveTo>
                  <a:lnTo>
                    <a:pt x="1" y="16"/>
                  </a:lnTo>
                  <a:lnTo>
                    <a:pt x="12" y="13"/>
                  </a:lnTo>
                  <a:lnTo>
                    <a:pt x="44" y="43"/>
                  </a:lnTo>
                  <a:lnTo>
                    <a:pt x="51" y="21"/>
                  </a:lnTo>
                  <a:lnTo>
                    <a:pt x="33" y="1"/>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1" name="Freeform 56"/>
            <p:cNvSpPr>
              <a:spLocks/>
            </p:cNvSpPr>
            <p:nvPr/>
          </p:nvSpPr>
          <p:spPr bwMode="auto">
            <a:xfrm>
              <a:off x="1484" y="2473"/>
              <a:ext cx="171" cy="53"/>
            </a:xfrm>
            <a:custGeom>
              <a:avLst/>
              <a:gdLst>
                <a:gd name="T0" fmla="*/ 0 w 176"/>
                <a:gd name="T1" fmla="*/ 21 h 55"/>
                <a:gd name="T2" fmla="*/ 24 w 176"/>
                <a:gd name="T3" fmla="*/ 2 h 55"/>
                <a:gd name="T4" fmla="*/ 68 w 176"/>
                <a:gd name="T5" fmla="*/ 0 h 55"/>
                <a:gd name="T6" fmla="*/ 175 w 176"/>
                <a:gd name="T7" fmla="*/ 45 h 55"/>
                <a:gd name="T8" fmla="*/ 118 w 176"/>
                <a:gd name="T9" fmla="*/ 54 h 55"/>
                <a:gd name="T10" fmla="*/ 127 w 176"/>
                <a:gd name="T11" fmla="*/ 44 h 55"/>
                <a:gd name="T12" fmla="*/ 100 w 176"/>
                <a:gd name="T13" fmla="*/ 27 h 55"/>
                <a:gd name="T14" fmla="*/ 48 w 176"/>
                <a:gd name="T15" fmla="*/ 16 h 55"/>
                <a:gd name="T16" fmla="*/ 51 w 176"/>
                <a:gd name="T17" fmla="*/ 8 h 55"/>
                <a:gd name="T18" fmla="*/ 0 w 176"/>
                <a:gd name="T19"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55">
                  <a:moveTo>
                    <a:pt x="0" y="21"/>
                  </a:moveTo>
                  <a:lnTo>
                    <a:pt x="24" y="2"/>
                  </a:lnTo>
                  <a:lnTo>
                    <a:pt x="68" y="0"/>
                  </a:lnTo>
                  <a:lnTo>
                    <a:pt x="175" y="45"/>
                  </a:lnTo>
                  <a:lnTo>
                    <a:pt x="118" y="54"/>
                  </a:lnTo>
                  <a:lnTo>
                    <a:pt x="127" y="44"/>
                  </a:lnTo>
                  <a:lnTo>
                    <a:pt x="100" y="27"/>
                  </a:lnTo>
                  <a:lnTo>
                    <a:pt x="48" y="16"/>
                  </a:lnTo>
                  <a:lnTo>
                    <a:pt x="51" y="8"/>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2" name="Freeform 57"/>
            <p:cNvSpPr>
              <a:spLocks/>
            </p:cNvSpPr>
            <p:nvPr/>
          </p:nvSpPr>
          <p:spPr bwMode="auto">
            <a:xfrm>
              <a:off x="3012" y="1969"/>
              <a:ext cx="167" cy="68"/>
            </a:xfrm>
            <a:custGeom>
              <a:avLst/>
              <a:gdLst>
                <a:gd name="T0" fmla="*/ 0 w 172"/>
                <a:gd name="T1" fmla="*/ 17 h 72"/>
                <a:gd name="T2" fmla="*/ 29 w 172"/>
                <a:gd name="T3" fmla="*/ 50 h 72"/>
                <a:gd name="T4" fmla="*/ 78 w 172"/>
                <a:gd name="T5" fmla="*/ 50 h 72"/>
                <a:gd name="T6" fmla="*/ 84 w 172"/>
                <a:gd name="T7" fmla="*/ 64 h 72"/>
                <a:gd name="T8" fmla="*/ 106 w 172"/>
                <a:gd name="T9" fmla="*/ 71 h 72"/>
                <a:gd name="T10" fmla="*/ 144 w 172"/>
                <a:gd name="T11" fmla="*/ 54 h 72"/>
                <a:gd name="T12" fmla="*/ 165 w 172"/>
                <a:gd name="T13" fmla="*/ 58 h 72"/>
                <a:gd name="T14" fmla="*/ 171 w 172"/>
                <a:gd name="T15" fmla="*/ 43 h 72"/>
                <a:gd name="T16" fmla="*/ 130 w 172"/>
                <a:gd name="T17" fmla="*/ 39 h 72"/>
                <a:gd name="T18" fmla="*/ 44 w 172"/>
                <a:gd name="T19" fmla="*/ 6 h 72"/>
                <a:gd name="T20" fmla="*/ 36 w 172"/>
                <a:gd name="T21" fmla="*/ 0 h 72"/>
                <a:gd name="T22" fmla="*/ 0 w 172"/>
                <a:gd name="T23" fmla="*/ 1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2" h="72">
                  <a:moveTo>
                    <a:pt x="0" y="17"/>
                  </a:moveTo>
                  <a:lnTo>
                    <a:pt x="29" y="50"/>
                  </a:lnTo>
                  <a:lnTo>
                    <a:pt x="78" y="50"/>
                  </a:lnTo>
                  <a:lnTo>
                    <a:pt x="84" y="64"/>
                  </a:lnTo>
                  <a:lnTo>
                    <a:pt x="106" y="71"/>
                  </a:lnTo>
                  <a:lnTo>
                    <a:pt x="144" y="54"/>
                  </a:lnTo>
                  <a:lnTo>
                    <a:pt x="165" y="58"/>
                  </a:lnTo>
                  <a:lnTo>
                    <a:pt x="171" y="43"/>
                  </a:lnTo>
                  <a:lnTo>
                    <a:pt x="130" y="39"/>
                  </a:lnTo>
                  <a:lnTo>
                    <a:pt x="44" y="6"/>
                  </a:lnTo>
                  <a:lnTo>
                    <a:pt x="36" y="0"/>
                  </a:lnTo>
                  <a:lnTo>
                    <a:pt x="0" y="1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3" name="Freeform 58"/>
            <p:cNvSpPr>
              <a:spLocks/>
            </p:cNvSpPr>
            <p:nvPr/>
          </p:nvSpPr>
          <p:spPr bwMode="auto">
            <a:xfrm>
              <a:off x="2953" y="1830"/>
              <a:ext cx="43" cy="62"/>
            </a:xfrm>
            <a:custGeom>
              <a:avLst/>
              <a:gdLst>
                <a:gd name="T0" fmla="*/ 0 w 44"/>
                <a:gd name="T1" fmla="*/ 48 h 65"/>
                <a:gd name="T2" fmla="*/ 2 w 44"/>
                <a:gd name="T3" fmla="*/ 17 h 65"/>
                <a:gd name="T4" fmla="*/ 36 w 44"/>
                <a:gd name="T5" fmla="*/ 0 h 65"/>
                <a:gd name="T6" fmla="*/ 30 w 44"/>
                <a:gd name="T7" fmla="*/ 25 h 65"/>
                <a:gd name="T8" fmla="*/ 43 w 44"/>
                <a:gd name="T9" fmla="*/ 32 h 65"/>
                <a:gd name="T10" fmla="*/ 21 w 44"/>
                <a:gd name="T11" fmla="*/ 45 h 65"/>
                <a:gd name="T12" fmla="*/ 20 w 44"/>
                <a:gd name="T13" fmla="*/ 64 h 65"/>
                <a:gd name="T14" fmla="*/ 8 w 44"/>
                <a:gd name="T15" fmla="*/ 64 h 65"/>
                <a:gd name="T16" fmla="*/ 0 w 44"/>
                <a:gd name="T17" fmla="*/ 4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65">
                  <a:moveTo>
                    <a:pt x="0" y="48"/>
                  </a:moveTo>
                  <a:lnTo>
                    <a:pt x="2" y="17"/>
                  </a:lnTo>
                  <a:lnTo>
                    <a:pt x="36" y="0"/>
                  </a:lnTo>
                  <a:lnTo>
                    <a:pt x="30" y="25"/>
                  </a:lnTo>
                  <a:lnTo>
                    <a:pt x="43" y="32"/>
                  </a:lnTo>
                  <a:lnTo>
                    <a:pt x="21" y="45"/>
                  </a:lnTo>
                  <a:lnTo>
                    <a:pt x="20" y="64"/>
                  </a:lnTo>
                  <a:lnTo>
                    <a:pt x="8" y="64"/>
                  </a:lnTo>
                  <a:lnTo>
                    <a:pt x="0" y="4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4" name="Freeform 59"/>
            <p:cNvSpPr>
              <a:spLocks/>
            </p:cNvSpPr>
            <p:nvPr/>
          </p:nvSpPr>
          <p:spPr bwMode="auto">
            <a:xfrm>
              <a:off x="2980" y="1876"/>
              <a:ext cx="23" cy="22"/>
            </a:xfrm>
            <a:custGeom>
              <a:avLst/>
              <a:gdLst>
                <a:gd name="T0" fmla="*/ 0 w 23"/>
                <a:gd name="T1" fmla="*/ 22 h 23"/>
                <a:gd name="T2" fmla="*/ 16 w 23"/>
                <a:gd name="T3" fmla="*/ 0 h 23"/>
                <a:gd name="T4" fmla="*/ 22 w 23"/>
                <a:gd name="T5" fmla="*/ 14 h 23"/>
                <a:gd name="T6" fmla="*/ 0 w 23"/>
                <a:gd name="T7" fmla="*/ 22 h 23"/>
              </a:gdLst>
              <a:ahLst/>
              <a:cxnLst>
                <a:cxn ang="0">
                  <a:pos x="T0" y="T1"/>
                </a:cxn>
                <a:cxn ang="0">
                  <a:pos x="T2" y="T3"/>
                </a:cxn>
                <a:cxn ang="0">
                  <a:pos x="T4" y="T5"/>
                </a:cxn>
                <a:cxn ang="0">
                  <a:pos x="T6" y="T7"/>
                </a:cxn>
              </a:cxnLst>
              <a:rect l="0" t="0" r="r" b="b"/>
              <a:pathLst>
                <a:path w="23" h="23">
                  <a:moveTo>
                    <a:pt x="0" y="22"/>
                  </a:moveTo>
                  <a:lnTo>
                    <a:pt x="16" y="0"/>
                  </a:lnTo>
                  <a:lnTo>
                    <a:pt x="22" y="14"/>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5" name="Freeform 60"/>
            <p:cNvSpPr>
              <a:spLocks/>
            </p:cNvSpPr>
            <p:nvPr/>
          </p:nvSpPr>
          <p:spPr bwMode="auto">
            <a:xfrm>
              <a:off x="3001" y="1863"/>
              <a:ext cx="24" cy="27"/>
            </a:xfrm>
            <a:custGeom>
              <a:avLst/>
              <a:gdLst>
                <a:gd name="T0" fmla="*/ 0 w 25"/>
                <a:gd name="T1" fmla="*/ 13 h 28"/>
                <a:gd name="T2" fmla="*/ 17 w 25"/>
                <a:gd name="T3" fmla="*/ 27 h 28"/>
                <a:gd name="T4" fmla="*/ 24 w 25"/>
                <a:gd name="T5" fmla="*/ 12 h 28"/>
                <a:gd name="T6" fmla="*/ 20 w 25"/>
                <a:gd name="T7" fmla="*/ 0 h 28"/>
                <a:gd name="T8" fmla="*/ 0 w 25"/>
                <a:gd name="T9" fmla="*/ 13 h 28"/>
              </a:gdLst>
              <a:ahLst/>
              <a:cxnLst>
                <a:cxn ang="0">
                  <a:pos x="T0" y="T1"/>
                </a:cxn>
                <a:cxn ang="0">
                  <a:pos x="T2" y="T3"/>
                </a:cxn>
                <a:cxn ang="0">
                  <a:pos x="T4" y="T5"/>
                </a:cxn>
                <a:cxn ang="0">
                  <a:pos x="T6" y="T7"/>
                </a:cxn>
                <a:cxn ang="0">
                  <a:pos x="T8" y="T9"/>
                </a:cxn>
              </a:cxnLst>
              <a:rect l="0" t="0" r="r" b="b"/>
              <a:pathLst>
                <a:path w="25" h="28">
                  <a:moveTo>
                    <a:pt x="0" y="13"/>
                  </a:moveTo>
                  <a:lnTo>
                    <a:pt x="17" y="27"/>
                  </a:lnTo>
                  <a:lnTo>
                    <a:pt x="24" y="12"/>
                  </a:lnTo>
                  <a:lnTo>
                    <a:pt x="20" y="0"/>
                  </a:lnTo>
                  <a:lnTo>
                    <a:pt x="0" y="1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6" name="Freeform 61"/>
            <p:cNvSpPr>
              <a:spLocks/>
            </p:cNvSpPr>
            <p:nvPr/>
          </p:nvSpPr>
          <p:spPr bwMode="auto">
            <a:xfrm>
              <a:off x="1691" y="2525"/>
              <a:ext cx="55" cy="30"/>
            </a:xfrm>
            <a:custGeom>
              <a:avLst/>
              <a:gdLst>
                <a:gd name="T0" fmla="*/ 0 w 57"/>
                <a:gd name="T1" fmla="*/ 0 h 32"/>
                <a:gd name="T2" fmla="*/ 0 w 57"/>
                <a:gd name="T3" fmla="*/ 31 h 32"/>
                <a:gd name="T4" fmla="*/ 56 w 57"/>
                <a:gd name="T5" fmla="*/ 21 h 32"/>
                <a:gd name="T6" fmla="*/ 31 w 57"/>
                <a:gd name="T7" fmla="*/ 4 h 32"/>
                <a:gd name="T8" fmla="*/ 0 w 57"/>
                <a:gd name="T9" fmla="*/ 0 h 32"/>
              </a:gdLst>
              <a:ahLst/>
              <a:cxnLst>
                <a:cxn ang="0">
                  <a:pos x="T0" y="T1"/>
                </a:cxn>
                <a:cxn ang="0">
                  <a:pos x="T2" y="T3"/>
                </a:cxn>
                <a:cxn ang="0">
                  <a:pos x="T4" y="T5"/>
                </a:cxn>
                <a:cxn ang="0">
                  <a:pos x="T6" y="T7"/>
                </a:cxn>
                <a:cxn ang="0">
                  <a:pos x="T8" y="T9"/>
                </a:cxn>
              </a:cxnLst>
              <a:rect l="0" t="0" r="r" b="b"/>
              <a:pathLst>
                <a:path w="57" h="32">
                  <a:moveTo>
                    <a:pt x="0" y="0"/>
                  </a:moveTo>
                  <a:lnTo>
                    <a:pt x="0" y="31"/>
                  </a:lnTo>
                  <a:lnTo>
                    <a:pt x="56" y="21"/>
                  </a:lnTo>
                  <a:lnTo>
                    <a:pt x="31" y="4"/>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7" name="Freeform 62"/>
            <p:cNvSpPr>
              <a:spLocks/>
            </p:cNvSpPr>
            <p:nvPr/>
          </p:nvSpPr>
          <p:spPr bwMode="auto">
            <a:xfrm>
              <a:off x="1551" y="2814"/>
              <a:ext cx="88" cy="97"/>
            </a:xfrm>
            <a:custGeom>
              <a:avLst/>
              <a:gdLst>
                <a:gd name="T0" fmla="*/ 0 w 91"/>
                <a:gd name="T1" fmla="*/ 39 h 102"/>
                <a:gd name="T2" fmla="*/ 0 w 91"/>
                <a:gd name="T3" fmla="*/ 59 h 102"/>
                <a:gd name="T4" fmla="*/ 16 w 91"/>
                <a:gd name="T5" fmla="*/ 63 h 102"/>
                <a:gd name="T6" fmla="*/ 8 w 91"/>
                <a:gd name="T7" fmla="*/ 79 h 102"/>
                <a:gd name="T8" fmla="*/ 5 w 91"/>
                <a:gd name="T9" fmla="*/ 96 h 102"/>
                <a:gd name="T10" fmla="*/ 26 w 91"/>
                <a:gd name="T11" fmla="*/ 101 h 102"/>
                <a:gd name="T12" fmla="*/ 44 w 91"/>
                <a:gd name="T13" fmla="*/ 72 h 102"/>
                <a:gd name="T14" fmla="*/ 81 w 91"/>
                <a:gd name="T15" fmla="*/ 51 h 102"/>
                <a:gd name="T16" fmla="*/ 90 w 91"/>
                <a:gd name="T17" fmla="*/ 24 h 102"/>
                <a:gd name="T18" fmla="*/ 55 w 91"/>
                <a:gd name="T19" fmla="*/ 20 h 102"/>
                <a:gd name="T20" fmla="*/ 32 w 91"/>
                <a:gd name="T21" fmla="*/ 0 h 102"/>
                <a:gd name="T22" fmla="*/ 10 w 91"/>
                <a:gd name="T23" fmla="*/ 10 h 102"/>
                <a:gd name="T24" fmla="*/ 0 w 91"/>
                <a:gd name="T25"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102">
                  <a:moveTo>
                    <a:pt x="0" y="39"/>
                  </a:moveTo>
                  <a:lnTo>
                    <a:pt x="0" y="59"/>
                  </a:lnTo>
                  <a:lnTo>
                    <a:pt x="16" y="63"/>
                  </a:lnTo>
                  <a:lnTo>
                    <a:pt x="8" y="79"/>
                  </a:lnTo>
                  <a:lnTo>
                    <a:pt x="5" y="96"/>
                  </a:lnTo>
                  <a:lnTo>
                    <a:pt x="26" y="101"/>
                  </a:lnTo>
                  <a:lnTo>
                    <a:pt x="44" y="72"/>
                  </a:lnTo>
                  <a:lnTo>
                    <a:pt x="81" y="51"/>
                  </a:lnTo>
                  <a:lnTo>
                    <a:pt x="90" y="24"/>
                  </a:lnTo>
                  <a:lnTo>
                    <a:pt x="55" y="20"/>
                  </a:lnTo>
                  <a:lnTo>
                    <a:pt x="32" y="0"/>
                  </a:lnTo>
                  <a:lnTo>
                    <a:pt x="10" y="10"/>
                  </a:lnTo>
                  <a:lnTo>
                    <a:pt x="0" y="3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8" name="Freeform 63"/>
            <p:cNvSpPr>
              <a:spLocks/>
            </p:cNvSpPr>
            <p:nvPr/>
          </p:nvSpPr>
          <p:spPr bwMode="auto">
            <a:xfrm>
              <a:off x="1404" y="2611"/>
              <a:ext cx="38" cy="22"/>
            </a:xfrm>
            <a:custGeom>
              <a:avLst/>
              <a:gdLst>
                <a:gd name="T0" fmla="*/ 0 w 39"/>
                <a:gd name="T1" fmla="*/ 16 h 23"/>
                <a:gd name="T2" fmla="*/ 10 w 39"/>
                <a:gd name="T3" fmla="*/ 0 h 23"/>
                <a:gd name="T4" fmla="*/ 38 w 39"/>
                <a:gd name="T5" fmla="*/ 22 h 23"/>
                <a:gd name="T6" fmla="*/ 0 w 39"/>
                <a:gd name="T7" fmla="*/ 16 h 23"/>
              </a:gdLst>
              <a:ahLst/>
              <a:cxnLst>
                <a:cxn ang="0">
                  <a:pos x="T0" y="T1"/>
                </a:cxn>
                <a:cxn ang="0">
                  <a:pos x="T2" y="T3"/>
                </a:cxn>
                <a:cxn ang="0">
                  <a:pos x="T4" y="T5"/>
                </a:cxn>
                <a:cxn ang="0">
                  <a:pos x="T6" y="T7"/>
                </a:cxn>
              </a:cxnLst>
              <a:rect l="0" t="0" r="r" b="b"/>
              <a:pathLst>
                <a:path w="39" h="23">
                  <a:moveTo>
                    <a:pt x="0" y="16"/>
                  </a:moveTo>
                  <a:lnTo>
                    <a:pt x="10" y="0"/>
                  </a:lnTo>
                  <a:lnTo>
                    <a:pt x="38" y="22"/>
                  </a:lnTo>
                  <a:lnTo>
                    <a:pt x="0" y="1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79" name="Freeform 64"/>
            <p:cNvSpPr>
              <a:spLocks/>
            </p:cNvSpPr>
            <p:nvPr/>
          </p:nvSpPr>
          <p:spPr bwMode="auto">
            <a:xfrm>
              <a:off x="1863" y="3706"/>
              <a:ext cx="27" cy="22"/>
            </a:xfrm>
            <a:custGeom>
              <a:avLst/>
              <a:gdLst>
                <a:gd name="T0" fmla="*/ 0 w 27"/>
                <a:gd name="T1" fmla="*/ 22 h 23"/>
                <a:gd name="T2" fmla="*/ 15 w 27"/>
                <a:gd name="T3" fmla="*/ 10 h 23"/>
                <a:gd name="T4" fmla="*/ 8 w 27"/>
                <a:gd name="T5" fmla="*/ 0 h 23"/>
                <a:gd name="T6" fmla="*/ 26 w 27"/>
                <a:gd name="T7" fmla="*/ 2 h 23"/>
                <a:gd name="T8" fmla="*/ 0 w 27"/>
                <a:gd name="T9" fmla="*/ 22 h 23"/>
              </a:gdLst>
              <a:ahLst/>
              <a:cxnLst>
                <a:cxn ang="0">
                  <a:pos x="T0" y="T1"/>
                </a:cxn>
                <a:cxn ang="0">
                  <a:pos x="T2" y="T3"/>
                </a:cxn>
                <a:cxn ang="0">
                  <a:pos x="T4" y="T5"/>
                </a:cxn>
                <a:cxn ang="0">
                  <a:pos x="T6" y="T7"/>
                </a:cxn>
                <a:cxn ang="0">
                  <a:pos x="T8" y="T9"/>
                </a:cxn>
              </a:cxnLst>
              <a:rect l="0" t="0" r="r" b="b"/>
              <a:pathLst>
                <a:path w="27" h="23">
                  <a:moveTo>
                    <a:pt x="0" y="22"/>
                  </a:moveTo>
                  <a:lnTo>
                    <a:pt x="15" y="10"/>
                  </a:lnTo>
                  <a:lnTo>
                    <a:pt x="8" y="0"/>
                  </a:lnTo>
                  <a:lnTo>
                    <a:pt x="26" y="2"/>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0" name="Freeform 65"/>
            <p:cNvSpPr>
              <a:spLocks/>
            </p:cNvSpPr>
            <p:nvPr/>
          </p:nvSpPr>
          <p:spPr bwMode="auto">
            <a:xfrm>
              <a:off x="1884" y="3705"/>
              <a:ext cx="29" cy="22"/>
            </a:xfrm>
            <a:custGeom>
              <a:avLst/>
              <a:gdLst>
                <a:gd name="T0" fmla="*/ 0 w 30"/>
                <a:gd name="T1" fmla="*/ 22 h 23"/>
                <a:gd name="T2" fmla="*/ 13 w 30"/>
                <a:gd name="T3" fmla="*/ 0 h 23"/>
                <a:gd name="T4" fmla="*/ 29 w 30"/>
                <a:gd name="T5" fmla="*/ 6 h 23"/>
                <a:gd name="T6" fmla="*/ 0 w 30"/>
                <a:gd name="T7" fmla="*/ 22 h 23"/>
              </a:gdLst>
              <a:ahLst/>
              <a:cxnLst>
                <a:cxn ang="0">
                  <a:pos x="T0" y="T1"/>
                </a:cxn>
                <a:cxn ang="0">
                  <a:pos x="T2" y="T3"/>
                </a:cxn>
                <a:cxn ang="0">
                  <a:pos x="T4" y="T5"/>
                </a:cxn>
                <a:cxn ang="0">
                  <a:pos x="T6" y="T7"/>
                </a:cxn>
              </a:cxnLst>
              <a:rect l="0" t="0" r="r" b="b"/>
              <a:pathLst>
                <a:path w="30" h="23">
                  <a:moveTo>
                    <a:pt x="0" y="22"/>
                  </a:moveTo>
                  <a:lnTo>
                    <a:pt x="13" y="0"/>
                  </a:lnTo>
                  <a:lnTo>
                    <a:pt x="29" y="6"/>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1" name="Freeform 66"/>
            <p:cNvSpPr>
              <a:spLocks/>
            </p:cNvSpPr>
            <p:nvPr/>
          </p:nvSpPr>
          <p:spPr bwMode="auto">
            <a:xfrm>
              <a:off x="3149" y="1525"/>
              <a:ext cx="172" cy="256"/>
            </a:xfrm>
            <a:custGeom>
              <a:avLst/>
              <a:gdLst>
                <a:gd name="T0" fmla="*/ 0 w 178"/>
                <a:gd name="T1" fmla="*/ 27 h 267"/>
                <a:gd name="T2" fmla="*/ 10 w 178"/>
                <a:gd name="T3" fmla="*/ 18 h 267"/>
                <a:gd name="T4" fmla="*/ 29 w 178"/>
                <a:gd name="T5" fmla="*/ 35 h 267"/>
                <a:gd name="T6" fmla="*/ 64 w 178"/>
                <a:gd name="T7" fmla="*/ 37 h 267"/>
                <a:gd name="T8" fmla="*/ 83 w 178"/>
                <a:gd name="T9" fmla="*/ 28 h 267"/>
                <a:gd name="T10" fmla="*/ 89 w 178"/>
                <a:gd name="T11" fmla="*/ 5 h 267"/>
                <a:gd name="T12" fmla="*/ 121 w 178"/>
                <a:gd name="T13" fmla="*/ 0 h 267"/>
                <a:gd name="T14" fmla="*/ 139 w 178"/>
                <a:gd name="T15" fmla="*/ 8 h 267"/>
                <a:gd name="T16" fmla="*/ 136 w 178"/>
                <a:gd name="T17" fmla="*/ 27 h 267"/>
                <a:gd name="T18" fmla="*/ 129 w 178"/>
                <a:gd name="T19" fmla="*/ 45 h 267"/>
                <a:gd name="T20" fmla="*/ 152 w 178"/>
                <a:gd name="T21" fmla="*/ 68 h 267"/>
                <a:gd name="T22" fmla="*/ 139 w 178"/>
                <a:gd name="T23" fmla="*/ 85 h 267"/>
                <a:gd name="T24" fmla="*/ 156 w 178"/>
                <a:gd name="T25" fmla="*/ 114 h 267"/>
                <a:gd name="T26" fmla="*/ 149 w 178"/>
                <a:gd name="T27" fmla="*/ 140 h 267"/>
                <a:gd name="T28" fmla="*/ 177 w 178"/>
                <a:gd name="T29" fmla="*/ 197 h 267"/>
                <a:gd name="T30" fmla="*/ 114 w 178"/>
                <a:gd name="T31" fmla="*/ 248 h 267"/>
                <a:gd name="T32" fmla="*/ 39 w 178"/>
                <a:gd name="T33" fmla="*/ 266 h 267"/>
                <a:gd name="T34" fmla="*/ 35 w 178"/>
                <a:gd name="T35" fmla="*/ 255 h 267"/>
                <a:gd name="T36" fmla="*/ 10 w 178"/>
                <a:gd name="T37" fmla="*/ 247 h 267"/>
                <a:gd name="T38" fmla="*/ 8 w 178"/>
                <a:gd name="T39" fmla="*/ 195 h 267"/>
                <a:gd name="T40" fmla="*/ 79 w 178"/>
                <a:gd name="T41" fmla="*/ 139 h 267"/>
                <a:gd name="T42" fmla="*/ 56 w 178"/>
                <a:gd name="T43" fmla="*/ 112 h 267"/>
                <a:gd name="T44" fmla="*/ 47 w 178"/>
                <a:gd name="T45" fmla="*/ 56 h 267"/>
                <a:gd name="T46" fmla="*/ 0 w 178"/>
                <a:gd name="T47" fmla="*/ 27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8" h="267">
                  <a:moveTo>
                    <a:pt x="0" y="27"/>
                  </a:moveTo>
                  <a:lnTo>
                    <a:pt x="10" y="18"/>
                  </a:lnTo>
                  <a:lnTo>
                    <a:pt x="29" y="35"/>
                  </a:lnTo>
                  <a:lnTo>
                    <a:pt x="64" y="37"/>
                  </a:lnTo>
                  <a:lnTo>
                    <a:pt x="83" y="28"/>
                  </a:lnTo>
                  <a:lnTo>
                    <a:pt x="89" y="5"/>
                  </a:lnTo>
                  <a:lnTo>
                    <a:pt x="121" y="0"/>
                  </a:lnTo>
                  <a:lnTo>
                    <a:pt x="139" y="8"/>
                  </a:lnTo>
                  <a:lnTo>
                    <a:pt x="136" y="27"/>
                  </a:lnTo>
                  <a:lnTo>
                    <a:pt x="129" y="45"/>
                  </a:lnTo>
                  <a:lnTo>
                    <a:pt x="152" y="68"/>
                  </a:lnTo>
                  <a:lnTo>
                    <a:pt x="139" y="85"/>
                  </a:lnTo>
                  <a:lnTo>
                    <a:pt x="156" y="114"/>
                  </a:lnTo>
                  <a:lnTo>
                    <a:pt x="149" y="140"/>
                  </a:lnTo>
                  <a:lnTo>
                    <a:pt x="177" y="197"/>
                  </a:lnTo>
                  <a:lnTo>
                    <a:pt x="114" y="248"/>
                  </a:lnTo>
                  <a:lnTo>
                    <a:pt x="39" y="266"/>
                  </a:lnTo>
                  <a:lnTo>
                    <a:pt x="35" y="255"/>
                  </a:lnTo>
                  <a:lnTo>
                    <a:pt x="10" y="247"/>
                  </a:lnTo>
                  <a:lnTo>
                    <a:pt x="8" y="195"/>
                  </a:lnTo>
                  <a:lnTo>
                    <a:pt x="79" y="139"/>
                  </a:lnTo>
                  <a:lnTo>
                    <a:pt x="56" y="112"/>
                  </a:lnTo>
                  <a:lnTo>
                    <a:pt x="47" y="56"/>
                  </a:lnTo>
                  <a:lnTo>
                    <a:pt x="0" y="2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2" name="Freeform 67"/>
            <p:cNvSpPr>
              <a:spLocks/>
            </p:cNvSpPr>
            <p:nvPr/>
          </p:nvSpPr>
          <p:spPr bwMode="auto">
            <a:xfrm>
              <a:off x="2754" y="1970"/>
              <a:ext cx="199" cy="170"/>
            </a:xfrm>
            <a:custGeom>
              <a:avLst/>
              <a:gdLst>
                <a:gd name="T0" fmla="*/ 0 w 206"/>
                <a:gd name="T1" fmla="*/ 53 h 177"/>
                <a:gd name="T2" fmla="*/ 5 w 206"/>
                <a:gd name="T3" fmla="*/ 68 h 177"/>
                <a:gd name="T4" fmla="*/ 48 w 206"/>
                <a:gd name="T5" fmla="*/ 79 h 177"/>
                <a:gd name="T6" fmla="*/ 41 w 206"/>
                <a:gd name="T7" fmla="*/ 88 h 177"/>
                <a:gd name="T8" fmla="*/ 56 w 206"/>
                <a:gd name="T9" fmla="*/ 99 h 177"/>
                <a:gd name="T10" fmla="*/ 63 w 206"/>
                <a:gd name="T11" fmla="*/ 119 h 177"/>
                <a:gd name="T12" fmla="*/ 45 w 206"/>
                <a:gd name="T13" fmla="*/ 157 h 177"/>
                <a:gd name="T14" fmla="*/ 97 w 206"/>
                <a:gd name="T15" fmla="*/ 171 h 177"/>
                <a:gd name="T16" fmla="*/ 102 w 206"/>
                <a:gd name="T17" fmla="*/ 173 h 177"/>
                <a:gd name="T18" fmla="*/ 126 w 206"/>
                <a:gd name="T19" fmla="*/ 176 h 177"/>
                <a:gd name="T20" fmla="*/ 126 w 206"/>
                <a:gd name="T21" fmla="*/ 161 h 177"/>
                <a:gd name="T22" fmla="*/ 138 w 206"/>
                <a:gd name="T23" fmla="*/ 153 h 177"/>
                <a:gd name="T24" fmla="*/ 173 w 206"/>
                <a:gd name="T25" fmla="*/ 162 h 177"/>
                <a:gd name="T26" fmla="*/ 195 w 206"/>
                <a:gd name="T27" fmla="*/ 147 h 177"/>
                <a:gd name="T28" fmla="*/ 182 w 206"/>
                <a:gd name="T29" fmla="*/ 126 h 177"/>
                <a:gd name="T30" fmla="*/ 187 w 206"/>
                <a:gd name="T31" fmla="*/ 106 h 177"/>
                <a:gd name="T32" fmla="*/ 171 w 206"/>
                <a:gd name="T33" fmla="*/ 95 h 177"/>
                <a:gd name="T34" fmla="*/ 195 w 206"/>
                <a:gd name="T35" fmla="*/ 71 h 177"/>
                <a:gd name="T36" fmla="*/ 205 w 206"/>
                <a:gd name="T37" fmla="*/ 44 h 177"/>
                <a:gd name="T38" fmla="*/ 173 w 206"/>
                <a:gd name="T39" fmla="*/ 33 h 177"/>
                <a:gd name="T40" fmla="*/ 165 w 206"/>
                <a:gd name="T41" fmla="*/ 30 h 177"/>
                <a:gd name="T42" fmla="*/ 120 w 206"/>
                <a:gd name="T43" fmla="*/ 0 h 177"/>
                <a:gd name="T44" fmla="*/ 103 w 206"/>
                <a:gd name="T45" fmla="*/ 5 h 177"/>
                <a:gd name="T46" fmla="*/ 84 w 206"/>
                <a:gd name="T47" fmla="*/ 34 h 177"/>
                <a:gd name="T48" fmla="*/ 44 w 206"/>
                <a:gd name="T49" fmla="*/ 29 h 177"/>
                <a:gd name="T50" fmla="*/ 51 w 206"/>
                <a:gd name="T51" fmla="*/ 52 h 177"/>
                <a:gd name="T52" fmla="*/ 0 w 206"/>
                <a:gd name="T53" fmla="*/ 5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06" h="177">
                  <a:moveTo>
                    <a:pt x="0" y="53"/>
                  </a:moveTo>
                  <a:lnTo>
                    <a:pt x="5" y="68"/>
                  </a:lnTo>
                  <a:lnTo>
                    <a:pt x="48" y="79"/>
                  </a:lnTo>
                  <a:lnTo>
                    <a:pt x="41" y="88"/>
                  </a:lnTo>
                  <a:lnTo>
                    <a:pt x="56" y="99"/>
                  </a:lnTo>
                  <a:lnTo>
                    <a:pt x="63" y="119"/>
                  </a:lnTo>
                  <a:lnTo>
                    <a:pt x="45" y="157"/>
                  </a:lnTo>
                  <a:lnTo>
                    <a:pt x="97" y="171"/>
                  </a:lnTo>
                  <a:lnTo>
                    <a:pt x="102" y="173"/>
                  </a:lnTo>
                  <a:lnTo>
                    <a:pt x="126" y="176"/>
                  </a:lnTo>
                  <a:lnTo>
                    <a:pt x="126" y="161"/>
                  </a:lnTo>
                  <a:lnTo>
                    <a:pt x="138" y="153"/>
                  </a:lnTo>
                  <a:lnTo>
                    <a:pt x="173" y="162"/>
                  </a:lnTo>
                  <a:lnTo>
                    <a:pt x="195" y="147"/>
                  </a:lnTo>
                  <a:lnTo>
                    <a:pt x="182" y="126"/>
                  </a:lnTo>
                  <a:lnTo>
                    <a:pt x="187" y="106"/>
                  </a:lnTo>
                  <a:lnTo>
                    <a:pt x="171" y="95"/>
                  </a:lnTo>
                  <a:lnTo>
                    <a:pt x="195" y="71"/>
                  </a:lnTo>
                  <a:lnTo>
                    <a:pt x="205" y="44"/>
                  </a:lnTo>
                  <a:lnTo>
                    <a:pt x="173" y="33"/>
                  </a:lnTo>
                  <a:lnTo>
                    <a:pt x="165" y="30"/>
                  </a:lnTo>
                  <a:lnTo>
                    <a:pt x="120" y="0"/>
                  </a:lnTo>
                  <a:lnTo>
                    <a:pt x="103" y="5"/>
                  </a:lnTo>
                  <a:lnTo>
                    <a:pt x="84" y="34"/>
                  </a:lnTo>
                  <a:lnTo>
                    <a:pt x="44" y="29"/>
                  </a:lnTo>
                  <a:lnTo>
                    <a:pt x="51" y="52"/>
                  </a:lnTo>
                  <a:lnTo>
                    <a:pt x="0" y="5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3" name="Freeform 68"/>
            <p:cNvSpPr>
              <a:spLocks/>
            </p:cNvSpPr>
            <p:nvPr/>
          </p:nvSpPr>
          <p:spPr bwMode="auto">
            <a:xfrm>
              <a:off x="2960" y="2126"/>
              <a:ext cx="21" cy="34"/>
            </a:xfrm>
            <a:custGeom>
              <a:avLst/>
              <a:gdLst>
                <a:gd name="T0" fmla="*/ 0 w 22"/>
                <a:gd name="T1" fmla="*/ 17 h 35"/>
                <a:gd name="T2" fmla="*/ 18 w 22"/>
                <a:gd name="T3" fmla="*/ 34 h 35"/>
                <a:gd name="T4" fmla="*/ 21 w 22"/>
                <a:gd name="T5" fmla="*/ 0 h 35"/>
                <a:gd name="T6" fmla="*/ 0 w 22"/>
                <a:gd name="T7" fmla="*/ 17 h 35"/>
              </a:gdLst>
              <a:ahLst/>
              <a:cxnLst>
                <a:cxn ang="0">
                  <a:pos x="T0" y="T1"/>
                </a:cxn>
                <a:cxn ang="0">
                  <a:pos x="T2" y="T3"/>
                </a:cxn>
                <a:cxn ang="0">
                  <a:pos x="T4" y="T5"/>
                </a:cxn>
                <a:cxn ang="0">
                  <a:pos x="T6" y="T7"/>
                </a:cxn>
              </a:cxnLst>
              <a:rect l="0" t="0" r="r" b="b"/>
              <a:pathLst>
                <a:path w="22" h="35">
                  <a:moveTo>
                    <a:pt x="0" y="17"/>
                  </a:moveTo>
                  <a:lnTo>
                    <a:pt x="18" y="34"/>
                  </a:lnTo>
                  <a:lnTo>
                    <a:pt x="21" y="0"/>
                  </a:lnTo>
                  <a:lnTo>
                    <a:pt x="0" y="1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4" name="Freeform 69"/>
            <p:cNvSpPr>
              <a:spLocks/>
            </p:cNvSpPr>
            <p:nvPr/>
          </p:nvSpPr>
          <p:spPr bwMode="auto">
            <a:xfrm>
              <a:off x="1967" y="2750"/>
              <a:ext cx="46" cy="54"/>
            </a:xfrm>
            <a:custGeom>
              <a:avLst/>
              <a:gdLst>
                <a:gd name="T0" fmla="*/ 0 w 48"/>
                <a:gd name="T1" fmla="*/ 53 h 56"/>
                <a:gd name="T2" fmla="*/ 6 w 48"/>
                <a:gd name="T3" fmla="*/ 0 h 56"/>
                <a:gd name="T4" fmla="*/ 47 w 48"/>
                <a:gd name="T5" fmla="*/ 24 h 56"/>
                <a:gd name="T6" fmla="*/ 22 w 48"/>
                <a:gd name="T7" fmla="*/ 55 h 56"/>
                <a:gd name="T8" fmla="*/ 0 w 48"/>
                <a:gd name="T9" fmla="*/ 53 h 56"/>
              </a:gdLst>
              <a:ahLst/>
              <a:cxnLst>
                <a:cxn ang="0">
                  <a:pos x="T0" y="T1"/>
                </a:cxn>
                <a:cxn ang="0">
                  <a:pos x="T2" y="T3"/>
                </a:cxn>
                <a:cxn ang="0">
                  <a:pos x="T4" y="T5"/>
                </a:cxn>
                <a:cxn ang="0">
                  <a:pos x="T6" y="T7"/>
                </a:cxn>
                <a:cxn ang="0">
                  <a:pos x="T8" y="T9"/>
                </a:cxn>
              </a:cxnLst>
              <a:rect l="0" t="0" r="r" b="b"/>
              <a:pathLst>
                <a:path w="48" h="56">
                  <a:moveTo>
                    <a:pt x="0" y="53"/>
                  </a:moveTo>
                  <a:lnTo>
                    <a:pt x="6" y="0"/>
                  </a:lnTo>
                  <a:lnTo>
                    <a:pt x="47" y="24"/>
                  </a:lnTo>
                  <a:lnTo>
                    <a:pt x="22" y="55"/>
                  </a:lnTo>
                  <a:lnTo>
                    <a:pt x="0" y="5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5" name="Freeform 70"/>
            <p:cNvSpPr>
              <a:spLocks/>
            </p:cNvSpPr>
            <p:nvPr/>
          </p:nvSpPr>
          <p:spPr bwMode="auto">
            <a:xfrm>
              <a:off x="2918" y="1891"/>
              <a:ext cx="138" cy="151"/>
            </a:xfrm>
            <a:custGeom>
              <a:avLst/>
              <a:gdLst>
                <a:gd name="T0" fmla="*/ 0 w 142"/>
                <a:gd name="T1" fmla="*/ 64 h 158"/>
                <a:gd name="T2" fmla="*/ 1 w 142"/>
                <a:gd name="T3" fmla="*/ 90 h 158"/>
                <a:gd name="T4" fmla="*/ 2 w 142"/>
                <a:gd name="T5" fmla="*/ 102 h 158"/>
                <a:gd name="T6" fmla="*/ 4 w 142"/>
                <a:gd name="T7" fmla="*/ 116 h 158"/>
                <a:gd name="T8" fmla="*/ 34 w 142"/>
                <a:gd name="T9" fmla="*/ 127 h 158"/>
                <a:gd name="T10" fmla="*/ 25 w 142"/>
                <a:gd name="T11" fmla="*/ 154 h 158"/>
                <a:gd name="T12" fmla="*/ 56 w 142"/>
                <a:gd name="T13" fmla="*/ 157 h 158"/>
                <a:gd name="T14" fmla="*/ 111 w 142"/>
                <a:gd name="T15" fmla="*/ 157 h 158"/>
                <a:gd name="T16" fmla="*/ 126 w 142"/>
                <a:gd name="T17" fmla="*/ 131 h 158"/>
                <a:gd name="T18" fmla="*/ 96 w 142"/>
                <a:gd name="T19" fmla="*/ 98 h 158"/>
                <a:gd name="T20" fmla="*/ 131 w 142"/>
                <a:gd name="T21" fmla="*/ 81 h 158"/>
                <a:gd name="T22" fmla="*/ 141 w 142"/>
                <a:gd name="T23" fmla="*/ 86 h 158"/>
                <a:gd name="T24" fmla="*/ 131 w 142"/>
                <a:gd name="T25" fmla="*/ 24 h 158"/>
                <a:gd name="T26" fmla="*/ 106 w 142"/>
                <a:gd name="T27" fmla="*/ 8 h 158"/>
                <a:gd name="T28" fmla="*/ 77 w 142"/>
                <a:gd name="T29" fmla="*/ 18 h 158"/>
                <a:gd name="T30" fmla="*/ 81 w 142"/>
                <a:gd name="T31" fmla="*/ 12 h 158"/>
                <a:gd name="T32" fmla="*/ 56 w 142"/>
                <a:gd name="T33" fmla="*/ 0 h 158"/>
                <a:gd name="T34" fmla="*/ 44 w 142"/>
                <a:gd name="T35" fmla="*/ 0 h 158"/>
                <a:gd name="T36" fmla="*/ 42 w 142"/>
                <a:gd name="T37" fmla="*/ 35 h 158"/>
                <a:gd name="T38" fmla="*/ 28 w 142"/>
                <a:gd name="T39" fmla="*/ 25 h 158"/>
                <a:gd name="T40" fmla="*/ 20 w 142"/>
                <a:gd name="T41" fmla="*/ 36 h 158"/>
                <a:gd name="T42" fmla="*/ 17 w 142"/>
                <a:gd name="T43" fmla="*/ 56 h 158"/>
                <a:gd name="T44" fmla="*/ 0 w 142"/>
                <a:gd name="T45" fmla="*/ 6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2" h="158">
                  <a:moveTo>
                    <a:pt x="0" y="64"/>
                  </a:moveTo>
                  <a:lnTo>
                    <a:pt x="1" y="90"/>
                  </a:lnTo>
                  <a:lnTo>
                    <a:pt x="2" y="102"/>
                  </a:lnTo>
                  <a:lnTo>
                    <a:pt x="4" y="116"/>
                  </a:lnTo>
                  <a:lnTo>
                    <a:pt x="34" y="127"/>
                  </a:lnTo>
                  <a:lnTo>
                    <a:pt x="25" y="154"/>
                  </a:lnTo>
                  <a:lnTo>
                    <a:pt x="56" y="157"/>
                  </a:lnTo>
                  <a:lnTo>
                    <a:pt x="111" y="157"/>
                  </a:lnTo>
                  <a:lnTo>
                    <a:pt x="126" y="131"/>
                  </a:lnTo>
                  <a:lnTo>
                    <a:pt x="96" y="98"/>
                  </a:lnTo>
                  <a:lnTo>
                    <a:pt x="131" y="81"/>
                  </a:lnTo>
                  <a:lnTo>
                    <a:pt x="141" y="86"/>
                  </a:lnTo>
                  <a:lnTo>
                    <a:pt x="131" y="24"/>
                  </a:lnTo>
                  <a:lnTo>
                    <a:pt x="106" y="8"/>
                  </a:lnTo>
                  <a:lnTo>
                    <a:pt x="77" y="18"/>
                  </a:lnTo>
                  <a:lnTo>
                    <a:pt x="81" y="12"/>
                  </a:lnTo>
                  <a:lnTo>
                    <a:pt x="56" y="0"/>
                  </a:lnTo>
                  <a:lnTo>
                    <a:pt x="44" y="0"/>
                  </a:lnTo>
                  <a:lnTo>
                    <a:pt x="42" y="35"/>
                  </a:lnTo>
                  <a:lnTo>
                    <a:pt x="28" y="25"/>
                  </a:lnTo>
                  <a:lnTo>
                    <a:pt x="20" y="36"/>
                  </a:lnTo>
                  <a:lnTo>
                    <a:pt x="17" y="56"/>
                  </a:lnTo>
                  <a:lnTo>
                    <a:pt x="0" y="6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6" name="Freeform 71"/>
            <p:cNvSpPr>
              <a:spLocks/>
            </p:cNvSpPr>
            <p:nvPr/>
          </p:nvSpPr>
          <p:spPr bwMode="auto">
            <a:xfrm>
              <a:off x="3143" y="2149"/>
              <a:ext cx="99" cy="98"/>
            </a:xfrm>
            <a:custGeom>
              <a:avLst/>
              <a:gdLst>
                <a:gd name="T0" fmla="*/ 0 w 103"/>
                <a:gd name="T1" fmla="*/ 40 h 102"/>
                <a:gd name="T2" fmla="*/ 13 w 103"/>
                <a:gd name="T3" fmla="*/ 17 h 102"/>
                <a:gd name="T4" fmla="*/ 45 w 103"/>
                <a:gd name="T5" fmla="*/ 9 h 102"/>
                <a:gd name="T6" fmla="*/ 85 w 103"/>
                <a:gd name="T7" fmla="*/ 9 h 102"/>
                <a:gd name="T8" fmla="*/ 102 w 103"/>
                <a:gd name="T9" fmla="*/ 0 h 102"/>
                <a:gd name="T10" fmla="*/ 96 w 103"/>
                <a:gd name="T11" fmla="*/ 21 h 102"/>
                <a:gd name="T12" fmla="*/ 68 w 103"/>
                <a:gd name="T13" fmla="*/ 16 h 102"/>
                <a:gd name="T14" fmla="*/ 55 w 103"/>
                <a:gd name="T15" fmla="*/ 35 h 102"/>
                <a:gd name="T16" fmla="*/ 40 w 103"/>
                <a:gd name="T17" fmla="*/ 24 h 102"/>
                <a:gd name="T18" fmla="*/ 51 w 103"/>
                <a:gd name="T19" fmla="*/ 51 h 102"/>
                <a:gd name="T20" fmla="*/ 37 w 103"/>
                <a:gd name="T21" fmla="*/ 56 h 102"/>
                <a:gd name="T22" fmla="*/ 63 w 103"/>
                <a:gd name="T23" fmla="*/ 68 h 102"/>
                <a:gd name="T24" fmla="*/ 63 w 103"/>
                <a:gd name="T25" fmla="*/ 79 h 102"/>
                <a:gd name="T26" fmla="*/ 41 w 103"/>
                <a:gd name="T27" fmla="*/ 82 h 102"/>
                <a:gd name="T28" fmla="*/ 48 w 103"/>
                <a:gd name="T29" fmla="*/ 101 h 102"/>
                <a:gd name="T30" fmla="*/ 24 w 103"/>
                <a:gd name="T31" fmla="*/ 94 h 102"/>
                <a:gd name="T32" fmla="*/ 16 w 103"/>
                <a:gd name="T33" fmla="*/ 76 h 102"/>
                <a:gd name="T34" fmla="*/ 49 w 103"/>
                <a:gd name="T35" fmla="*/ 70 h 102"/>
                <a:gd name="T36" fmla="*/ 16 w 103"/>
                <a:gd name="T37" fmla="*/ 67 h 102"/>
                <a:gd name="T38" fmla="*/ 0 w 103"/>
                <a:gd name="T39" fmla="*/ 4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3" h="102">
                  <a:moveTo>
                    <a:pt x="0" y="40"/>
                  </a:moveTo>
                  <a:lnTo>
                    <a:pt x="13" y="17"/>
                  </a:lnTo>
                  <a:lnTo>
                    <a:pt x="45" y="9"/>
                  </a:lnTo>
                  <a:lnTo>
                    <a:pt x="85" y="9"/>
                  </a:lnTo>
                  <a:lnTo>
                    <a:pt x="102" y="0"/>
                  </a:lnTo>
                  <a:lnTo>
                    <a:pt x="96" y="21"/>
                  </a:lnTo>
                  <a:lnTo>
                    <a:pt x="68" y="16"/>
                  </a:lnTo>
                  <a:lnTo>
                    <a:pt x="55" y="35"/>
                  </a:lnTo>
                  <a:lnTo>
                    <a:pt x="40" y="24"/>
                  </a:lnTo>
                  <a:lnTo>
                    <a:pt x="51" y="51"/>
                  </a:lnTo>
                  <a:lnTo>
                    <a:pt x="37" y="56"/>
                  </a:lnTo>
                  <a:lnTo>
                    <a:pt x="63" y="68"/>
                  </a:lnTo>
                  <a:lnTo>
                    <a:pt x="63" y="79"/>
                  </a:lnTo>
                  <a:lnTo>
                    <a:pt x="41" y="82"/>
                  </a:lnTo>
                  <a:lnTo>
                    <a:pt x="48" y="101"/>
                  </a:lnTo>
                  <a:lnTo>
                    <a:pt x="24" y="94"/>
                  </a:lnTo>
                  <a:lnTo>
                    <a:pt x="16" y="76"/>
                  </a:lnTo>
                  <a:lnTo>
                    <a:pt x="49" y="70"/>
                  </a:lnTo>
                  <a:lnTo>
                    <a:pt x="16" y="67"/>
                  </a:lnTo>
                  <a:lnTo>
                    <a:pt x="0" y="4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7" name="Freeform 72"/>
            <p:cNvSpPr>
              <a:spLocks/>
            </p:cNvSpPr>
            <p:nvPr/>
          </p:nvSpPr>
          <p:spPr bwMode="auto">
            <a:xfrm>
              <a:off x="3195" y="2263"/>
              <a:ext cx="47" cy="22"/>
            </a:xfrm>
            <a:custGeom>
              <a:avLst/>
              <a:gdLst>
                <a:gd name="T0" fmla="*/ 0 w 49"/>
                <a:gd name="T1" fmla="*/ 22 h 23"/>
                <a:gd name="T2" fmla="*/ 4 w 49"/>
                <a:gd name="T3" fmla="*/ 0 h 23"/>
                <a:gd name="T4" fmla="*/ 48 w 49"/>
                <a:gd name="T5" fmla="*/ 22 h 23"/>
                <a:gd name="T6" fmla="*/ 16 w 49"/>
                <a:gd name="T7" fmla="*/ 22 h 23"/>
                <a:gd name="T8" fmla="*/ 0 w 49"/>
                <a:gd name="T9" fmla="*/ 22 h 23"/>
              </a:gdLst>
              <a:ahLst/>
              <a:cxnLst>
                <a:cxn ang="0">
                  <a:pos x="T0" y="T1"/>
                </a:cxn>
                <a:cxn ang="0">
                  <a:pos x="T2" y="T3"/>
                </a:cxn>
                <a:cxn ang="0">
                  <a:pos x="T4" y="T5"/>
                </a:cxn>
                <a:cxn ang="0">
                  <a:pos x="T6" y="T7"/>
                </a:cxn>
                <a:cxn ang="0">
                  <a:pos x="T8" y="T9"/>
                </a:cxn>
              </a:cxnLst>
              <a:rect l="0" t="0" r="r" b="b"/>
              <a:pathLst>
                <a:path w="49" h="23">
                  <a:moveTo>
                    <a:pt x="0" y="22"/>
                  </a:moveTo>
                  <a:lnTo>
                    <a:pt x="4" y="0"/>
                  </a:lnTo>
                  <a:lnTo>
                    <a:pt x="48" y="22"/>
                  </a:lnTo>
                  <a:lnTo>
                    <a:pt x="16" y="22"/>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8" name="Freeform 73"/>
            <p:cNvSpPr>
              <a:spLocks/>
            </p:cNvSpPr>
            <p:nvPr/>
          </p:nvSpPr>
          <p:spPr bwMode="auto">
            <a:xfrm>
              <a:off x="1673" y="1088"/>
              <a:ext cx="959" cy="687"/>
            </a:xfrm>
            <a:custGeom>
              <a:avLst/>
              <a:gdLst>
                <a:gd name="T0" fmla="*/ 110 w 992"/>
                <a:gd name="T1" fmla="*/ 167 h 718"/>
                <a:gd name="T2" fmla="*/ 129 w 992"/>
                <a:gd name="T3" fmla="*/ 136 h 718"/>
                <a:gd name="T4" fmla="*/ 86 w 992"/>
                <a:gd name="T5" fmla="*/ 121 h 718"/>
                <a:gd name="T6" fmla="*/ 184 w 992"/>
                <a:gd name="T7" fmla="*/ 64 h 718"/>
                <a:gd name="T8" fmla="*/ 286 w 992"/>
                <a:gd name="T9" fmla="*/ 43 h 718"/>
                <a:gd name="T10" fmla="*/ 364 w 992"/>
                <a:gd name="T11" fmla="*/ 71 h 718"/>
                <a:gd name="T12" fmla="*/ 345 w 992"/>
                <a:gd name="T13" fmla="*/ 39 h 718"/>
                <a:gd name="T14" fmla="*/ 464 w 992"/>
                <a:gd name="T15" fmla="*/ 56 h 718"/>
                <a:gd name="T16" fmla="*/ 525 w 992"/>
                <a:gd name="T17" fmla="*/ 39 h 718"/>
                <a:gd name="T18" fmla="*/ 434 w 992"/>
                <a:gd name="T19" fmla="*/ 12 h 718"/>
                <a:gd name="T20" fmla="*/ 544 w 992"/>
                <a:gd name="T21" fmla="*/ 27 h 718"/>
                <a:gd name="T22" fmla="*/ 540 w 992"/>
                <a:gd name="T23" fmla="*/ 1 h 718"/>
                <a:gd name="T24" fmla="*/ 747 w 992"/>
                <a:gd name="T25" fmla="*/ 10 h 718"/>
                <a:gd name="T26" fmla="*/ 764 w 992"/>
                <a:gd name="T27" fmla="*/ 12 h 718"/>
                <a:gd name="T28" fmla="*/ 833 w 992"/>
                <a:gd name="T29" fmla="*/ 35 h 718"/>
                <a:gd name="T30" fmla="*/ 634 w 992"/>
                <a:gd name="T31" fmla="*/ 64 h 718"/>
                <a:gd name="T32" fmla="*/ 739 w 992"/>
                <a:gd name="T33" fmla="*/ 79 h 718"/>
                <a:gd name="T34" fmla="*/ 858 w 992"/>
                <a:gd name="T35" fmla="*/ 72 h 718"/>
                <a:gd name="T36" fmla="*/ 943 w 992"/>
                <a:gd name="T37" fmla="*/ 62 h 718"/>
                <a:gd name="T38" fmla="*/ 839 w 992"/>
                <a:gd name="T39" fmla="*/ 113 h 718"/>
                <a:gd name="T40" fmla="*/ 907 w 992"/>
                <a:gd name="T41" fmla="*/ 130 h 718"/>
                <a:gd name="T42" fmla="*/ 846 w 992"/>
                <a:gd name="T43" fmla="*/ 178 h 718"/>
                <a:gd name="T44" fmla="*/ 854 w 992"/>
                <a:gd name="T45" fmla="*/ 214 h 718"/>
                <a:gd name="T46" fmla="*/ 837 w 992"/>
                <a:gd name="T47" fmla="*/ 240 h 718"/>
                <a:gd name="T48" fmla="*/ 865 w 992"/>
                <a:gd name="T49" fmla="*/ 266 h 718"/>
                <a:gd name="T50" fmla="*/ 828 w 992"/>
                <a:gd name="T51" fmla="*/ 290 h 718"/>
                <a:gd name="T52" fmla="*/ 849 w 992"/>
                <a:gd name="T53" fmla="*/ 317 h 718"/>
                <a:gd name="T54" fmla="*/ 858 w 992"/>
                <a:gd name="T55" fmla="*/ 341 h 718"/>
                <a:gd name="T56" fmla="*/ 752 w 992"/>
                <a:gd name="T57" fmla="*/ 359 h 718"/>
                <a:gd name="T58" fmla="*/ 774 w 992"/>
                <a:gd name="T59" fmla="*/ 396 h 718"/>
                <a:gd name="T60" fmla="*/ 831 w 992"/>
                <a:gd name="T61" fmla="*/ 407 h 718"/>
                <a:gd name="T62" fmla="*/ 822 w 992"/>
                <a:gd name="T63" fmla="*/ 434 h 718"/>
                <a:gd name="T64" fmla="*/ 739 w 992"/>
                <a:gd name="T65" fmla="*/ 405 h 718"/>
                <a:gd name="T66" fmla="*/ 757 w 992"/>
                <a:gd name="T67" fmla="*/ 448 h 718"/>
                <a:gd name="T68" fmla="*/ 760 w 992"/>
                <a:gd name="T69" fmla="*/ 495 h 718"/>
                <a:gd name="T70" fmla="*/ 666 w 992"/>
                <a:gd name="T71" fmla="*/ 513 h 718"/>
                <a:gd name="T72" fmla="*/ 600 w 992"/>
                <a:gd name="T73" fmla="*/ 571 h 718"/>
                <a:gd name="T74" fmla="*/ 572 w 992"/>
                <a:gd name="T75" fmla="*/ 559 h 718"/>
                <a:gd name="T76" fmla="*/ 518 w 992"/>
                <a:gd name="T77" fmla="*/ 596 h 718"/>
                <a:gd name="T78" fmla="*/ 514 w 992"/>
                <a:gd name="T79" fmla="*/ 626 h 718"/>
                <a:gd name="T80" fmla="*/ 513 w 992"/>
                <a:gd name="T81" fmla="*/ 649 h 718"/>
                <a:gd name="T82" fmla="*/ 477 w 992"/>
                <a:gd name="T83" fmla="*/ 707 h 718"/>
                <a:gd name="T84" fmla="*/ 405 w 992"/>
                <a:gd name="T85" fmla="*/ 700 h 718"/>
                <a:gd name="T86" fmla="*/ 386 w 992"/>
                <a:gd name="T87" fmla="*/ 683 h 718"/>
                <a:gd name="T88" fmla="*/ 351 w 992"/>
                <a:gd name="T89" fmla="*/ 617 h 718"/>
                <a:gd name="T90" fmla="*/ 341 w 992"/>
                <a:gd name="T91" fmla="*/ 584 h 718"/>
                <a:gd name="T92" fmla="*/ 330 w 992"/>
                <a:gd name="T93" fmla="*/ 514 h 718"/>
                <a:gd name="T94" fmla="*/ 328 w 992"/>
                <a:gd name="T95" fmla="*/ 503 h 718"/>
                <a:gd name="T96" fmla="*/ 336 w 992"/>
                <a:gd name="T97" fmla="*/ 456 h 718"/>
                <a:gd name="T98" fmla="*/ 364 w 992"/>
                <a:gd name="T99" fmla="*/ 438 h 718"/>
                <a:gd name="T100" fmla="*/ 342 w 992"/>
                <a:gd name="T101" fmla="*/ 415 h 718"/>
                <a:gd name="T102" fmla="*/ 310 w 992"/>
                <a:gd name="T103" fmla="*/ 415 h 718"/>
                <a:gd name="T104" fmla="*/ 284 w 992"/>
                <a:gd name="T105" fmla="*/ 399 h 718"/>
                <a:gd name="T106" fmla="*/ 264 w 992"/>
                <a:gd name="T107" fmla="*/ 322 h 718"/>
                <a:gd name="T108" fmla="*/ 197 w 992"/>
                <a:gd name="T109" fmla="*/ 268 h 718"/>
                <a:gd name="T110" fmla="*/ 109 w 992"/>
                <a:gd name="T111" fmla="*/ 276 h 718"/>
                <a:gd name="T112" fmla="*/ 25 w 992"/>
                <a:gd name="T113" fmla="*/ 240 h 718"/>
                <a:gd name="T114" fmla="*/ 108 w 992"/>
                <a:gd name="T115" fmla="*/ 224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92" h="718">
                  <a:moveTo>
                    <a:pt x="0" y="198"/>
                  </a:moveTo>
                  <a:lnTo>
                    <a:pt x="5" y="187"/>
                  </a:lnTo>
                  <a:lnTo>
                    <a:pt x="70" y="167"/>
                  </a:lnTo>
                  <a:lnTo>
                    <a:pt x="110" y="167"/>
                  </a:lnTo>
                  <a:lnTo>
                    <a:pt x="133" y="151"/>
                  </a:lnTo>
                  <a:lnTo>
                    <a:pt x="126" y="145"/>
                  </a:lnTo>
                  <a:lnTo>
                    <a:pt x="141" y="140"/>
                  </a:lnTo>
                  <a:lnTo>
                    <a:pt x="129" y="136"/>
                  </a:lnTo>
                  <a:lnTo>
                    <a:pt x="151" y="129"/>
                  </a:lnTo>
                  <a:lnTo>
                    <a:pt x="143" y="124"/>
                  </a:lnTo>
                  <a:lnTo>
                    <a:pt x="114" y="135"/>
                  </a:lnTo>
                  <a:lnTo>
                    <a:pt x="86" y="121"/>
                  </a:lnTo>
                  <a:lnTo>
                    <a:pt x="122" y="113"/>
                  </a:lnTo>
                  <a:lnTo>
                    <a:pt x="143" y="90"/>
                  </a:lnTo>
                  <a:lnTo>
                    <a:pt x="186" y="89"/>
                  </a:lnTo>
                  <a:lnTo>
                    <a:pt x="184" y="64"/>
                  </a:lnTo>
                  <a:lnTo>
                    <a:pt x="217" y="64"/>
                  </a:lnTo>
                  <a:lnTo>
                    <a:pt x="251" y="81"/>
                  </a:lnTo>
                  <a:lnTo>
                    <a:pt x="211" y="59"/>
                  </a:lnTo>
                  <a:lnTo>
                    <a:pt x="286" y="43"/>
                  </a:lnTo>
                  <a:lnTo>
                    <a:pt x="305" y="54"/>
                  </a:lnTo>
                  <a:lnTo>
                    <a:pt x="307" y="75"/>
                  </a:lnTo>
                  <a:lnTo>
                    <a:pt x="317" y="58"/>
                  </a:lnTo>
                  <a:lnTo>
                    <a:pt x="364" y="71"/>
                  </a:lnTo>
                  <a:lnTo>
                    <a:pt x="348" y="60"/>
                  </a:lnTo>
                  <a:lnTo>
                    <a:pt x="371" y="62"/>
                  </a:lnTo>
                  <a:lnTo>
                    <a:pt x="351" y="49"/>
                  </a:lnTo>
                  <a:lnTo>
                    <a:pt x="345" y="39"/>
                  </a:lnTo>
                  <a:lnTo>
                    <a:pt x="356" y="37"/>
                  </a:lnTo>
                  <a:lnTo>
                    <a:pt x="450" y="67"/>
                  </a:lnTo>
                  <a:lnTo>
                    <a:pt x="444" y="58"/>
                  </a:lnTo>
                  <a:lnTo>
                    <a:pt x="464" y="56"/>
                  </a:lnTo>
                  <a:lnTo>
                    <a:pt x="450" y="47"/>
                  </a:lnTo>
                  <a:lnTo>
                    <a:pt x="483" y="49"/>
                  </a:lnTo>
                  <a:lnTo>
                    <a:pt x="433" y="27"/>
                  </a:lnTo>
                  <a:lnTo>
                    <a:pt x="525" y="39"/>
                  </a:lnTo>
                  <a:lnTo>
                    <a:pt x="504" y="27"/>
                  </a:lnTo>
                  <a:lnTo>
                    <a:pt x="450" y="24"/>
                  </a:lnTo>
                  <a:lnTo>
                    <a:pt x="468" y="22"/>
                  </a:lnTo>
                  <a:lnTo>
                    <a:pt x="434" y="12"/>
                  </a:lnTo>
                  <a:lnTo>
                    <a:pt x="473" y="14"/>
                  </a:lnTo>
                  <a:lnTo>
                    <a:pt x="457" y="10"/>
                  </a:lnTo>
                  <a:lnTo>
                    <a:pt x="475" y="6"/>
                  </a:lnTo>
                  <a:lnTo>
                    <a:pt x="544" y="27"/>
                  </a:lnTo>
                  <a:lnTo>
                    <a:pt x="536" y="20"/>
                  </a:lnTo>
                  <a:lnTo>
                    <a:pt x="567" y="12"/>
                  </a:lnTo>
                  <a:lnTo>
                    <a:pt x="541" y="10"/>
                  </a:lnTo>
                  <a:lnTo>
                    <a:pt x="540" y="1"/>
                  </a:lnTo>
                  <a:lnTo>
                    <a:pt x="557" y="0"/>
                  </a:lnTo>
                  <a:lnTo>
                    <a:pt x="739" y="1"/>
                  </a:lnTo>
                  <a:lnTo>
                    <a:pt x="753" y="6"/>
                  </a:lnTo>
                  <a:lnTo>
                    <a:pt x="747" y="10"/>
                  </a:lnTo>
                  <a:lnTo>
                    <a:pt x="625" y="12"/>
                  </a:lnTo>
                  <a:lnTo>
                    <a:pt x="638" y="17"/>
                  </a:lnTo>
                  <a:lnTo>
                    <a:pt x="591" y="22"/>
                  </a:lnTo>
                  <a:lnTo>
                    <a:pt x="764" y="12"/>
                  </a:lnTo>
                  <a:lnTo>
                    <a:pt x="770" y="21"/>
                  </a:lnTo>
                  <a:lnTo>
                    <a:pt x="747" y="28"/>
                  </a:lnTo>
                  <a:lnTo>
                    <a:pt x="787" y="24"/>
                  </a:lnTo>
                  <a:lnTo>
                    <a:pt x="833" y="35"/>
                  </a:lnTo>
                  <a:lnTo>
                    <a:pt x="764" y="54"/>
                  </a:lnTo>
                  <a:lnTo>
                    <a:pt x="654" y="52"/>
                  </a:lnTo>
                  <a:lnTo>
                    <a:pt x="680" y="56"/>
                  </a:lnTo>
                  <a:lnTo>
                    <a:pt x="634" y="64"/>
                  </a:lnTo>
                  <a:lnTo>
                    <a:pt x="634" y="74"/>
                  </a:lnTo>
                  <a:lnTo>
                    <a:pt x="754" y="59"/>
                  </a:lnTo>
                  <a:lnTo>
                    <a:pt x="765" y="64"/>
                  </a:lnTo>
                  <a:lnTo>
                    <a:pt x="739" y="79"/>
                  </a:lnTo>
                  <a:lnTo>
                    <a:pt x="818" y="56"/>
                  </a:lnTo>
                  <a:lnTo>
                    <a:pt x="822" y="78"/>
                  </a:lnTo>
                  <a:lnTo>
                    <a:pt x="784" y="117"/>
                  </a:lnTo>
                  <a:lnTo>
                    <a:pt x="858" y="72"/>
                  </a:lnTo>
                  <a:lnTo>
                    <a:pt x="857" y="79"/>
                  </a:lnTo>
                  <a:lnTo>
                    <a:pt x="893" y="78"/>
                  </a:lnTo>
                  <a:lnTo>
                    <a:pt x="904" y="64"/>
                  </a:lnTo>
                  <a:lnTo>
                    <a:pt x="943" y="62"/>
                  </a:lnTo>
                  <a:lnTo>
                    <a:pt x="991" y="74"/>
                  </a:lnTo>
                  <a:lnTo>
                    <a:pt x="945" y="94"/>
                  </a:lnTo>
                  <a:lnTo>
                    <a:pt x="947" y="102"/>
                  </a:lnTo>
                  <a:lnTo>
                    <a:pt x="839" y="113"/>
                  </a:lnTo>
                  <a:lnTo>
                    <a:pt x="926" y="114"/>
                  </a:lnTo>
                  <a:lnTo>
                    <a:pt x="854" y="130"/>
                  </a:lnTo>
                  <a:lnTo>
                    <a:pt x="860" y="143"/>
                  </a:lnTo>
                  <a:lnTo>
                    <a:pt x="907" y="130"/>
                  </a:lnTo>
                  <a:lnTo>
                    <a:pt x="872" y="145"/>
                  </a:lnTo>
                  <a:lnTo>
                    <a:pt x="868" y="164"/>
                  </a:lnTo>
                  <a:lnTo>
                    <a:pt x="878" y="160"/>
                  </a:lnTo>
                  <a:lnTo>
                    <a:pt x="846" y="178"/>
                  </a:lnTo>
                  <a:lnTo>
                    <a:pt x="834" y="214"/>
                  </a:lnTo>
                  <a:lnTo>
                    <a:pt x="851" y="206"/>
                  </a:lnTo>
                  <a:lnTo>
                    <a:pt x="877" y="214"/>
                  </a:lnTo>
                  <a:lnTo>
                    <a:pt x="854" y="214"/>
                  </a:lnTo>
                  <a:lnTo>
                    <a:pt x="854" y="225"/>
                  </a:lnTo>
                  <a:lnTo>
                    <a:pt x="892" y="229"/>
                  </a:lnTo>
                  <a:lnTo>
                    <a:pt x="893" y="243"/>
                  </a:lnTo>
                  <a:lnTo>
                    <a:pt x="837" y="240"/>
                  </a:lnTo>
                  <a:lnTo>
                    <a:pt x="851" y="247"/>
                  </a:lnTo>
                  <a:lnTo>
                    <a:pt x="820" y="251"/>
                  </a:lnTo>
                  <a:lnTo>
                    <a:pt x="837" y="266"/>
                  </a:lnTo>
                  <a:lnTo>
                    <a:pt x="865" y="266"/>
                  </a:lnTo>
                  <a:lnTo>
                    <a:pt x="849" y="275"/>
                  </a:lnTo>
                  <a:lnTo>
                    <a:pt x="870" y="283"/>
                  </a:lnTo>
                  <a:lnTo>
                    <a:pt x="870" y="301"/>
                  </a:lnTo>
                  <a:lnTo>
                    <a:pt x="828" y="290"/>
                  </a:lnTo>
                  <a:lnTo>
                    <a:pt x="853" y="299"/>
                  </a:lnTo>
                  <a:lnTo>
                    <a:pt x="838" y="306"/>
                  </a:lnTo>
                  <a:lnTo>
                    <a:pt x="851" y="305"/>
                  </a:lnTo>
                  <a:lnTo>
                    <a:pt x="849" y="317"/>
                  </a:lnTo>
                  <a:lnTo>
                    <a:pt x="878" y="324"/>
                  </a:lnTo>
                  <a:lnTo>
                    <a:pt x="831" y="320"/>
                  </a:lnTo>
                  <a:lnTo>
                    <a:pt x="822" y="326"/>
                  </a:lnTo>
                  <a:lnTo>
                    <a:pt x="858" y="341"/>
                  </a:lnTo>
                  <a:lnTo>
                    <a:pt x="853" y="355"/>
                  </a:lnTo>
                  <a:lnTo>
                    <a:pt x="824" y="361"/>
                  </a:lnTo>
                  <a:lnTo>
                    <a:pt x="795" y="344"/>
                  </a:lnTo>
                  <a:lnTo>
                    <a:pt x="752" y="359"/>
                  </a:lnTo>
                  <a:lnTo>
                    <a:pt x="783" y="368"/>
                  </a:lnTo>
                  <a:lnTo>
                    <a:pt x="753" y="376"/>
                  </a:lnTo>
                  <a:lnTo>
                    <a:pt x="785" y="378"/>
                  </a:lnTo>
                  <a:lnTo>
                    <a:pt x="774" y="396"/>
                  </a:lnTo>
                  <a:lnTo>
                    <a:pt x="787" y="386"/>
                  </a:lnTo>
                  <a:lnTo>
                    <a:pt x="822" y="401"/>
                  </a:lnTo>
                  <a:lnTo>
                    <a:pt x="811" y="413"/>
                  </a:lnTo>
                  <a:lnTo>
                    <a:pt x="831" y="407"/>
                  </a:lnTo>
                  <a:lnTo>
                    <a:pt x="822" y="421"/>
                  </a:lnTo>
                  <a:lnTo>
                    <a:pt x="835" y="414"/>
                  </a:lnTo>
                  <a:lnTo>
                    <a:pt x="838" y="445"/>
                  </a:lnTo>
                  <a:lnTo>
                    <a:pt x="822" y="434"/>
                  </a:lnTo>
                  <a:lnTo>
                    <a:pt x="822" y="445"/>
                  </a:lnTo>
                  <a:lnTo>
                    <a:pt x="807" y="445"/>
                  </a:lnTo>
                  <a:lnTo>
                    <a:pt x="787" y="419"/>
                  </a:lnTo>
                  <a:lnTo>
                    <a:pt x="739" y="405"/>
                  </a:lnTo>
                  <a:lnTo>
                    <a:pt x="773" y="422"/>
                  </a:lnTo>
                  <a:lnTo>
                    <a:pt x="729" y="430"/>
                  </a:lnTo>
                  <a:lnTo>
                    <a:pt x="718" y="445"/>
                  </a:lnTo>
                  <a:lnTo>
                    <a:pt x="757" y="448"/>
                  </a:lnTo>
                  <a:lnTo>
                    <a:pt x="723" y="457"/>
                  </a:lnTo>
                  <a:lnTo>
                    <a:pt x="774" y="446"/>
                  </a:lnTo>
                  <a:lnTo>
                    <a:pt x="826" y="460"/>
                  </a:lnTo>
                  <a:lnTo>
                    <a:pt x="760" y="495"/>
                  </a:lnTo>
                  <a:lnTo>
                    <a:pt x="698" y="511"/>
                  </a:lnTo>
                  <a:lnTo>
                    <a:pt x="675" y="513"/>
                  </a:lnTo>
                  <a:lnTo>
                    <a:pt x="660" y="496"/>
                  </a:lnTo>
                  <a:lnTo>
                    <a:pt x="666" y="513"/>
                  </a:lnTo>
                  <a:lnTo>
                    <a:pt x="648" y="522"/>
                  </a:lnTo>
                  <a:lnTo>
                    <a:pt x="625" y="560"/>
                  </a:lnTo>
                  <a:lnTo>
                    <a:pt x="604" y="559"/>
                  </a:lnTo>
                  <a:lnTo>
                    <a:pt x="600" y="571"/>
                  </a:lnTo>
                  <a:lnTo>
                    <a:pt x="583" y="572"/>
                  </a:lnTo>
                  <a:lnTo>
                    <a:pt x="573" y="568"/>
                  </a:lnTo>
                  <a:lnTo>
                    <a:pt x="585" y="560"/>
                  </a:lnTo>
                  <a:lnTo>
                    <a:pt x="572" y="559"/>
                  </a:lnTo>
                  <a:lnTo>
                    <a:pt x="565" y="579"/>
                  </a:lnTo>
                  <a:lnTo>
                    <a:pt x="536" y="580"/>
                  </a:lnTo>
                  <a:lnTo>
                    <a:pt x="536" y="596"/>
                  </a:lnTo>
                  <a:lnTo>
                    <a:pt x="518" y="596"/>
                  </a:lnTo>
                  <a:lnTo>
                    <a:pt x="534" y="610"/>
                  </a:lnTo>
                  <a:lnTo>
                    <a:pt x="513" y="613"/>
                  </a:lnTo>
                  <a:lnTo>
                    <a:pt x="529" y="626"/>
                  </a:lnTo>
                  <a:lnTo>
                    <a:pt x="514" y="626"/>
                  </a:lnTo>
                  <a:lnTo>
                    <a:pt x="526" y="630"/>
                  </a:lnTo>
                  <a:lnTo>
                    <a:pt x="514" y="645"/>
                  </a:lnTo>
                  <a:lnTo>
                    <a:pt x="504" y="642"/>
                  </a:lnTo>
                  <a:lnTo>
                    <a:pt x="513" y="649"/>
                  </a:lnTo>
                  <a:lnTo>
                    <a:pt x="492" y="656"/>
                  </a:lnTo>
                  <a:lnTo>
                    <a:pt x="504" y="676"/>
                  </a:lnTo>
                  <a:lnTo>
                    <a:pt x="492" y="706"/>
                  </a:lnTo>
                  <a:lnTo>
                    <a:pt x="477" y="707"/>
                  </a:lnTo>
                  <a:lnTo>
                    <a:pt x="488" y="717"/>
                  </a:lnTo>
                  <a:lnTo>
                    <a:pt x="454" y="717"/>
                  </a:lnTo>
                  <a:lnTo>
                    <a:pt x="450" y="698"/>
                  </a:lnTo>
                  <a:lnTo>
                    <a:pt x="405" y="700"/>
                  </a:lnTo>
                  <a:lnTo>
                    <a:pt x="415" y="695"/>
                  </a:lnTo>
                  <a:lnTo>
                    <a:pt x="391" y="687"/>
                  </a:lnTo>
                  <a:lnTo>
                    <a:pt x="403" y="683"/>
                  </a:lnTo>
                  <a:lnTo>
                    <a:pt x="386" y="683"/>
                  </a:lnTo>
                  <a:lnTo>
                    <a:pt x="392" y="668"/>
                  </a:lnTo>
                  <a:lnTo>
                    <a:pt x="382" y="672"/>
                  </a:lnTo>
                  <a:lnTo>
                    <a:pt x="351" y="630"/>
                  </a:lnTo>
                  <a:lnTo>
                    <a:pt x="351" y="617"/>
                  </a:lnTo>
                  <a:lnTo>
                    <a:pt x="373" y="603"/>
                  </a:lnTo>
                  <a:lnTo>
                    <a:pt x="364" y="599"/>
                  </a:lnTo>
                  <a:lnTo>
                    <a:pt x="341" y="615"/>
                  </a:lnTo>
                  <a:lnTo>
                    <a:pt x="341" y="584"/>
                  </a:lnTo>
                  <a:lnTo>
                    <a:pt x="319" y="568"/>
                  </a:lnTo>
                  <a:lnTo>
                    <a:pt x="325" y="544"/>
                  </a:lnTo>
                  <a:lnTo>
                    <a:pt x="313" y="534"/>
                  </a:lnTo>
                  <a:lnTo>
                    <a:pt x="330" y="514"/>
                  </a:lnTo>
                  <a:lnTo>
                    <a:pt x="319" y="511"/>
                  </a:lnTo>
                  <a:lnTo>
                    <a:pt x="359" y="511"/>
                  </a:lnTo>
                  <a:lnTo>
                    <a:pt x="355" y="503"/>
                  </a:lnTo>
                  <a:lnTo>
                    <a:pt x="328" y="503"/>
                  </a:lnTo>
                  <a:lnTo>
                    <a:pt x="368" y="484"/>
                  </a:lnTo>
                  <a:lnTo>
                    <a:pt x="359" y="478"/>
                  </a:lnTo>
                  <a:lnTo>
                    <a:pt x="368" y="457"/>
                  </a:lnTo>
                  <a:lnTo>
                    <a:pt x="336" y="456"/>
                  </a:lnTo>
                  <a:lnTo>
                    <a:pt x="299" y="440"/>
                  </a:lnTo>
                  <a:lnTo>
                    <a:pt x="364" y="448"/>
                  </a:lnTo>
                  <a:lnTo>
                    <a:pt x="353" y="441"/>
                  </a:lnTo>
                  <a:lnTo>
                    <a:pt x="364" y="438"/>
                  </a:lnTo>
                  <a:lnTo>
                    <a:pt x="338" y="425"/>
                  </a:lnTo>
                  <a:lnTo>
                    <a:pt x="348" y="419"/>
                  </a:lnTo>
                  <a:lnTo>
                    <a:pt x="334" y="423"/>
                  </a:lnTo>
                  <a:lnTo>
                    <a:pt x="342" y="415"/>
                  </a:lnTo>
                  <a:lnTo>
                    <a:pt x="326" y="415"/>
                  </a:lnTo>
                  <a:lnTo>
                    <a:pt x="345" y="409"/>
                  </a:lnTo>
                  <a:lnTo>
                    <a:pt x="317" y="399"/>
                  </a:lnTo>
                  <a:lnTo>
                    <a:pt x="310" y="415"/>
                  </a:lnTo>
                  <a:lnTo>
                    <a:pt x="286" y="415"/>
                  </a:lnTo>
                  <a:lnTo>
                    <a:pt x="282" y="409"/>
                  </a:lnTo>
                  <a:lnTo>
                    <a:pt x="298" y="399"/>
                  </a:lnTo>
                  <a:lnTo>
                    <a:pt x="284" y="399"/>
                  </a:lnTo>
                  <a:lnTo>
                    <a:pt x="299" y="372"/>
                  </a:lnTo>
                  <a:lnTo>
                    <a:pt x="283" y="368"/>
                  </a:lnTo>
                  <a:lnTo>
                    <a:pt x="291" y="356"/>
                  </a:lnTo>
                  <a:lnTo>
                    <a:pt x="264" y="322"/>
                  </a:lnTo>
                  <a:lnTo>
                    <a:pt x="272" y="322"/>
                  </a:lnTo>
                  <a:lnTo>
                    <a:pt x="236" y="294"/>
                  </a:lnTo>
                  <a:lnTo>
                    <a:pt x="236" y="283"/>
                  </a:lnTo>
                  <a:lnTo>
                    <a:pt x="197" y="268"/>
                  </a:lnTo>
                  <a:lnTo>
                    <a:pt x="160" y="260"/>
                  </a:lnTo>
                  <a:lnTo>
                    <a:pt x="126" y="274"/>
                  </a:lnTo>
                  <a:lnTo>
                    <a:pt x="98" y="266"/>
                  </a:lnTo>
                  <a:lnTo>
                    <a:pt x="109" y="276"/>
                  </a:lnTo>
                  <a:lnTo>
                    <a:pt x="79" y="271"/>
                  </a:lnTo>
                  <a:lnTo>
                    <a:pt x="55" y="260"/>
                  </a:lnTo>
                  <a:lnTo>
                    <a:pt x="79" y="251"/>
                  </a:lnTo>
                  <a:lnTo>
                    <a:pt x="25" y="240"/>
                  </a:lnTo>
                  <a:lnTo>
                    <a:pt x="45" y="230"/>
                  </a:lnTo>
                  <a:lnTo>
                    <a:pt x="110" y="233"/>
                  </a:lnTo>
                  <a:lnTo>
                    <a:pt x="118" y="230"/>
                  </a:lnTo>
                  <a:lnTo>
                    <a:pt x="108" y="224"/>
                  </a:lnTo>
                  <a:lnTo>
                    <a:pt x="118" y="220"/>
                  </a:lnTo>
                  <a:lnTo>
                    <a:pt x="59" y="224"/>
                  </a:lnTo>
                  <a:lnTo>
                    <a:pt x="0" y="19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89" name="Freeform 74"/>
            <p:cNvSpPr>
              <a:spLocks/>
            </p:cNvSpPr>
            <p:nvPr/>
          </p:nvSpPr>
          <p:spPr bwMode="auto">
            <a:xfrm>
              <a:off x="1369" y="2555"/>
              <a:ext cx="64" cy="68"/>
            </a:xfrm>
            <a:custGeom>
              <a:avLst/>
              <a:gdLst>
                <a:gd name="T0" fmla="*/ 0 w 66"/>
                <a:gd name="T1" fmla="*/ 56 h 71"/>
                <a:gd name="T2" fmla="*/ 13 w 66"/>
                <a:gd name="T3" fmla="*/ 30 h 71"/>
                <a:gd name="T4" fmla="*/ 29 w 66"/>
                <a:gd name="T5" fmla="*/ 30 h 71"/>
                <a:gd name="T6" fmla="*/ 12 w 66"/>
                <a:gd name="T7" fmla="*/ 9 h 71"/>
                <a:gd name="T8" fmla="*/ 50 w 66"/>
                <a:gd name="T9" fmla="*/ 0 h 71"/>
                <a:gd name="T10" fmla="*/ 55 w 66"/>
                <a:gd name="T11" fmla="*/ 33 h 71"/>
                <a:gd name="T12" fmla="*/ 65 w 66"/>
                <a:gd name="T13" fmla="*/ 36 h 71"/>
                <a:gd name="T14" fmla="*/ 47 w 66"/>
                <a:gd name="T15" fmla="*/ 57 h 71"/>
                <a:gd name="T16" fmla="*/ 36 w 66"/>
                <a:gd name="T17" fmla="*/ 70 h 71"/>
                <a:gd name="T18" fmla="*/ 0 w 66"/>
                <a:gd name="T1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 h="71">
                  <a:moveTo>
                    <a:pt x="0" y="56"/>
                  </a:moveTo>
                  <a:lnTo>
                    <a:pt x="13" y="30"/>
                  </a:lnTo>
                  <a:lnTo>
                    <a:pt x="29" y="30"/>
                  </a:lnTo>
                  <a:lnTo>
                    <a:pt x="12" y="9"/>
                  </a:lnTo>
                  <a:lnTo>
                    <a:pt x="50" y="0"/>
                  </a:lnTo>
                  <a:lnTo>
                    <a:pt x="55" y="33"/>
                  </a:lnTo>
                  <a:lnTo>
                    <a:pt x="65" y="36"/>
                  </a:lnTo>
                  <a:lnTo>
                    <a:pt x="47" y="57"/>
                  </a:lnTo>
                  <a:lnTo>
                    <a:pt x="36" y="70"/>
                  </a:lnTo>
                  <a:lnTo>
                    <a:pt x="0" y="5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0" name="Freeform 75"/>
            <p:cNvSpPr>
              <a:spLocks/>
            </p:cNvSpPr>
            <p:nvPr/>
          </p:nvSpPr>
          <p:spPr bwMode="auto">
            <a:xfrm>
              <a:off x="1859" y="2706"/>
              <a:ext cx="76" cy="108"/>
            </a:xfrm>
            <a:custGeom>
              <a:avLst/>
              <a:gdLst>
                <a:gd name="T0" fmla="*/ 0 w 79"/>
                <a:gd name="T1" fmla="*/ 36 h 112"/>
                <a:gd name="T2" fmla="*/ 10 w 79"/>
                <a:gd name="T3" fmla="*/ 51 h 112"/>
                <a:gd name="T4" fmla="*/ 25 w 79"/>
                <a:gd name="T5" fmla="*/ 63 h 112"/>
                <a:gd name="T6" fmla="*/ 22 w 79"/>
                <a:gd name="T7" fmla="*/ 94 h 112"/>
                <a:gd name="T8" fmla="*/ 30 w 79"/>
                <a:gd name="T9" fmla="*/ 111 h 112"/>
                <a:gd name="T10" fmla="*/ 78 w 79"/>
                <a:gd name="T11" fmla="*/ 104 h 112"/>
                <a:gd name="T12" fmla="*/ 51 w 79"/>
                <a:gd name="T13" fmla="*/ 70 h 112"/>
                <a:gd name="T14" fmla="*/ 69 w 79"/>
                <a:gd name="T15" fmla="*/ 40 h 112"/>
                <a:gd name="T16" fmla="*/ 22 w 79"/>
                <a:gd name="T17" fmla="*/ 0 h 112"/>
                <a:gd name="T18" fmla="*/ 8 w 79"/>
                <a:gd name="T19" fmla="*/ 12 h 112"/>
                <a:gd name="T20" fmla="*/ 13 w 79"/>
                <a:gd name="T21" fmla="*/ 23 h 112"/>
                <a:gd name="T22" fmla="*/ 0 w 79"/>
                <a:gd name="T23" fmla="*/ 3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112">
                  <a:moveTo>
                    <a:pt x="0" y="36"/>
                  </a:moveTo>
                  <a:lnTo>
                    <a:pt x="10" y="51"/>
                  </a:lnTo>
                  <a:lnTo>
                    <a:pt x="25" y="63"/>
                  </a:lnTo>
                  <a:lnTo>
                    <a:pt x="22" y="94"/>
                  </a:lnTo>
                  <a:lnTo>
                    <a:pt x="30" y="111"/>
                  </a:lnTo>
                  <a:lnTo>
                    <a:pt x="78" y="104"/>
                  </a:lnTo>
                  <a:lnTo>
                    <a:pt x="51" y="70"/>
                  </a:lnTo>
                  <a:lnTo>
                    <a:pt x="69" y="40"/>
                  </a:lnTo>
                  <a:lnTo>
                    <a:pt x="22" y="0"/>
                  </a:lnTo>
                  <a:lnTo>
                    <a:pt x="8" y="12"/>
                  </a:lnTo>
                  <a:lnTo>
                    <a:pt x="13" y="23"/>
                  </a:lnTo>
                  <a:lnTo>
                    <a:pt x="0" y="3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1" name="Freeform 76"/>
            <p:cNvSpPr>
              <a:spLocks/>
            </p:cNvSpPr>
            <p:nvPr/>
          </p:nvSpPr>
          <p:spPr bwMode="auto">
            <a:xfrm>
              <a:off x="1651" y="2525"/>
              <a:ext cx="41" cy="30"/>
            </a:xfrm>
            <a:custGeom>
              <a:avLst/>
              <a:gdLst>
                <a:gd name="T0" fmla="*/ 0 w 43"/>
                <a:gd name="T1" fmla="*/ 22 h 32"/>
                <a:gd name="T2" fmla="*/ 32 w 43"/>
                <a:gd name="T3" fmla="*/ 22 h 32"/>
                <a:gd name="T4" fmla="*/ 16 w 43"/>
                <a:gd name="T5" fmla="*/ 2 h 32"/>
                <a:gd name="T6" fmla="*/ 42 w 43"/>
                <a:gd name="T7" fmla="*/ 0 h 32"/>
                <a:gd name="T8" fmla="*/ 42 w 43"/>
                <a:gd name="T9" fmla="*/ 31 h 32"/>
                <a:gd name="T10" fmla="*/ 0 w 43"/>
                <a:gd name="T11" fmla="*/ 22 h 32"/>
              </a:gdLst>
              <a:ahLst/>
              <a:cxnLst>
                <a:cxn ang="0">
                  <a:pos x="T0" y="T1"/>
                </a:cxn>
                <a:cxn ang="0">
                  <a:pos x="T2" y="T3"/>
                </a:cxn>
                <a:cxn ang="0">
                  <a:pos x="T4" y="T5"/>
                </a:cxn>
                <a:cxn ang="0">
                  <a:pos x="T6" y="T7"/>
                </a:cxn>
                <a:cxn ang="0">
                  <a:pos x="T8" y="T9"/>
                </a:cxn>
                <a:cxn ang="0">
                  <a:pos x="T10" y="T11"/>
                </a:cxn>
              </a:cxnLst>
              <a:rect l="0" t="0" r="r" b="b"/>
              <a:pathLst>
                <a:path w="43" h="32">
                  <a:moveTo>
                    <a:pt x="0" y="22"/>
                  </a:moveTo>
                  <a:lnTo>
                    <a:pt x="32" y="22"/>
                  </a:lnTo>
                  <a:lnTo>
                    <a:pt x="16" y="2"/>
                  </a:lnTo>
                  <a:lnTo>
                    <a:pt x="42" y="0"/>
                  </a:lnTo>
                  <a:lnTo>
                    <a:pt x="42" y="31"/>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2" name="Freeform 77"/>
            <p:cNvSpPr>
              <a:spLocks/>
            </p:cNvSpPr>
            <p:nvPr/>
          </p:nvSpPr>
          <p:spPr bwMode="auto">
            <a:xfrm>
              <a:off x="1415" y="2588"/>
              <a:ext cx="96" cy="47"/>
            </a:xfrm>
            <a:custGeom>
              <a:avLst/>
              <a:gdLst>
                <a:gd name="T0" fmla="*/ 0 w 100"/>
                <a:gd name="T1" fmla="*/ 24 h 49"/>
                <a:gd name="T2" fmla="*/ 17 w 100"/>
                <a:gd name="T3" fmla="*/ 2 h 49"/>
                <a:gd name="T4" fmla="*/ 70 w 100"/>
                <a:gd name="T5" fmla="*/ 0 h 49"/>
                <a:gd name="T6" fmla="*/ 99 w 100"/>
                <a:gd name="T7" fmla="*/ 14 h 49"/>
                <a:gd name="T8" fmla="*/ 75 w 100"/>
                <a:gd name="T9" fmla="*/ 17 h 49"/>
                <a:gd name="T10" fmla="*/ 33 w 100"/>
                <a:gd name="T11" fmla="*/ 48 h 49"/>
                <a:gd name="T12" fmla="*/ 27 w 100"/>
                <a:gd name="T13" fmla="*/ 40 h 49"/>
                <a:gd name="T14" fmla="*/ 0 w 100"/>
                <a:gd name="T15" fmla="*/ 24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49">
                  <a:moveTo>
                    <a:pt x="0" y="24"/>
                  </a:moveTo>
                  <a:lnTo>
                    <a:pt x="17" y="2"/>
                  </a:lnTo>
                  <a:lnTo>
                    <a:pt x="70" y="0"/>
                  </a:lnTo>
                  <a:lnTo>
                    <a:pt x="99" y="14"/>
                  </a:lnTo>
                  <a:lnTo>
                    <a:pt x="75" y="17"/>
                  </a:lnTo>
                  <a:lnTo>
                    <a:pt x="33" y="48"/>
                  </a:lnTo>
                  <a:lnTo>
                    <a:pt x="27" y="40"/>
                  </a:lnTo>
                  <a:lnTo>
                    <a:pt x="0" y="2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3" name="Freeform 78"/>
            <p:cNvSpPr>
              <a:spLocks/>
            </p:cNvSpPr>
            <p:nvPr/>
          </p:nvSpPr>
          <p:spPr bwMode="auto">
            <a:xfrm>
              <a:off x="3077" y="2020"/>
              <a:ext cx="107" cy="57"/>
            </a:xfrm>
            <a:custGeom>
              <a:avLst/>
              <a:gdLst>
                <a:gd name="T0" fmla="*/ 0 w 111"/>
                <a:gd name="T1" fmla="*/ 33 h 59"/>
                <a:gd name="T2" fmla="*/ 17 w 111"/>
                <a:gd name="T3" fmla="*/ 9 h 59"/>
                <a:gd name="T4" fmla="*/ 39 w 111"/>
                <a:gd name="T5" fmla="*/ 16 h 59"/>
                <a:gd name="T6" fmla="*/ 77 w 111"/>
                <a:gd name="T7" fmla="*/ 0 h 59"/>
                <a:gd name="T8" fmla="*/ 99 w 111"/>
                <a:gd name="T9" fmla="*/ 4 h 59"/>
                <a:gd name="T10" fmla="*/ 110 w 111"/>
                <a:gd name="T11" fmla="*/ 12 h 59"/>
                <a:gd name="T12" fmla="*/ 67 w 111"/>
                <a:gd name="T13" fmla="*/ 51 h 59"/>
                <a:gd name="T14" fmla="*/ 32 w 111"/>
                <a:gd name="T15" fmla="*/ 58 h 59"/>
                <a:gd name="T16" fmla="*/ 0 w 111"/>
                <a:gd name="T17" fmla="*/ 3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59">
                  <a:moveTo>
                    <a:pt x="0" y="33"/>
                  </a:moveTo>
                  <a:lnTo>
                    <a:pt x="17" y="9"/>
                  </a:lnTo>
                  <a:lnTo>
                    <a:pt x="39" y="16"/>
                  </a:lnTo>
                  <a:lnTo>
                    <a:pt x="77" y="0"/>
                  </a:lnTo>
                  <a:lnTo>
                    <a:pt x="99" y="4"/>
                  </a:lnTo>
                  <a:lnTo>
                    <a:pt x="110" y="12"/>
                  </a:lnTo>
                  <a:lnTo>
                    <a:pt x="67" y="51"/>
                  </a:lnTo>
                  <a:lnTo>
                    <a:pt x="32" y="58"/>
                  </a:lnTo>
                  <a:lnTo>
                    <a:pt x="0" y="3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4" name="Freeform 79"/>
            <p:cNvSpPr>
              <a:spLocks/>
            </p:cNvSpPr>
            <p:nvPr/>
          </p:nvSpPr>
          <p:spPr bwMode="auto">
            <a:xfrm>
              <a:off x="2438" y="1619"/>
              <a:ext cx="175" cy="80"/>
            </a:xfrm>
            <a:custGeom>
              <a:avLst/>
              <a:gdLst>
                <a:gd name="T0" fmla="*/ 0 w 181"/>
                <a:gd name="T1" fmla="*/ 29 h 83"/>
                <a:gd name="T2" fmla="*/ 12 w 181"/>
                <a:gd name="T3" fmla="*/ 25 h 83"/>
                <a:gd name="T4" fmla="*/ 5 w 181"/>
                <a:gd name="T5" fmla="*/ 17 h 83"/>
                <a:gd name="T6" fmla="*/ 20 w 181"/>
                <a:gd name="T7" fmla="*/ 22 h 83"/>
                <a:gd name="T8" fmla="*/ 13 w 181"/>
                <a:gd name="T9" fmla="*/ 9 h 83"/>
                <a:gd name="T10" fmla="*/ 31 w 181"/>
                <a:gd name="T11" fmla="*/ 17 h 83"/>
                <a:gd name="T12" fmla="*/ 23 w 181"/>
                <a:gd name="T13" fmla="*/ 1 h 83"/>
                <a:gd name="T14" fmla="*/ 51 w 181"/>
                <a:gd name="T15" fmla="*/ 13 h 83"/>
                <a:gd name="T16" fmla="*/ 52 w 181"/>
                <a:gd name="T17" fmla="*/ 34 h 83"/>
                <a:gd name="T18" fmla="*/ 67 w 181"/>
                <a:gd name="T19" fmla="*/ 10 h 83"/>
                <a:gd name="T20" fmla="*/ 82 w 181"/>
                <a:gd name="T21" fmla="*/ 20 h 83"/>
                <a:gd name="T22" fmla="*/ 93 w 181"/>
                <a:gd name="T23" fmla="*/ 8 h 83"/>
                <a:gd name="T24" fmla="*/ 104 w 181"/>
                <a:gd name="T25" fmla="*/ 22 h 83"/>
                <a:gd name="T26" fmla="*/ 101 w 181"/>
                <a:gd name="T27" fmla="*/ 9 h 83"/>
                <a:gd name="T28" fmla="*/ 131 w 181"/>
                <a:gd name="T29" fmla="*/ 9 h 83"/>
                <a:gd name="T30" fmla="*/ 135 w 181"/>
                <a:gd name="T31" fmla="*/ 0 h 83"/>
                <a:gd name="T32" fmla="*/ 147 w 181"/>
                <a:gd name="T33" fmla="*/ 8 h 83"/>
                <a:gd name="T34" fmla="*/ 163 w 181"/>
                <a:gd name="T35" fmla="*/ 5 h 83"/>
                <a:gd name="T36" fmla="*/ 152 w 181"/>
                <a:gd name="T37" fmla="*/ 10 h 83"/>
                <a:gd name="T38" fmla="*/ 180 w 181"/>
                <a:gd name="T39" fmla="*/ 37 h 83"/>
                <a:gd name="T40" fmla="*/ 156 w 181"/>
                <a:gd name="T41" fmla="*/ 59 h 83"/>
                <a:gd name="T42" fmla="*/ 89 w 181"/>
                <a:gd name="T43" fmla="*/ 82 h 83"/>
                <a:gd name="T44" fmla="*/ 31 w 181"/>
                <a:gd name="T45" fmla="*/ 71 h 83"/>
                <a:gd name="T46" fmla="*/ 44 w 181"/>
                <a:gd name="T47" fmla="*/ 49 h 83"/>
                <a:gd name="T48" fmla="*/ 9 w 181"/>
                <a:gd name="T49" fmla="*/ 43 h 83"/>
                <a:gd name="T50" fmla="*/ 43 w 181"/>
                <a:gd name="T51" fmla="*/ 41 h 83"/>
                <a:gd name="T52" fmla="*/ 31 w 181"/>
                <a:gd name="T53" fmla="*/ 34 h 83"/>
                <a:gd name="T54" fmla="*/ 44 w 181"/>
                <a:gd name="T55" fmla="*/ 29 h 83"/>
                <a:gd name="T56" fmla="*/ 0 w 181"/>
                <a:gd name="T57" fmla="*/ 2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81" h="83">
                  <a:moveTo>
                    <a:pt x="0" y="29"/>
                  </a:moveTo>
                  <a:lnTo>
                    <a:pt x="12" y="25"/>
                  </a:lnTo>
                  <a:lnTo>
                    <a:pt x="5" y="17"/>
                  </a:lnTo>
                  <a:lnTo>
                    <a:pt x="20" y="22"/>
                  </a:lnTo>
                  <a:lnTo>
                    <a:pt x="13" y="9"/>
                  </a:lnTo>
                  <a:lnTo>
                    <a:pt x="31" y="17"/>
                  </a:lnTo>
                  <a:lnTo>
                    <a:pt x="23" y="1"/>
                  </a:lnTo>
                  <a:lnTo>
                    <a:pt x="51" y="13"/>
                  </a:lnTo>
                  <a:lnTo>
                    <a:pt x="52" y="34"/>
                  </a:lnTo>
                  <a:lnTo>
                    <a:pt x="67" y="10"/>
                  </a:lnTo>
                  <a:lnTo>
                    <a:pt x="82" y="20"/>
                  </a:lnTo>
                  <a:lnTo>
                    <a:pt x="93" y="8"/>
                  </a:lnTo>
                  <a:lnTo>
                    <a:pt x="104" y="22"/>
                  </a:lnTo>
                  <a:lnTo>
                    <a:pt x="101" y="9"/>
                  </a:lnTo>
                  <a:lnTo>
                    <a:pt x="131" y="9"/>
                  </a:lnTo>
                  <a:lnTo>
                    <a:pt x="135" y="0"/>
                  </a:lnTo>
                  <a:lnTo>
                    <a:pt x="147" y="8"/>
                  </a:lnTo>
                  <a:lnTo>
                    <a:pt x="163" y="5"/>
                  </a:lnTo>
                  <a:lnTo>
                    <a:pt x="152" y="10"/>
                  </a:lnTo>
                  <a:lnTo>
                    <a:pt x="180" y="37"/>
                  </a:lnTo>
                  <a:lnTo>
                    <a:pt x="156" y="59"/>
                  </a:lnTo>
                  <a:lnTo>
                    <a:pt x="89" y="82"/>
                  </a:lnTo>
                  <a:lnTo>
                    <a:pt x="31" y="71"/>
                  </a:lnTo>
                  <a:lnTo>
                    <a:pt x="44" y="49"/>
                  </a:lnTo>
                  <a:lnTo>
                    <a:pt x="9" y="43"/>
                  </a:lnTo>
                  <a:lnTo>
                    <a:pt x="43" y="41"/>
                  </a:lnTo>
                  <a:lnTo>
                    <a:pt x="31" y="34"/>
                  </a:lnTo>
                  <a:lnTo>
                    <a:pt x="44" y="29"/>
                  </a:lnTo>
                  <a:lnTo>
                    <a:pt x="0" y="2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5" name="Freeform 80"/>
            <p:cNvSpPr>
              <a:spLocks/>
            </p:cNvSpPr>
            <p:nvPr/>
          </p:nvSpPr>
          <p:spPr bwMode="auto">
            <a:xfrm>
              <a:off x="3898" y="2256"/>
              <a:ext cx="463" cy="455"/>
            </a:xfrm>
            <a:custGeom>
              <a:avLst/>
              <a:gdLst>
                <a:gd name="T0" fmla="*/ 0 w 479"/>
                <a:gd name="T1" fmla="*/ 215 h 476"/>
                <a:gd name="T2" fmla="*/ 13 w 479"/>
                <a:gd name="T3" fmla="*/ 205 h 476"/>
                <a:gd name="T4" fmla="*/ 49 w 479"/>
                <a:gd name="T5" fmla="*/ 205 h 476"/>
                <a:gd name="T6" fmla="*/ 24 w 479"/>
                <a:gd name="T7" fmla="*/ 155 h 476"/>
                <a:gd name="T8" fmla="*/ 39 w 479"/>
                <a:gd name="T9" fmla="*/ 141 h 476"/>
                <a:gd name="T10" fmla="*/ 60 w 479"/>
                <a:gd name="T11" fmla="*/ 143 h 476"/>
                <a:gd name="T12" fmla="*/ 109 w 479"/>
                <a:gd name="T13" fmla="*/ 89 h 476"/>
                <a:gd name="T14" fmla="*/ 105 w 479"/>
                <a:gd name="T15" fmla="*/ 74 h 476"/>
                <a:gd name="T16" fmla="*/ 118 w 479"/>
                <a:gd name="T17" fmla="*/ 66 h 476"/>
                <a:gd name="T18" fmla="*/ 97 w 479"/>
                <a:gd name="T19" fmla="*/ 48 h 476"/>
                <a:gd name="T20" fmla="*/ 95 w 479"/>
                <a:gd name="T21" fmla="*/ 22 h 476"/>
                <a:gd name="T22" fmla="*/ 143 w 479"/>
                <a:gd name="T23" fmla="*/ 22 h 476"/>
                <a:gd name="T24" fmla="*/ 156 w 479"/>
                <a:gd name="T25" fmla="*/ 9 h 476"/>
                <a:gd name="T26" fmla="*/ 182 w 479"/>
                <a:gd name="T27" fmla="*/ 0 h 476"/>
                <a:gd name="T28" fmla="*/ 199 w 479"/>
                <a:gd name="T29" fmla="*/ 9 h 476"/>
                <a:gd name="T30" fmla="*/ 176 w 479"/>
                <a:gd name="T31" fmla="*/ 36 h 476"/>
                <a:gd name="T32" fmla="*/ 187 w 479"/>
                <a:gd name="T33" fmla="*/ 59 h 476"/>
                <a:gd name="T34" fmla="*/ 170 w 479"/>
                <a:gd name="T35" fmla="*/ 62 h 476"/>
                <a:gd name="T36" fmla="*/ 178 w 479"/>
                <a:gd name="T37" fmla="*/ 90 h 476"/>
                <a:gd name="T38" fmla="*/ 211 w 479"/>
                <a:gd name="T39" fmla="*/ 102 h 476"/>
                <a:gd name="T40" fmla="*/ 195 w 479"/>
                <a:gd name="T41" fmla="*/ 128 h 476"/>
                <a:gd name="T42" fmla="*/ 239 w 479"/>
                <a:gd name="T43" fmla="*/ 153 h 476"/>
                <a:gd name="T44" fmla="*/ 324 w 479"/>
                <a:gd name="T45" fmla="*/ 170 h 476"/>
                <a:gd name="T46" fmla="*/ 326 w 479"/>
                <a:gd name="T47" fmla="*/ 144 h 476"/>
                <a:gd name="T48" fmla="*/ 337 w 479"/>
                <a:gd name="T49" fmla="*/ 141 h 476"/>
                <a:gd name="T50" fmla="*/ 338 w 479"/>
                <a:gd name="T51" fmla="*/ 153 h 476"/>
                <a:gd name="T52" fmla="*/ 345 w 479"/>
                <a:gd name="T53" fmla="*/ 164 h 476"/>
                <a:gd name="T54" fmla="*/ 388 w 479"/>
                <a:gd name="T55" fmla="*/ 160 h 476"/>
                <a:gd name="T56" fmla="*/ 386 w 479"/>
                <a:gd name="T57" fmla="*/ 145 h 476"/>
                <a:gd name="T58" fmla="*/ 456 w 479"/>
                <a:gd name="T59" fmla="*/ 116 h 476"/>
                <a:gd name="T60" fmla="*/ 461 w 479"/>
                <a:gd name="T61" fmla="*/ 133 h 476"/>
                <a:gd name="T62" fmla="*/ 478 w 479"/>
                <a:gd name="T63" fmla="*/ 140 h 476"/>
                <a:gd name="T64" fmla="*/ 471 w 479"/>
                <a:gd name="T65" fmla="*/ 157 h 476"/>
                <a:gd name="T66" fmla="*/ 442 w 479"/>
                <a:gd name="T67" fmla="*/ 168 h 476"/>
                <a:gd name="T68" fmla="*/ 401 w 479"/>
                <a:gd name="T69" fmla="*/ 246 h 476"/>
                <a:gd name="T70" fmla="*/ 391 w 479"/>
                <a:gd name="T71" fmla="*/ 214 h 476"/>
                <a:gd name="T72" fmla="*/ 384 w 479"/>
                <a:gd name="T73" fmla="*/ 226 h 476"/>
                <a:gd name="T74" fmla="*/ 374 w 479"/>
                <a:gd name="T75" fmla="*/ 211 h 476"/>
                <a:gd name="T76" fmla="*/ 392 w 479"/>
                <a:gd name="T77" fmla="*/ 192 h 476"/>
                <a:gd name="T78" fmla="*/ 356 w 479"/>
                <a:gd name="T79" fmla="*/ 190 h 476"/>
                <a:gd name="T80" fmla="*/ 332 w 479"/>
                <a:gd name="T81" fmla="*/ 167 h 476"/>
                <a:gd name="T82" fmla="*/ 325 w 479"/>
                <a:gd name="T83" fmla="*/ 179 h 476"/>
                <a:gd name="T84" fmla="*/ 333 w 479"/>
                <a:gd name="T85" fmla="*/ 190 h 476"/>
                <a:gd name="T86" fmla="*/ 322 w 479"/>
                <a:gd name="T87" fmla="*/ 197 h 476"/>
                <a:gd name="T88" fmla="*/ 333 w 479"/>
                <a:gd name="T89" fmla="*/ 206 h 476"/>
                <a:gd name="T90" fmla="*/ 338 w 479"/>
                <a:gd name="T91" fmla="*/ 250 h 476"/>
                <a:gd name="T92" fmla="*/ 325 w 479"/>
                <a:gd name="T93" fmla="*/ 244 h 476"/>
                <a:gd name="T94" fmla="*/ 297 w 479"/>
                <a:gd name="T95" fmla="*/ 279 h 476"/>
                <a:gd name="T96" fmla="*/ 198 w 479"/>
                <a:gd name="T97" fmla="*/ 350 h 476"/>
                <a:gd name="T98" fmla="*/ 191 w 479"/>
                <a:gd name="T99" fmla="*/ 438 h 476"/>
                <a:gd name="T100" fmla="*/ 151 w 479"/>
                <a:gd name="T101" fmla="*/ 475 h 476"/>
                <a:gd name="T102" fmla="*/ 113 w 479"/>
                <a:gd name="T103" fmla="*/ 406 h 476"/>
                <a:gd name="T104" fmla="*/ 98 w 479"/>
                <a:gd name="T105" fmla="*/ 352 h 476"/>
                <a:gd name="T106" fmla="*/ 85 w 479"/>
                <a:gd name="T107" fmla="*/ 340 h 476"/>
                <a:gd name="T108" fmla="*/ 75 w 479"/>
                <a:gd name="T109" fmla="*/ 241 h 476"/>
                <a:gd name="T110" fmla="*/ 67 w 479"/>
                <a:gd name="T111" fmla="*/ 237 h 476"/>
                <a:gd name="T112" fmla="*/ 60 w 479"/>
                <a:gd name="T113" fmla="*/ 259 h 476"/>
                <a:gd name="T114" fmla="*/ 37 w 479"/>
                <a:gd name="T115" fmla="*/ 265 h 476"/>
                <a:gd name="T116" fmla="*/ 14 w 479"/>
                <a:gd name="T117" fmla="*/ 238 h 476"/>
                <a:gd name="T118" fmla="*/ 36 w 479"/>
                <a:gd name="T119" fmla="*/ 225 h 476"/>
                <a:gd name="T120" fmla="*/ 14 w 479"/>
                <a:gd name="T121" fmla="*/ 230 h 476"/>
                <a:gd name="T122" fmla="*/ 0 w 479"/>
                <a:gd name="T123" fmla="*/ 2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79" h="476">
                  <a:moveTo>
                    <a:pt x="0" y="215"/>
                  </a:moveTo>
                  <a:lnTo>
                    <a:pt x="13" y="205"/>
                  </a:lnTo>
                  <a:lnTo>
                    <a:pt x="49" y="205"/>
                  </a:lnTo>
                  <a:lnTo>
                    <a:pt x="24" y="155"/>
                  </a:lnTo>
                  <a:lnTo>
                    <a:pt x="39" y="141"/>
                  </a:lnTo>
                  <a:lnTo>
                    <a:pt x="60" y="143"/>
                  </a:lnTo>
                  <a:lnTo>
                    <a:pt x="109" y="89"/>
                  </a:lnTo>
                  <a:lnTo>
                    <a:pt x="105" y="74"/>
                  </a:lnTo>
                  <a:lnTo>
                    <a:pt x="118" y="66"/>
                  </a:lnTo>
                  <a:lnTo>
                    <a:pt x="97" y="48"/>
                  </a:lnTo>
                  <a:lnTo>
                    <a:pt x="95" y="22"/>
                  </a:lnTo>
                  <a:lnTo>
                    <a:pt x="143" y="22"/>
                  </a:lnTo>
                  <a:lnTo>
                    <a:pt x="156" y="9"/>
                  </a:lnTo>
                  <a:lnTo>
                    <a:pt x="182" y="0"/>
                  </a:lnTo>
                  <a:lnTo>
                    <a:pt x="199" y="9"/>
                  </a:lnTo>
                  <a:lnTo>
                    <a:pt x="176" y="36"/>
                  </a:lnTo>
                  <a:lnTo>
                    <a:pt x="187" y="59"/>
                  </a:lnTo>
                  <a:lnTo>
                    <a:pt x="170" y="62"/>
                  </a:lnTo>
                  <a:lnTo>
                    <a:pt x="178" y="90"/>
                  </a:lnTo>
                  <a:lnTo>
                    <a:pt x="211" y="102"/>
                  </a:lnTo>
                  <a:lnTo>
                    <a:pt x="195" y="128"/>
                  </a:lnTo>
                  <a:lnTo>
                    <a:pt x="239" y="153"/>
                  </a:lnTo>
                  <a:lnTo>
                    <a:pt x="324" y="170"/>
                  </a:lnTo>
                  <a:lnTo>
                    <a:pt x="326" y="144"/>
                  </a:lnTo>
                  <a:lnTo>
                    <a:pt x="337" y="141"/>
                  </a:lnTo>
                  <a:lnTo>
                    <a:pt x="338" y="153"/>
                  </a:lnTo>
                  <a:lnTo>
                    <a:pt x="345" y="164"/>
                  </a:lnTo>
                  <a:lnTo>
                    <a:pt x="388" y="160"/>
                  </a:lnTo>
                  <a:lnTo>
                    <a:pt x="386" y="145"/>
                  </a:lnTo>
                  <a:lnTo>
                    <a:pt x="456" y="116"/>
                  </a:lnTo>
                  <a:lnTo>
                    <a:pt x="461" y="133"/>
                  </a:lnTo>
                  <a:lnTo>
                    <a:pt x="478" y="140"/>
                  </a:lnTo>
                  <a:lnTo>
                    <a:pt x="471" y="157"/>
                  </a:lnTo>
                  <a:lnTo>
                    <a:pt x="442" y="168"/>
                  </a:lnTo>
                  <a:lnTo>
                    <a:pt x="401" y="246"/>
                  </a:lnTo>
                  <a:lnTo>
                    <a:pt x="391" y="214"/>
                  </a:lnTo>
                  <a:lnTo>
                    <a:pt x="384" y="226"/>
                  </a:lnTo>
                  <a:lnTo>
                    <a:pt x="374" y="211"/>
                  </a:lnTo>
                  <a:lnTo>
                    <a:pt x="392" y="192"/>
                  </a:lnTo>
                  <a:lnTo>
                    <a:pt x="356" y="190"/>
                  </a:lnTo>
                  <a:lnTo>
                    <a:pt x="332" y="167"/>
                  </a:lnTo>
                  <a:lnTo>
                    <a:pt x="325" y="179"/>
                  </a:lnTo>
                  <a:lnTo>
                    <a:pt x="333" y="190"/>
                  </a:lnTo>
                  <a:lnTo>
                    <a:pt x="322" y="197"/>
                  </a:lnTo>
                  <a:lnTo>
                    <a:pt x="333" y="206"/>
                  </a:lnTo>
                  <a:lnTo>
                    <a:pt x="338" y="250"/>
                  </a:lnTo>
                  <a:lnTo>
                    <a:pt x="325" y="244"/>
                  </a:lnTo>
                  <a:lnTo>
                    <a:pt x="297" y="279"/>
                  </a:lnTo>
                  <a:lnTo>
                    <a:pt x="198" y="350"/>
                  </a:lnTo>
                  <a:lnTo>
                    <a:pt x="191" y="438"/>
                  </a:lnTo>
                  <a:lnTo>
                    <a:pt x="151" y="475"/>
                  </a:lnTo>
                  <a:lnTo>
                    <a:pt x="113" y="406"/>
                  </a:lnTo>
                  <a:lnTo>
                    <a:pt x="98" y="352"/>
                  </a:lnTo>
                  <a:lnTo>
                    <a:pt x="85" y="340"/>
                  </a:lnTo>
                  <a:lnTo>
                    <a:pt x="75" y="241"/>
                  </a:lnTo>
                  <a:lnTo>
                    <a:pt x="67" y="237"/>
                  </a:lnTo>
                  <a:lnTo>
                    <a:pt x="60" y="259"/>
                  </a:lnTo>
                  <a:lnTo>
                    <a:pt x="37" y="265"/>
                  </a:lnTo>
                  <a:lnTo>
                    <a:pt x="14" y="238"/>
                  </a:lnTo>
                  <a:lnTo>
                    <a:pt x="36" y="225"/>
                  </a:lnTo>
                  <a:lnTo>
                    <a:pt x="14" y="230"/>
                  </a:lnTo>
                  <a:lnTo>
                    <a:pt x="0" y="21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6" name="Freeform 81"/>
            <p:cNvSpPr>
              <a:spLocks/>
            </p:cNvSpPr>
            <p:nvPr/>
          </p:nvSpPr>
          <p:spPr bwMode="auto">
            <a:xfrm>
              <a:off x="4327" y="2749"/>
              <a:ext cx="173" cy="177"/>
            </a:xfrm>
            <a:custGeom>
              <a:avLst/>
              <a:gdLst>
                <a:gd name="T0" fmla="*/ 0 w 179"/>
                <a:gd name="T1" fmla="*/ 0 h 185"/>
                <a:gd name="T2" fmla="*/ 39 w 179"/>
                <a:gd name="T3" fmla="*/ 6 h 185"/>
                <a:gd name="T4" fmla="*/ 89 w 179"/>
                <a:gd name="T5" fmla="*/ 55 h 185"/>
                <a:gd name="T6" fmla="*/ 129 w 179"/>
                <a:gd name="T7" fmla="*/ 73 h 185"/>
                <a:gd name="T8" fmla="*/ 124 w 179"/>
                <a:gd name="T9" fmla="*/ 86 h 185"/>
                <a:gd name="T10" fmla="*/ 138 w 179"/>
                <a:gd name="T11" fmla="*/ 85 h 185"/>
                <a:gd name="T12" fmla="*/ 136 w 179"/>
                <a:gd name="T13" fmla="*/ 102 h 185"/>
                <a:gd name="T14" fmla="*/ 178 w 179"/>
                <a:gd name="T15" fmla="*/ 136 h 185"/>
                <a:gd name="T16" fmla="*/ 172 w 179"/>
                <a:gd name="T17" fmla="*/ 184 h 185"/>
                <a:gd name="T18" fmla="*/ 155 w 179"/>
                <a:gd name="T19" fmla="*/ 184 h 185"/>
                <a:gd name="T20" fmla="*/ 118 w 179"/>
                <a:gd name="T21" fmla="*/ 156 h 185"/>
                <a:gd name="T22" fmla="*/ 60 w 179"/>
                <a:gd name="T23" fmla="*/ 63 h 185"/>
                <a:gd name="T24" fmla="*/ 0 w 179"/>
                <a:gd name="T25" fmla="*/ 0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185">
                  <a:moveTo>
                    <a:pt x="0" y="0"/>
                  </a:moveTo>
                  <a:lnTo>
                    <a:pt x="39" y="6"/>
                  </a:lnTo>
                  <a:lnTo>
                    <a:pt x="89" y="55"/>
                  </a:lnTo>
                  <a:lnTo>
                    <a:pt x="129" y="73"/>
                  </a:lnTo>
                  <a:lnTo>
                    <a:pt x="124" y="86"/>
                  </a:lnTo>
                  <a:lnTo>
                    <a:pt x="138" y="85"/>
                  </a:lnTo>
                  <a:lnTo>
                    <a:pt x="136" y="102"/>
                  </a:lnTo>
                  <a:lnTo>
                    <a:pt x="178" y="136"/>
                  </a:lnTo>
                  <a:lnTo>
                    <a:pt x="172" y="184"/>
                  </a:lnTo>
                  <a:lnTo>
                    <a:pt x="155" y="184"/>
                  </a:lnTo>
                  <a:lnTo>
                    <a:pt x="118" y="156"/>
                  </a:lnTo>
                  <a:lnTo>
                    <a:pt x="60" y="63"/>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7" name="Freeform 82"/>
            <p:cNvSpPr>
              <a:spLocks/>
            </p:cNvSpPr>
            <p:nvPr/>
          </p:nvSpPr>
          <p:spPr bwMode="auto">
            <a:xfrm>
              <a:off x="4488" y="2928"/>
              <a:ext cx="144" cy="45"/>
            </a:xfrm>
            <a:custGeom>
              <a:avLst/>
              <a:gdLst>
                <a:gd name="T0" fmla="*/ 0 w 149"/>
                <a:gd name="T1" fmla="*/ 13 h 47"/>
                <a:gd name="T2" fmla="*/ 9 w 149"/>
                <a:gd name="T3" fmla="*/ 0 h 47"/>
                <a:gd name="T4" fmla="*/ 113 w 149"/>
                <a:gd name="T5" fmla="*/ 14 h 47"/>
                <a:gd name="T6" fmla="*/ 123 w 149"/>
                <a:gd name="T7" fmla="*/ 25 h 47"/>
                <a:gd name="T8" fmla="*/ 145 w 149"/>
                <a:gd name="T9" fmla="*/ 29 h 47"/>
                <a:gd name="T10" fmla="*/ 148 w 149"/>
                <a:gd name="T11" fmla="*/ 46 h 47"/>
                <a:gd name="T12" fmla="*/ 25 w 149"/>
                <a:gd name="T13" fmla="*/ 24 h 47"/>
                <a:gd name="T14" fmla="*/ 0 w 149"/>
                <a:gd name="T15" fmla="*/ 13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9" h="47">
                  <a:moveTo>
                    <a:pt x="0" y="13"/>
                  </a:moveTo>
                  <a:lnTo>
                    <a:pt x="9" y="0"/>
                  </a:lnTo>
                  <a:lnTo>
                    <a:pt x="113" y="14"/>
                  </a:lnTo>
                  <a:lnTo>
                    <a:pt x="123" y="25"/>
                  </a:lnTo>
                  <a:lnTo>
                    <a:pt x="145" y="29"/>
                  </a:lnTo>
                  <a:lnTo>
                    <a:pt x="148" y="46"/>
                  </a:lnTo>
                  <a:lnTo>
                    <a:pt x="25" y="24"/>
                  </a:lnTo>
                  <a:lnTo>
                    <a:pt x="0" y="1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8" name="Freeform 83"/>
            <p:cNvSpPr>
              <a:spLocks/>
            </p:cNvSpPr>
            <p:nvPr/>
          </p:nvSpPr>
          <p:spPr bwMode="auto">
            <a:xfrm>
              <a:off x="4545" y="2769"/>
              <a:ext cx="155" cy="131"/>
            </a:xfrm>
            <a:custGeom>
              <a:avLst/>
              <a:gdLst>
                <a:gd name="T0" fmla="*/ 0 w 160"/>
                <a:gd name="T1" fmla="*/ 61 h 137"/>
                <a:gd name="T2" fmla="*/ 10 w 160"/>
                <a:gd name="T3" fmla="*/ 43 h 137"/>
                <a:gd name="T4" fmla="*/ 22 w 160"/>
                <a:gd name="T5" fmla="*/ 55 h 137"/>
                <a:gd name="T6" fmla="*/ 72 w 160"/>
                <a:gd name="T7" fmla="*/ 51 h 137"/>
                <a:gd name="T8" fmla="*/ 88 w 160"/>
                <a:gd name="T9" fmla="*/ 44 h 137"/>
                <a:gd name="T10" fmla="*/ 110 w 160"/>
                <a:gd name="T11" fmla="*/ 0 h 137"/>
                <a:gd name="T12" fmla="*/ 138 w 160"/>
                <a:gd name="T13" fmla="*/ 2 h 137"/>
                <a:gd name="T14" fmla="*/ 132 w 160"/>
                <a:gd name="T15" fmla="*/ 13 h 137"/>
                <a:gd name="T16" fmla="*/ 159 w 160"/>
                <a:gd name="T17" fmla="*/ 55 h 137"/>
                <a:gd name="T18" fmla="*/ 144 w 160"/>
                <a:gd name="T19" fmla="*/ 51 h 137"/>
                <a:gd name="T20" fmla="*/ 117 w 160"/>
                <a:gd name="T21" fmla="*/ 98 h 137"/>
                <a:gd name="T22" fmla="*/ 113 w 160"/>
                <a:gd name="T23" fmla="*/ 127 h 137"/>
                <a:gd name="T24" fmla="*/ 95 w 160"/>
                <a:gd name="T25" fmla="*/ 136 h 137"/>
                <a:gd name="T26" fmla="*/ 64 w 160"/>
                <a:gd name="T27" fmla="*/ 118 h 137"/>
                <a:gd name="T28" fmla="*/ 45 w 160"/>
                <a:gd name="T29" fmla="*/ 126 h 137"/>
                <a:gd name="T30" fmla="*/ 43 w 160"/>
                <a:gd name="T31" fmla="*/ 113 h 137"/>
                <a:gd name="T32" fmla="*/ 18 w 160"/>
                <a:gd name="T33" fmla="*/ 115 h 137"/>
                <a:gd name="T34" fmla="*/ 0 w 160"/>
                <a:gd name="T35" fmla="*/ 6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0" h="137">
                  <a:moveTo>
                    <a:pt x="0" y="61"/>
                  </a:moveTo>
                  <a:lnTo>
                    <a:pt x="10" y="43"/>
                  </a:lnTo>
                  <a:lnTo>
                    <a:pt x="22" y="55"/>
                  </a:lnTo>
                  <a:lnTo>
                    <a:pt x="72" y="51"/>
                  </a:lnTo>
                  <a:lnTo>
                    <a:pt x="88" y="44"/>
                  </a:lnTo>
                  <a:lnTo>
                    <a:pt x="110" y="0"/>
                  </a:lnTo>
                  <a:lnTo>
                    <a:pt x="138" y="2"/>
                  </a:lnTo>
                  <a:lnTo>
                    <a:pt x="132" y="13"/>
                  </a:lnTo>
                  <a:lnTo>
                    <a:pt x="159" y="55"/>
                  </a:lnTo>
                  <a:lnTo>
                    <a:pt x="144" y="51"/>
                  </a:lnTo>
                  <a:lnTo>
                    <a:pt x="117" y="98"/>
                  </a:lnTo>
                  <a:lnTo>
                    <a:pt x="113" y="127"/>
                  </a:lnTo>
                  <a:lnTo>
                    <a:pt x="95" y="136"/>
                  </a:lnTo>
                  <a:lnTo>
                    <a:pt x="64" y="118"/>
                  </a:lnTo>
                  <a:lnTo>
                    <a:pt x="45" y="126"/>
                  </a:lnTo>
                  <a:lnTo>
                    <a:pt x="43" y="113"/>
                  </a:lnTo>
                  <a:lnTo>
                    <a:pt x="18" y="115"/>
                  </a:lnTo>
                  <a:lnTo>
                    <a:pt x="0" y="6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99" name="Freeform 84"/>
            <p:cNvSpPr>
              <a:spLocks/>
            </p:cNvSpPr>
            <p:nvPr/>
          </p:nvSpPr>
          <p:spPr bwMode="auto">
            <a:xfrm>
              <a:off x="4667" y="2966"/>
              <a:ext cx="39" cy="22"/>
            </a:xfrm>
            <a:custGeom>
              <a:avLst/>
              <a:gdLst>
                <a:gd name="T0" fmla="*/ 0 w 40"/>
                <a:gd name="T1" fmla="*/ 3 h 23"/>
                <a:gd name="T2" fmla="*/ 5 w 40"/>
                <a:gd name="T3" fmla="*/ 22 h 23"/>
                <a:gd name="T4" fmla="*/ 39 w 40"/>
                <a:gd name="T5" fmla="*/ 6 h 23"/>
                <a:gd name="T6" fmla="*/ 13 w 40"/>
                <a:gd name="T7" fmla="*/ 0 h 23"/>
                <a:gd name="T8" fmla="*/ 0 w 40"/>
                <a:gd name="T9" fmla="*/ 3 h 23"/>
              </a:gdLst>
              <a:ahLst/>
              <a:cxnLst>
                <a:cxn ang="0">
                  <a:pos x="T0" y="T1"/>
                </a:cxn>
                <a:cxn ang="0">
                  <a:pos x="T2" y="T3"/>
                </a:cxn>
                <a:cxn ang="0">
                  <a:pos x="T4" y="T5"/>
                </a:cxn>
                <a:cxn ang="0">
                  <a:pos x="T6" y="T7"/>
                </a:cxn>
                <a:cxn ang="0">
                  <a:pos x="T8" y="T9"/>
                </a:cxn>
              </a:cxnLst>
              <a:rect l="0" t="0" r="r" b="b"/>
              <a:pathLst>
                <a:path w="40" h="23">
                  <a:moveTo>
                    <a:pt x="0" y="3"/>
                  </a:moveTo>
                  <a:lnTo>
                    <a:pt x="5" y="22"/>
                  </a:lnTo>
                  <a:lnTo>
                    <a:pt x="39" y="6"/>
                  </a:lnTo>
                  <a:lnTo>
                    <a:pt x="13" y="0"/>
                  </a:lnTo>
                  <a:lnTo>
                    <a:pt x="0" y="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0" name="Freeform 85"/>
            <p:cNvSpPr>
              <a:spLocks/>
            </p:cNvSpPr>
            <p:nvPr/>
          </p:nvSpPr>
          <p:spPr bwMode="auto">
            <a:xfrm>
              <a:off x="4699" y="2807"/>
              <a:ext cx="99" cy="116"/>
            </a:xfrm>
            <a:custGeom>
              <a:avLst/>
              <a:gdLst>
                <a:gd name="T0" fmla="*/ 0 w 103"/>
                <a:gd name="T1" fmla="*/ 71 h 121"/>
                <a:gd name="T2" fmla="*/ 13 w 103"/>
                <a:gd name="T3" fmla="*/ 93 h 121"/>
                <a:gd name="T4" fmla="*/ 9 w 103"/>
                <a:gd name="T5" fmla="*/ 114 h 121"/>
                <a:gd name="T6" fmla="*/ 25 w 103"/>
                <a:gd name="T7" fmla="*/ 120 h 121"/>
                <a:gd name="T8" fmla="*/ 24 w 103"/>
                <a:gd name="T9" fmla="*/ 75 h 121"/>
                <a:gd name="T10" fmla="*/ 35 w 103"/>
                <a:gd name="T11" fmla="*/ 71 h 121"/>
                <a:gd name="T12" fmla="*/ 36 w 103"/>
                <a:gd name="T13" fmla="*/ 87 h 121"/>
                <a:gd name="T14" fmla="*/ 46 w 103"/>
                <a:gd name="T15" fmla="*/ 107 h 121"/>
                <a:gd name="T16" fmla="*/ 63 w 103"/>
                <a:gd name="T17" fmla="*/ 98 h 121"/>
                <a:gd name="T18" fmla="*/ 42 w 103"/>
                <a:gd name="T19" fmla="*/ 57 h 121"/>
                <a:gd name="T20" fmla="*/ 76 w 103"/>
                <a:gd name="T21" fmla="*/ 40 h 121"/>
                <a:gd name="T22" fmla="*/ 29 w 103"/>
                <a:gd name="T23" fmla="*/ 51 h 121"/>
                <a:gd name="T24" fmla="*/ 23 w 103"/>
                <a:gd name="T25" fmla="*/ 25 h 121"/>
                <a:gd name="T26" fmla="*/ 89 w 103"/>
                <a:gd name="T27" fmla="*/ 22 h 121"/>
                <a:gd name="T28" fmla="*/ 102 w 103"/>
                <a:gd name="T29" fmla="*/ 0 h 121"/>
                <a:gd name="T30" fmla="*/ 82 w 103"/>
                <a:gd name="T31" fmla="*/ 14 h 121"/>
                <a:gd name="T32" fmla="*/ 35 w 103"/>
                <a:gd name="T33" fmla="*/ 6 h 121"/>
                <a:gd name="T34" fmla="*/ 19 w 103"/>
                <a:gd name="T35" fmla="*/ 17 h 121"/>
                <a:gd name="T36" fmla="*/ 0 w 103"/>
                <a:gd name="T37" fmla="*/ 7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3" h="121">
                  <a:moveTo>
                    <a:pt x="0" y="71"/>
                  </a:moveTo>
                  <a:lnTo>
                    <a:pt x="13" y="93"/>
                  </a:lnTo>
                  <a:lnTo>
                    <a:pt x="9" y="114"/>
                  </a:lnTo>
                  <a:lnTo>
                    <a:pt x="25" y="120"/>
                  </a:lnTo>
                  <a:lnTo>
                    <a:pt x="24" y="75"/>
                  </a:lnTo>
                  <a:lnTo>
                    <a:pt x="35" y="71"/>
                  </a:lnTo>
                  <a:lnTo>
                    <a:pt x="36" y="87"/>
                  </a:lnTo>
                  <a:lnTo>
                    <a:pt x="46" y="107"/>
                  </a:lnTo>
                  <a:lnTo>
                    <a:pt x="63" y="98"/>
                  </a:lnTo>
                  <a:lnTo>
                    <a:pt x="42" y="57"/>
                  </a:lnTo>
                  <a:lnTo>
                    <a:pt x="76" y="40"/>
                  </a:lnTo>
                  <a:lnTo>
                    <a:pt x="29" y="51"/>
                  </a:lnTo>
                  <a:lnTo>
                    <a:pt x="23" y="25"/>
                  </a:lnTo>
                  <a:lnTo>
                    <a:pt x="89" y="22"/>
                  </a:lnTo>
                  <a:lnTo>
                    <a:pt x="102" y="0"/>
                  </a:lnTo>
                  <a:lnTo>
                    <a:pt x="82" y="14"/>
                  </a:lnTo>
                  <a:lnTo>
                    <a:pt x="35" y="6"/>
                  </a:lnTo>
                  <a:lnTo>
                    <a:pt x="19" y="17"/>
                  </a:lnTo>
                  <a:lnTo>
                    <a:pt x="0" y="7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1" name="Freeform 86"/>
            <p:cNvSpPr>
              <a:spLocks/>
            </p:cNvSpPr>
            <p:nvPr/>
          </p:nvSpPr>
          <p:spPr bwMode="auto">
            <a:xfrm>
              <a:off x="4776" y="2966"/>
              <a:ext cx="56" cy="30"/>
            </a:xfrm>
            <a:custGeom>
              <a:avLst/>
              <a:gdLst>
                <a:gd name="T0" fmla="*/ 0 w 58"/>
                <a:gd name="T1" fmla="*/ 18 h 32"/>
                <a:gd name="T2" fmla="*/ 2 w 58"/>
                <a:gd name="T3" fmla="*/ 31 h 32"/>
                <a:gd name="T4" fmla="*/ 57 w 58"/>
                <a:gd name="T5" fmla="*/ 0 h 32"/>
                <a:gd name="T6" fmla="*/ 16 w 58"/>
                <a:gd name="T7" fmla="*/ 9 h 32"/>
                <a:gd name="T8" fmla="*/ 0 w 58"/>
                <a:gd name="T9" fmla="*/ 18 h 32"/>
              </a:gdLst>
              <a:ahLst/>
              <a:cxnLst>
                <a:cxn ang="0">
                  <a:pos x="T0" y="T1"/>
                </a:cxn>
                <a:cxn ang="0">
                  <a:pos x="T2" y="T3"/>
                </a:cxn>
                <a:cxn ang="0">
                  <a:pos x="T4" y="T5"/>
                </a:cxn>
                <a:cxn ang="0">
                  <a:pos x="T6" y="T7"/>
                </a:cxn>
                <a:cxn ang="0">
                  <a:pos x="T8" y="T9"/>
                </a:cxn>
              </a:cxnLst>
              <a:rect l="0" t="0" r="r" b="b"/>
              <a:pathLst>
                <a:path w="58" h="32">
                  <a:moveTo>
                    <a:pt x="0" y="18"/>
                  </a:moveTo>
                  <a:lnTo>
                    <a:pt x="2" y="31"/>
                  </a:lnTo>
                  <a:lnTo>
                    <a:pt x="57" y="0"/>
                  </a:lnTo>
                  <a:lnTo>
                    <a:pt x="16" y="9"/>
                  </a:lnTo>
                  <a:lnTo>
                    <a:pt x="0" y="1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2" name="Freeform 87"/>
            <p:cNvSpPr>
              <a:spLocks/>
            </p:cNvSpPr>
            <p:nvPr/>
          </p:nvSpPr>
          <p:spPr bwMode="auto">
            <a:xfrm>
              <a:off x="4833" y="2802"/>
              <a:ext cx="22" cy="47"/>
            </a:xfrm>
            <a:custGeom>
              <a:avLst/>
              <a:gdLst>
                <a:gd name="T0" fmla="*/ 0 w 23"/>
                <a:gd name="T1" fmla="*/ 16 h 49"/>
                <a:gd name="T2" fmla="*/ 4 w 23"/>
                <a:gd name="T3" fmla="*/ 38 h 49"/>
                <a:gd name="T4" fmla="*/ 17 w 23"/>
                <a:gd name="T5" fmla="*/ 48 h 49"/>
                <a:gd name="T6" fmla="*/ 8 w 23"/>
                <a:gd name="T7" fmla="*/ 28 h 49"/>
                <a:gd name="T8" fmla="*/ 22 w 23"/>
                <a:gd name="T9" fmla="*/ 25 h 49"/>
                <a:gd name="T10" fmla="*/ 20 w 23"/>
                <a:gd name="T11" fmla="*/ 9 h 49"/>
                <a:gd name="T12" fmla="*/ 4 w 23"/>
                <a:gd name="T13" fmla="*/ 20 h 49"/>
                <a:gd name="T14" fmla="*/ 11 w 23"/>
                <a:gd name="T15" fmla="*/ 0 h 49"/>
                <a:gd name="T16" fmla="*/ 0 w 23"/>
                <a:gd name="T17" fmla="*/ 1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49">
                  <a:moveTo>
                    <a:pt x="0" y="16"/>
                  </a:moveTo>
                  <a:lnTo>
                    <a:pt x="4" y="38"/>
                  </a:lnTo>
                  <a:lnTo>
                    <a:pt x="17" y="48"/>
                  </a:lnTo>
                  <a:lnTo>
                    <a:pt x="8" y="28"/>
                  </a:lnTo>
                  <a:lnTo>
                    <a:pt x="22" y="25"/>
                  </a:lnTo>
                  <a:lnTo>
                    <a:pt x="20" y="9"/>
                  </a:lnTo>
                  <a:lnTo>
                    <a:pt x="4" y="20"/>
                  </a:lnTo>
                  <a:lnTo>
                    <a:pt x="11" y="0"/>
                  </a:lnTo>
                  <a:lnTo>
                    <a:pt x="0" y="1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3" name="Freeform 88"/>
            <p:cNvSpPr>
              <a:spLocks/>
            </p:cNvSpPr>
            <p:nvPr/>
          </p:nvSpPr>
          <p:spPr bwMode="auto">
            <a:xfrm>
              <a:off x="4841" y="2877"/>
              <a:ext cx="47" cy="22"/>
            </a:xfrm>
            <a:custGeom>
              <a:avLst/>
              <a:gdLst>
                <a:gd name="T0" fmla="*/ 0 w 49"/>
                <a:gd name="T1" fmla="*/ 9 h 23"/>
                <a:gd name="T2" fmla="*/ 27 w 49"/>
                <a:gd name="T3" fmla="*/ 0 h 23"/>
                <a:gd name="T4" fmla="*/ 48 w 49"/>
                <a:gd name="T5" fmla="*/ 22 h 23"/>
                <a:gd name="T6" fmla="*/ 0 w 49"/>
                <a:gd name="T7" fmla="*/ 9 h 23"/>
              </a:gdLst>
              <a:ahLst/>
              <a:cxnLst>
                <a:cxn ang="0">
                  <a:pos x="T0" y="T1"/>
                </a:cxn>
                <a:cxn ang="0">
                  <a:pos x="T2" y="T3"/>
                </a:cxn>
                <a:cxn ang="0">
                  <a:pos x="T4" y="T5"/>
                </a:cxn>
                <a:cxn ang="0">
                  <a:pos x="T6" y="T7"/>
                </a:cxn>
              </a:cxnLst>
              <a:rect l="0" t="0" r="r" b="b"/>
              <a:pathLst>
                <a:path w="49" h="23">
                  <a:moveTo>
                    <a:pt x="0" y="9"/>
                  </a:moveTo>
                  <a:lnTo>
                    <a:pt x="27" y="0"/>
                  </a:lnTo>
                  <a:lnTo>
                    <a:pt x="48" y="22"/>
                  </a:lnTo>
                  <a:lnTo>
                    <a:pt x="0" y="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4" name="Freeform 89"/>
            <p:cNvSpPr>
              <a:spLocks/>
            </p:cNvSpPr>
            <p:nvPr/>
          </p:nvSpPr>
          <p:spPr bwMode="auto">
            <a:xfrm>
              <a:off x="4888" y="2840"/>
              <a:ext cx="166" cy="136"/>
            </a:xfrm>
            <a:custGeom>
              <a:avLst/>
              <a:gdLst>
                <a:gd name="T0" fmla="*/ 0 w 171"/>
                <a:gd name="T1" fmla="*/ 17 h 142"/>
                <a:gd name="T2" fmla="*/ 24 w 171"/>
                <a:gd name="T3" fmla="*/ 31 h 142"/>
                <a:gd name="T4" fmla="*/ 49 w 171"/>
                <a:gd name="T5" fmla="*/ 28 h 142"/>
                <a:gd name="T6" fmla="*/ 17 w 171"/>
                <a:gd name="T7" fmla="*/ 37 h 142"/>
                <a:gd name="T8" fmla="*/ 33 w 171"/>
                <a:gd name="T9" fmla="*/ 61 h 142"/>
                <a:gd name="T10" fmla="*/ 48 w 171"/>
                <a:gd name="T11" fmla="*/ 40 h 142"/>
                <a:gd name="T12" fmla="*/ 58 w 171"/>
                <a:gd name="T13" fmla="*/ 61 h 142"/>
                <a:gd name="T14" fmla="*/ 118 w 171"/>
                <a:gd name="T15" fmla="*/ 82 h 142"/>
                <a:gd name="T16" fmla="*/ 133 w 171"/>
                <a:gd name="T17" fmla="*/ 116 h 142"/>
                <a:gd name="T18" fmla="*/ 122 w 171"/>
                <a:gd name="T19" fmla="*/ 115 h 142"/>
                <a:gd name="T20" fmla="*/ 113 w 171"/>
                <a:gd name="T21" fmla="*/ 131 h 142"/>
                <a:gd name="T22" fmla="*/ 149 w 171"/>
                <a:gd name="T23" fmla="*/ 123 h 142"/>
                <a:gd name="T24" fmla="*/ 170 w 171"/>
                <a:gd name="T25" fmla="*/ 141 h 142"/>
                <a:gd name="T26" fmla="*/ 167 w 171"/>
                <a:gd name="T27" fmla="*/ 35 h 142"/>
                <a:gd name="T28" fmla="*/ 114 w 171"/>
                <a:gd name="T29" fmla="*/ 17 h 142"/>
                <a:gd name="T30" fmla="*/ 71 w 171"/>
                <a:gd name="T31" fmla="*/ 48 h 142"/>
                <a:gd name="T32" fmla="*/ 55 w 171"/>
                <a:gd name="T33" fmla="*/ 32 h 142"/>
                <a:gd name="T34" fmla="*/ 49 w 171"/>
                <a:gd name="T35" fmla="*/ 6 h 142"/>
                <a:gd name="T36" fmla="*/ 24 w 171"/>
                <a:gd name="T37" fmla="*/ 0 h 142"/>
                <a:gd name="T38" fmla="*/ 0 w 171"/>
                <a:gd name="T39" fmla="*/ 17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1" h="142">
                  <a:moveTo>
                    <a:pt x="0" y="17"/>
                  </a:moveTo>
                  <a:lnTo>
                    <a:pt x="24" y="31"/>
                  </a:lnTo>
                  <a:lnTo>
                    <a:pt x="49" y="28"/>
                  </a:lnTo>
                  <a:lnTo>
                    <a:pt x="17" y="37"/>
                  </a:lnTo>
                  <a:lnTo>
                    <a:pt x="33" y="61"/>
                  </a:lnTo>
                  <a:lnTo>
                    <a:pt x="48" y="40"/>
                  </a:lnTo>
                  <a:lnTo>
                    <a:pt x="58" y="61"/>
                  </a:lnTo>
                  <a:lnTo>
                    <a:pt x="118" y="82"/>
                  </a:lnTo>
                  <a:lnTo>
                    <a:pt x="133" y="116"/>
                  </a:lnTo>
                  <a:lnTo>
                    <a:pt x="122" y="115"/>
                  </a:lnTo>
                  <a:lnTo>
                    <a:pt x="113" y="131"/>
                  </a:lnTo>
                  <a:lnTo>
                    <a:pt x="149" y="123"/>
                  </a:lnTo>
                  <a:lnTo>
                    <a:pt x="170" y="141"/>
                  </a:lnTo>
                  <a:lnTo>
                    <a:pt x="167" y="35"/>
                  </a:lnTo>
                  <a:lnTo>
                    <a:pt x="114" y="17"/>
                  </a:lnTo>
                  <a:lnTo>
                    <a:pt x="71" y="48"/>
                  </a:lnTo>
                  <a:lnTo>
                    <a:pt x="55" y="32"/>
                  </a:lnTo>
                  <a:lnTo>
                    <a:pt x="49" y="6"/>
                  </a:lnTo>
                  <a:lnTo>
                    <a:pt x="24" y="0"/>
                  </a:lnTo>
                  <a:lnTo>
                    <a:pt x="0" y="1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5" name="Freeform 90"/>
            <p:cNvSpPr>
              <a:spLocks/>
            </p:cNvSpPr>
            <p:nvPr/>
          </p:nvSpPr>
          <p:spPr bwMode="auto">
            <a:xfrm>
              <a:off x="4893" y="2946"/>
              <a:ext cx="22" cy="21"/>
            </a:xfrm>
            <a:custGeom>
              <a:avLst/>
              <a:gdLst>
                <a:gd name="T0" fmla="*/ 0 w 23"/>
                <a:gd name="T1" fmla="*/ 21 h 22"/>
                <a:gd name="T2" fmla="*/ 14 w 23"/>
                <a:gd name="T3" fmla="*/ 0 h 22"/>
                <a:gd name="T4" fmla="*/ 22 w 23"/>
                <a:gd name="T5" fmla="*/ 11 h 22"/>
                <a:gd name="T6" fmla="*/ 0 w 23"/>
                <a:gd name="T7" fmla="*/ 21 h 22"/>
              </a:gdLst>
              <a:ahLst/>
              <a:cxnLst>
                <a:cxn ang="0">
                  <a:pos x="T0" y="T1"/>
                </a:cxn>
                <a:cxn ang="0">
                  <a:pos x="T2" y="T3"/>
                </a:cxn>
                <a:cxn ang="0">
                  <a:pos x="T4" y="T5"/>
                </a:cxn>
                <a:cxn ang="0">
                  <a:pos x="T6" y="T7"/>
                </a:cxn>
              </a:cxnLst>
              <a:rect l="0" t="0" r="r" b="b"/>
              <a:pathLst>
                <a:path w="23" h="22">
                  <a:moveTo>
                    <a:pt x="0" y="21"/>
                  </a:moveTo>
                  <a:lnTo>
                    <a:pt x="14" y="0"/>
                  </a:lnTo>
                  <a:lnTo>
                    <a:pt x="22" y="11"/>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6" name="Freeform 91"/>
            <p:cNvSpPr>
              <a:spLocks/>
            </p:cNvSpPr>
            <p:nvPr/>
          </p:nvSpPr>
          <p:spPr bwMode="auto">
            <a:xfrm>
              <a:off x="3521" y="2185"/>
              <a:ext cx="303" cy="255"/>
            </a:xfrm>
            <a:custGeom>
              <a:avLst/>
              <a:gdLst>
                <a:gd name="T0" fmla="*/ 0 w 313"/>
                <a:gd name="T1" fmla="*/ 9 h 267"/>
                <a:gd name="T2" fmla="*/ 6 w 313"/>
                <a:gd name="T3" fmla="*/ 0 h 267"/>
                <a:gd name="T4" fmla="*/ 31 w 313"/>
                <a:gd name="T5" fmla="*/ 20 h 267"/>
                <a:gd name="T6" fmla="*/ 60 w 313"/>
                <a:gd name="T7" fmla="*/ 4 h 267"/>
                <a:gd name="T8" fmla="*/ 63 w 313"/>
                <a:gd name="T9" fmla="*/ 20 h 267"/>
                <a:gd name="T10" fmla="*/ 76 w 313"/>
                <a:gd name="T11" fmla="*/ 25 h 267"/>
                <a:gd name="T12" fmla="*/ 81 w 313"/>
                <a:gd name="T13" fmla="*/ 43 h 267"/>
                <a:gd name="T14" fmla="*/ 124 w 313"/>
                <a:gd name="T15" fmla="*/ 60 h 267"/>
                <a:gd name="T16" fmla="*/ 163 w 313"/>
                <a:gd name="T17" fmla="*/ 55 h 267"/>
                <a:gd name="T18" fmla="*/ 159 w 313"/>
                <a:gd name="T19" fmla="*/ 45 h 267"/>
                <a:gd name="T20" fmla="*/ 210 w 313"/>
                <a:gd name="T21" fmla="*/ 28 h 267"/>
                <a:gd name="T22" fmla="*/ 276 w 313"/>
                <a:gd name="T23" fmla="*/ 58 h 267"/>
                <a:gd name="T24" fmla="*/ 279 w 313"/>
                <a:gd name="T25" fmla="*/ 75 h 267"/>
                <a:gd name="T26" fmla="*/ 268 w 313"/>
                <a:gd name="T27" fmla="*/ 106 h 267"/>
                <a:gd name="T28" fmla="*/ 270 w 313"/>
                <a:gd name="T29" fmla="*/ 148 h 267"/>
                <a:gd name="T30" fmla="*/ 286 w 313"/>
                <a:gd name="T31" fmla="*/ 162 h 267"/>
                <a:gd name="T32" fmla="*/ 274 w 313"/>
                <a:gd name="T33" fmla="*/ 183 h 267"/>
                <a:gd name="T34" fmla="*/ 312 w 313"/>
                <a:gd name="T35" fmla="*/ 232 h 267"/>
                <a:gd name="T36" fmla="*/ 286 w 313"/>
                <a:gd name="T37" fmla="*/ 266 h 267"/>
                <a:gd name="T38" fmla="*/ 216 w 313"/>
                <a:gd name="T39" fmla="*/ 255 h 267"/>
                <a:gd name="T40" fmla="*/ 201 w 313"/>
                <a:gd name="T41" fmla="*/ 232 h 267"/>
                <a:gd name="T42" fmla="*/ 152 w 313"/>
                <a:gd name="T43" fmla="*/ 240 h 267"/>
                <a:gd name="T44" fmla="*/ 118 w 313"/>
                <a:gd name="T45" fmla="*/ 218 h 267"/>
                <a:gd name="T46" fmla="*/ 94 w 313"/>
                <a:gd name="T47" fmla="*/ 178 h 267"/>
                <a:gd name="T48" fmla="*/ 76 w 313"/>
                <a:gd name="T49" fmla="*/ 171 h 267"/>
                <a:gd name="T50" fmla="*/ 71 w 313"/>
                <a:gd name="T51" fmla="*/ 180 h 267"/>
                <a:gd name="T52" fmla="*/ 49 w 313"/>
                <a:gd name="T53" fmla="*/ 139 h 267"/>
                <a:gd name="T54" fmla="*/ 20 w 313"/>
                <a:gd name="T55" fmla="*/ 114 h 267"/>
                <a:gd name="T56" fmla="*/ 33 w 313"/>
                <a:gd name="T57" fmla="*/ 75 h 267"/>
                <a:gd name="T58" fmla="*/ 21 w 313"/>
                <a:gd name="T59" fmla="*/ 70 h 267"/>
                <a:gd name="T60" fmla="*/ 9 w 313"/>
                <a:gd name="T61" fmla="*/ 49 h 267"/>
                <a:gd name="T62" fmla="*/ 0 w 313"/>
                <a:gd name="T63" fmla="*/ 9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3" h="267">
                  <a:moveTo>
                    <a:pt x="0" y="9"/>
                  </a:moveTo>
                  <a:lnTo>
                    <a:pt x="6" y="0"/>
                  </a:lnTo>
                  <a:lnTo>
                    <a:pt x="31" y="20"/>
                  </a:lnTo>
                  <a:lnTo>
                    <a:pt x="60" y="4"/>
                  </a:lnTo>
                  <a:lnTo>
                    <a:pt x="63" y="20"/>
                  </a:lnTo>
                  <a:lnTo>
                    <a:pt x="76" y="25"/>
                  </a:lnTo>
                  <a:lnTo>
                    <a:pt x="81" y="43"/>
                  </a:lnTo>
                  <a:lnTo>
                    <a:pt x="124" y="60"/>
                  </a:lnTo>
                  <a:lnTo>
                    <a:pt x="163" y="55"/>
                  </a:lnTo>
                  <a:lnTo>
                    <a:pt x="159" y="45"/>
                  </a:lnTo>
                  <a:lnTo>
                    <a:pt x="210" y="28"/>
                  </a:lnTo>
                  <a:lnTo>
                    <a:pt x="276" y="58"/>
                  </a:lnTo>
                  <a:lnTo>
                    <a:pt x="279" y="75"/>
                  </a:lnTo>
                  <a:lnTo>
                    <a:pt x="268" y="106"/>
                  </a:lnTo>
                  <a:lnTo>
                    <a:pt x="270" y="148"/>
                  </a:lnTo>
                  <a:lnTo>
                    <a:pt x="286" y="162"/>
                  </a:lnTo>
                  <a:lnTo>
                    <a:pt x="274" y="183"/>
                  </a:lnTo>
                  <a:lnTo>
                    <a:pt x="312" y="232"/>
                  </a:lnTo>
                  <a:lnTo>
                    <a:pt x="286" y="266"/>
                  </a:lnTo>
                  <a:lnTo>
                    <a:pt x="216" y="255"/>
                  </a:lnTo>
                  <a:lnTo>
                    <a:pt x="201" y="232"/>
                  </a:lnTo>
                  <a:lnTo>
                    <a:pt x="152" y="240"/>
                  </a:lnTo>
                  <a:lnTo>
                    <a:pt x="118" y="218"/>
                  </a:lnTo>
                  <a:lnTo>
                    <a:pt x="94" y="178"/>
                  </a:lnTo>
                  <a:lnTo>
                    <a:pt x="76" y="171"/>
                  </a:lnTo>
                  <a:lnTo>
                    <a:pt x="71" y="180"/>
                  </a:lnTo>
                  <a:lnTo>
                    <a:pt x="49" y="139"/>
                  </a:lnTo>
                  <a:lnTo>
                    <a:pt x="20" y="114"/>
                  </a:lnTo>
                  <a:lnTo>
                    <a:pt x="33" y="75"/>
                  </a:lnTo>
                  <a:lnTo>
                    <a:pt x="21" y="70"/>
                  </a:lnTo>
                  <a:lnTo>
                    <a:pt x="9" y="49"/>
                  </a:lnTo>
                  <a:lnTo>
                    <a:pt x="0" y="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7" name="Freeform 92"/>
            <p:cNvSpPr>
              <a:spLocks/>
            </p:cNvSpPr>
            <p:nvPr/>
          </p:nvSpPr>
          <p:spPr bwMode="auto">
            <a:xfrm>
              <a:off x="3434" y="2233"/>
              <a:ext cx="157" cy="141"/>
            </a:xfrm>
            <a:custGeom>
              <a:avLst/>
              <a:gdLst>
                <a:gd name="T0" fmla="*/ 0 w 162"/>
                <a:gd name="T1" fmla="*/ 71 h 148"/>
                <a:gd name="T2" fmla="*/ 8 w 162"/>
                <a:gd name="T3" fmla="*/ 91 h 148"/>
                <a:gd name="T4" fmla="*/ 81 w 162"/>
                <a:gd name="T5" fmla="*/ 125 h 148"/>
                <a:gd name="T6" fmla="*/ 81 w 162"/>
                <a:gd name="T7" fmla="*/ 137 h 148"/>
                <a:gd name="T8" fmla="*/ 99 w 162"/>
                <a:gd name="T9" fmla="*/ 145 h 148"/>
                <a:gd name="T10" fmla="*/ 128 w 162"/>
                <a:gd name="T11" fmla="*/ 147 h 148"/>
                <a:gd name="T12" fmla="*/ 152 w 162"/>
                <a:gd name="T13" fmla="*/ 132 h 148"/>
                <a:gd name="T14" fmla="*/ 161 w 162"/>
                <a:gd name="T15" fmla="*/ 130 h 148"/>
                <a:gd name="T16" fmla="*/ 139 w 162"/>
                <a:gd name="T17" fmla="*/ 89 h 148"/>
                <a:gd name="T18" fmla="*/ 110 w 162"/>
                <a:gd name="T19" fmla="*/ 64 h 148"/>
                <a:gd name="T20" fmla="*/ 123 w 162"/>
                <a:gd name="T21" fmla="*/ 25 h 148"/>
                <a:gd name="T22" fmla="*/ 111 w 162"/>
                <a:gd name="T23" fmla="*/ 20 h 148"/>
                <a:gd name="T24" fmla="*/ 99 w 162"/>
                <a:gd name="T25" fmla="*/ 0 h 148"/>
                <a:gd name="T26" fmla="*/ 64 w 162"/>
                <a:gd name="T27" fmla="*/ 1 h 148"/>
                <a:gd name="T28" fmla="*/ 45 w 162"/>
                <a:gd name="T29" fmla="*/ 14 h 148"/>
                <a:gd name="T30" fmla="*/ 40 w 162"/>
                <a:gd name="T31" fmla="*/ 49 h 148"/>
                <a:gd name="T32" fmla="*/ 0 w 162"/>
                <a:gd name="T33" fmla="*/ 7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148">
                  <a:moveTo>
                    <a:pt x="0" y="71"/>
                  </a:moveTo>
                  <a:lnTo>
                    <a:pt x="8" y="91"/>
                  </a:lnTo>
                  <a:lnTo>
                    <a:pt x="81" y="125"/>
                  </a:lnTo>
                  <a:lnTo>
                    <a:pt x="81" y="137"/>
                  </a:lnTo>
                  <a:lnTo>
                    <a:pt x="99" y="145"/>
                  </a:lnTo>
                  <a:lnTo>
                    <a:pt x="128" y="147"/>
                  </a:lnTo>
                  <a:lnTo>
                    <a:pt x="152" y="132"/>
                  </a:lnTo>
                  <a:lnTo>
                    <a:pt x="161" y="130"/>
                  </a:lnTo>
                  <a:lnTo>
                    <a:pt x="139" y="89"/>
                  </a:lnTo>
                  <a:lnTo>
                    <a:pt x="110" y="64"/>
                  </a:lnTo>
                  <a:lnTo>
                    <a:pt x="123" y="25"/>
                  </a:lnTo>
                  <a:lnTo>
                    <a:pt x="111" y="20"/>
                  </a:lnTo>
                  <a:lnTo>
                    <a:pt x="99" y="0"/>
                  </a:lnTo>
                  <a:lnTo>
                    <a:pt x="64" y="1"/>
                  </a:lnTo>
                  <a:lnTo>
                    <a:pt x="45" y="14"/>
                  </a:lnTo>
                  <a:lnTo>
                    <a:pt x="40" y="49"/>
                  </a:lnTo>
                  <a:lnTo>
                    <a:pt x="0" y="7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8" name="Freeform 93"/>
            <p:cNvSpPr>
              <a:spLocks/>
            </p:cNvSpPr>
            <p:nvPr/>
          </p:nvSpPr>
          <p:spPr bwMode="auto">
            <a:xfrm>
              <a:off x="2930" y="2049"/>
              <a:ext cx="186" cy="172"/>
            </a:xfrm>
            <a:custGeom>
              <a:avLst/>
              <a:gdLst>
                <a:gd name="T0" fmla="*/ 0 w 192"/>
                <a:gd name="T1" fmla="*/ 44 h 180"/>
                <a:gd name="T2" fmla="*/ 5 w 192"/>
                <a:gd name="T3" fmla="*/ 24 h 180"/>
                <a:gd name="T4" fmla="*/ 28 w 192"/>
                <a:gd name="T5" fmla="*/ 14 h 180"/>
                <a:gd name="T6" fmla="*/ 37 w 192"/>
                <a:gd name="T7" fmla="*/ 24 h 180"/>
                <a:gd name="T8" fmla="*/ 60 w 192"/>
                <a:gd name="T9" fmla="*/ 5 h 180"/>
                <a:gd name="T10" fmla="*/ 86 w 192"/>
                <a:gd name="T11" fmla="*/ 0 h 180"/>
                <a:gd name="T12" fmla="*/ 112 w 192"/>
                <a:gd name="T13" fmla="*/ 13 h 180"/>
                <a:gd name="T14" fmla="*/ 112 w 192"/>
                <a:gd name="T15" fmla="*/ 32 h 180"/>
                <a:gd name="T16" fmla="*/ 91 w 192"/>
                <a:gd name="T17" fmla="*/ 36 h 180"/>
                <a:gd name="T18" fmla="*/ 92 w 192"/>
                <a:gd name="T19" fmla="*/ 59 h 180"/>
                <a:gd name="T20" fmla="*/ 129 w 192"/>
                <a:gd name="T21" fmla="*/ 99 h 180"/>
                <a:gd name="T22" fmla="*/ 151 w 192"/>
                <a:gd name="T23" fmla="*/ 102 h 180"/>
                <a:gd name="T24" fmla="*/ 150 w 192"/>
                <a:gd name="T25" fmla="*/ 111 h 180"/>
                <a:gd name="T26" fmla="*/ 191 w 192"/>
                <a:gd name="T27" fmla="*/ 137 h 180"/>
                <a:gd name="T28" fmla="*/ 162 w 192"/>
                <a:gd name="T29" fmla="*/ 133 h 180"/>
                <a:gd name="T30" fmla="*/ 169 w 192"/>
                <a:gd name="T31" fmla="*/ 158 h 180"/>
                <a:gd name="T32" fmla="*/ 151 w 192"/>
                <a:gd name="T33" fmla="*/ 179 h 180"/>
                <a:gd name="T34" fmla="*/ 145 w 192"/>
                <a:gd name="T35" fmla="*/ 137 h 180"/>
                <a:gd name="T36" fmla="*/ 73 w 192"/>
                <a:gd name="T37" fmla="*/ 92 h 180"/>
                <a:gd name="T38" fmla="*/ 56 w 192"/>
                <a:gd name="T39" fmla="*/ 63 h 180"/>
                <a:gd name="T40" fmla="*/ 33 w 192"/>
                <a:gd name="T41" fmla="*/ 53 h 180"/>
                <a:gd name="T42" fmla="*/ 13 w 192"/>
                <a:gd name="T43" fmla="*/ 65 h 180"/>
                <a:gd name="T44" fmla="*/ 0 w 192"/>
                <a:gd name="T45" fmla="*/ 4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2" h="180">
                  <a:moveTo>
                    <a:pt x="0" y="44"/>
                  </a:moveTo>
                  <a:lnTo>
                    <a:pt x="5" y="24"/>
                  </a:lnTo>
                  <a:lnTo>
                    <a:pt x="28" y="14"/>
                  </a:lnTo>
                  <a:lnTo>
                    <a:pt x="37" y="24"/>
                  </a:lnTo>
                  <a:lnTo>
                    <a:pt x="60" y="5"/>
                  </a:lnTo>
                  <a:lnTo>
                    <a:pt x="86" y="0"/>
                  </a:lnTo>
                  <a:lnTo>
                    <a:pt x="112" y="13"/>
                  </a:lnTo>
                  <a:lnTo>
                    <a:pt x="112" y="32"/>
                  </a:lnTo>
                  <a:lnTo>
                    <a:pt x="91" y="36"/>
                  </a:lnTo>
                  <a:lnTo>
                    <a:pt x="92" y="59"/>
                  </a:lnTo>
                  <a:lnTo>
                    <a:pt x="129" y="99"/>
                  </a:lnTo>
                  <a:lnTo>
                    <a:pt x="151" y="102"/>
                  </a:lnTo>
                  <a:lnTo>
                    <a:pt x="150" y="111"/>
                  </a:lnTo>
                  <a:lnTo>
                    <a:pt x="191" y="137"/>
                  </a:lnTo>
                  <a:lnTo>
                    <a:pt x="162" y="133"/>
                  </a:lnTo>
                  <a:lnTo>
                    <a:pt x="169" y="158"/>
                  </a:lnTo>
                  <a:lnTo>
                    <a:pt x="151" y="179"/>
                  </a:lnTo>
                  <a:lnTo>
                    <a:pt x="145" y="137"/>
                  </a:lnTo>
                  <a:lnTo>
                    <a:pt x="73" y="92"/>
                  </a:lnTo>
                  <a:lnTo>
                    <a:pt x="56" y="63"/>
                  </a:lnTo>
                  <a:lnTo>
                    <a:pt x="33" y="53"/>
                  </a:lnTo>
                  <a:lnTo>
                    <a:pt x="13" y="65"/>
                  </a:lnTo>
                  <a:lnTo>
                    <a:pt x="0" y="4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09" name="Freeform 94"/>
            <p:cNvSpPr>
              <a:spLocks/>
            </p:cNvSpPr>
            <p:nvPr/>
          </p:nvSpPr>
          <p:spPr bwMode="auto">
            <a:xfrm>
              <a:off x="2954" y="2159"/>
              <a:ext cx="23" cy="43"/>
            </a:xfrm>
            <a:custGeom>
              <a:avLst/>
              <a:gdLst>
                <a:gd name="T0" fmla="*/ 0 w 24"/>
                <a:gd name="T1" fmla="*/ 6 h 45"/>
                <a:gd name="T2" fmla="*/ 4 w 24"/>
                <a:gd name="T3" fmla="*/ 40 h 45"/>
                <a:gd name="T4" fmla="*/ 13 w 24"/>
                <a:gd name="T5" fmla="*/ 44 h 45"/>
                <a:gd name="T6" fmla="*/ 23 w 24"/>
                <a:gd name="T7" fmla="*/ 17 h 45"/>
                <a:gd name="T8" fmla="*/ 14 w 24"/>
                <a:gd name="T9" fmla="*/ 0 h 45"/>
                <a:gd name="T10" fmla="*/ 0 w 24"/>
                <a:gd name="T11" fmla="*/ 6 h 45"/>
              </a:gdLst>
              <a:ahLst/>
              <a:cxnLst>
                <a:cxn ang="0">
                  <a:pos x="T0" y="T1"/>
                </a:cxn>
                <a:cxn ang="0">
                  <a:pos x="T2" y="T3"/>
                </a:cxn>
                <a:cxn ang="0">
                  <a:pos x="T4" y="T5"/>
                </a:cxn>
                <a:cxn ang="0">
                  <a:pos x="T6" y="T7"/>
                </a:cxn>
                <a:cxn ang="0">
                  <a:pos x="T8" y="T9"/>
                </a:cxn>
                <a:cxn ang="0">
                  <a:pos x="T10" y="T11"/>
                </a:cxn>
              </a:cxnLst>
              <a:rect l="0" t="0" r="r" b="b"/>
              <a:pathLst>
                <a:path w="24" h="45">
                  <a:moveTo>
                    <a:pt x="0" y="6"/>
                  </a:moveTo>
                  <a:lnTo>
                    <a:pt x="4" y="40"/>
                  </a:lnTo>
                  <a:lnTo>
                    <a:pt x="13" y="44"/>
                  </a:lnTo>
                  <a:lnTo>
                    <a:pt x="23" y="17"/>
                  </a:lnTo>
                  <a:lnTo>
                    <a:pt x="14" y="0"/>
                  </a:lnTo>
                  <a:lnTo>
                    <a:pt x="0" y="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0" name="Freeform 95"/>
            <p:cNvSpPr>
              <a:spLocks/>
            </p:cNvSpPr>
            <p:nvPr/>
          </p:nvSpPr>
          <p:spPr bwMode="auto">
            <a:xfrm>
              <a:off x="3021" y="2214"/>
              <a:ext cx="50" cy="28"/>
            </a:xfrm>
            <a:custGeom>
              <a:avLst/>
              <a:gdLst>
                <a:gd name="T0" fmla="*/ 0 w 52"/>
                <a:gd name="T1" fmla="*/ 6 h 29"/>
                <a:gd name="T2" fmla="*/ 42 w 52"/>
                <a:gd name="T3" fmla="*/ 28 h 29"/>
                <a:gd name="T4" fmla="*/ 51 w 52"/>
                <a:gd name="T5" fmla="*/ 0 h 29"/>
                <a:gd name="T6" fmla="*/ 0 w 52"/>
                <a:gd name="T7" fmla="*/ 6 h 29"/>
              </a:gdLst>
              <a:ahLst/>
              <a:cxnLst>
                <a:cxn ang="0">
                  <a:pos x="T0" y="T1"/>
                </a:cxn>
                <a:cxn ang="0">
                  <a:pos x="T2" y="T3"/>
                </a:cxn>
                <a:cxn ang="0">
                  <a:pos x="T4" y="T5"/>
                </a:cxn>
                <a:cxn ang="0">
                  <a:pos x="T6" y="T7"/>
                </a:cxn>
              </a:cxnLst>
              <a:rect l="0" t="0" r="r" b="b"/>
              <a:pathLst>
                <a:path w="52" h="29">
                  <a:moveTo>
                    <a:pt x="0" y="6"/>
                  </a:moveTo>
                  <a:lnTo>
                    <a:pt x="42" y="28"/>
                  </a:lnTo>
                  <a:lnTo>
                    <a:pt x="51" y="0"/>
                  </a:lnTo>
                  <a:lnTo>
                    <a:pt x="0" y="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1" name="Freeform 96"/>
            <p:cNvSpPr>
              <a:spLocks/>
            </p:cNvSpPr>
            <p:nvPr/>
          </p:nvSpPr>
          <p:spPr bwMode="auto">
            <a:xfrm>
              <a:off x="4870" y="2293"/>
              <a:ext cx="38" cy="44"/>
            </a:xfrm>
            <a:custGeom>
              <a:avLst/>
              <a:gdLst>
                <a:gd name="T0" fmla="*/ 0 w 39"/>
                <a:gd name="T1" fmla="*/ 12 h 46"/>
                <a:gd name="T2" fmla="*/ 1 w 39"/>
                <a:gd name="T3" fmla="*/ 23 h 46"/>
                <a:gd name="T4" fmla="*/ 9 w 39"/>
                <a:gd name="T5" fmla="*/ 12 h 46"/>
                <a:gd name="T6" fmla="*/ 13 w 39"/>
                <a:gd name="T7" fmla="*/ 19 h 46"/>
                <a:gd name="T8" fmla="*/ 9 w 39"/>
                <a:gd name="T9" fmla="*/ 45 h 46"/>
                <a:gd name="T10" fmla="*/ 27 w 39"/>
                <a:gd name="T11" fmla="*/ 45 h 46"/>
                <a:gd name="T12" fmla="*/ 38 w 39"/>
                <a:gd name="T13" fmla="*/ 17 h 46"/>
                <a:gd name="T14" fmla="*/ 32 w 39"/>
                <a:gd name="T15" fmla="*/ 2 h 46"/>
                <a:gd name="T16" fmla="*/ 14 w 39"/>
                <a:gd name="T17" fmla="*/ 0 h 46"/>
                <a:gd name="T18" fmla="*/ 0 w 39"/>
                <a:gd name="T19"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 h="46">
                  <a:moveTo>
                    <a:pt x="0" y="12"/>
                  </a:moveTo>
                  <a:lnTo>
                    <a:pt x="1" y="23"/>
                  </a:lnTo>
                  <a:lnTo>
                    <a:pt x="9" y="12"/>
                  </a:lnTo>
                  <a:lnTo>
                    <a:pt x="13" y="19"/>
                  </a:lnTo>
                  <a:lnTo>
                    <a:pt x="9" y="45"/>
                  </a:lnTo>
                  <a:lnTo>
                    <a:pt x="27" y="45"/>
                  </a:lnTo>
                  <a:lnTo>
                    <a:pt x="38" y="17"/>
                  </a:lnTo>
                  <a:lnTo>
                    <a:pt x="32" y="2"/>
                  </a:lnTo>
                  <a:lnTo>
                    <a:pt x="14" y="0"/>
                  </a:lnTo>
                  <a:lnTo>
                    <a:pt x="0" y="1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2" name="Freeform 97"/>
            <p:cNvSpPr>
              <a:spLocks/>
            </p:cNvSpPr>
            <p:nvPr/>
          </p:nvSpPr>
          <p:spPr bwMode="auto">
            <a:xfrm>
              <a:off x="4888" y="2159"/>
              <a:ext cx="180" cy="142"/>
            </a:xfrm>
            <a:custGeom>
              <a:avLst/>
              <a:gdLst>
                <a:gd name="T0" fmla="*/ 0 w 186"/>
                <a:gd name="T1" fmla="*/ 137 h 148"/>
                <a:gd name="T2" fmla="*/ 33 w 186"/>
                <a:gd name="T3" fmla="*/ 110 h 148"/>
                <a:gd name="T4" fmla="*/ 79 w 186"/>
                <a:gd name="T5" fmla="*/ 110 h 148"/>
                <a:gd name="T6" fmla="*/ 98 w 186"/>
                <a:gd name="T7" fmla="*/ 76 h 148"/>
                <a:gd name="T8" fmla="*/ 106 w 186"/>
                <a:gd name="T9" fmla="*/ 74 h 148"/>
                <a:gd name="T10" fmla="*/ 106 w 186"/>
                <a:gd name="T11" fmla="*/ 86 h 148"/>
                <a:gd name="T12" fmla="*/ 128 w 186"/>
                <a:gd name="T13" fmla="*/ 74 h 148"/>
                <a:gd name="T14" fmla="*/ 145 w 186"/>
                <a:gd name="T15" fmla="*/ 48 h 148"/>
                <a:gd name="T16" fmla="*/ 153 w 186"/>
                <a:gd name="T17" fmla="*/ 6 h 148"/>
                <a:gd name="T18" fmla="*/ 168 w 186"/>
                <a:gd name="T19" fmla="*/ 8 h 148"/>
                <a:gd name="T20" fmla="*/ 163 w 186"/>
                <a:gd name="T21" fmla="*/ 0 h 148"/>
                <a:gd name="T22" fmla="*/ 172 w 186"/>
                <a:gd name="T23" fmla="*/ 0 h 148"/>
                <a:gd name="T24" fmla="*/ 185 w 186"/>
                <a:gd name="T25" fmla="*/ 35 h 148"/>
                <a:gd name="T26" fmla="*/ 168 w 186"/>
                <a:gd name="T27" fmla="*/ 59 h 148"/>
                <a:gd name="T28" fmla="*/ 168 w 186"/>
                <a:gd name="T29" fmla="*/ 82 h 148"/>
                <a:gd name="T30" fmla="*/ 156 w 186"/>
                <a:gd name="T31" fmla="*/ 115 h 148"/>
                <a:gd name="T32" fmla="*/ 148 w 186"/>
                <a:gd name="T33" fmla="*/ 120 h 148"/>
                <a:gd name="T34" fmla="*/ 148 w 186"/>
                <a:gd name="T35" fmla="*/ 107 h 148"/>
                <a:gd name="T36" fmla="*/ 121 w 186"/>
                <a:gd name="T37" fmla="*/ 126 h 148"/>
                <a:gd name="T38" fmla="*/ 98 w 186"/>
                <a:gd name="T39" fmla="*/ 118 h 148"/>
                <a:gd name="T40" fmla="*/ 99 w 186"/>
                <a:gd name="T41" fmla="*/ 133 h 148"/>
                <a:gd name="T42" fmla="*/ 79 w 186"/>
                <a:gd name="T43" fmla="*/ 147 h 148"/>
                <a:gd name="T44" fmla="*/ 74 w 186"/>
                <a:gd name="T45" fmla="*/ 125 h 148"/>
                <a:gd name="T46" fmla="*/ 0 w 186"/>
                <a:gd name="T47" fmla="*/ 137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6" h="148">
                  <a:moveTo>
                    <a:pt x="0" y="137"/>
                  </a:moveTo>
                  <a:lnTo>
                    <a:pt x="33" y="110"/>
                  </a:lnTo>
                  <a:lnTo>
                    <a:pt x="79" y="110"/>
                  </a:lnTo>
                  <a:lnTo>
                    <a:pt x="98" y="76"/>
                  </a:lnTo>
                  <a:lnTo>
                    <a:pt x="106" y="74"/>
                  </a:lnTo>
                  <a:lnTo>
                    <a:pt x="106" y="86"/>
                  </a:lnTo>
                  <a:lnTo>
                    <a:pt x="128" y="74"/>
                  </a:lnTo>
                  <a:lnTo>
                    <a:pt x="145" y="48"/>
                  </a:lnTo>
                  <a:lnTo>
                    <a:pt x="153" y="6"/>
                  </a:lnTo>
                  <a:lnTo>
                    <a:pt x="168" y="8"/>
                  </a:lnTo>
                  <a:lnTo>
                    <a:pt x="163" y="0"/>
                  </a:lnTo>
                  <a:lnTo>
                    <a:pt x="172" y="0"/>
                  </a:lnTo>
                  <a:lnTo>
                    <a:pt x="185" y="35"/>
                  </a:lnTo>
                  <a:lnTo>
                    <a:pt x="168" y="59"/>
                  </a:lnTo>
                  <a:lnTo>
                    <a:pt x="168" y="82"/>
                  </a:lnTo>
                  <a:lnTo>
                    <a:pt x="156" y="115"/>
                  </a:lnTo>
                  <a:lnTo>
                    <a:pt x="148" y="120"/>
                  </a:lnTo>
                  <a:lnTo>
                    <a:pt x="148" y="107"/>
                  </a:lnTo>
                  <a:lnTo>
                    <a:pt x="121" y="126"/>
                  </a:lnTo>
                  <a:lnTo>
                    <a:pt x="98" y="118"/>
                  </a:lnTo>
                  <a:lnTo>
                    <a:pt x="99" y="133"/>
                  </a:lnTo>
                  <a:lnTo>
                    <a:pt x="79" y="147"/>
                  </a:lnTo>
                  <a:lnTo>
                    <a:pt x="74" y="125"/>
                  </a:lnTo>
                  <a:lnTo>
                    <a:pt x="0" y="13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3" name="Freeform 98"/>
            <p:cNvSpPr>
              <a:spLocks/>
            </p:cNvSpPr>
            <p:nvPr/>
          </p:nvSpPr>
          <p:spPr bwMode="auto">
            <a:xfrm>
              <a:off x="4911" y="2286"/>
              <a:ext cx="37" cy="27"/>
            </a:xfrm>
            <a:custGeom>
              <a:avLst/>
              <a:gdLst>
                <a:gd name="T0" fmla="*/ 0 w 39"/>
                <a:gd name="T1" fmla="*/ 14 h 28"/>
                <a:gd name="T2" fmla="*/ 12 w 39"/>
                <a:gd name="T3" fmla="*/ 27 h 28"/>
                <a:gd name="T4" fmla="*/ 33 w 39"/>
                <a:gd name="T5" fmla="*/ 16 h 28"/>
                <a:gd name="T6" fmla="*/ 38 w 39"/>
                <a:gd name="T7" fmla="*/ 0 h 28"/>
                <a:gd name="T8" fmla="*/ 0 w 39"/>
                <a:gd name="T9" fmla="*/ 14 h 28"/>
              </a:gdLst>
              <a:ahLst/>
              <a:cxnLst>
                <a:cxn ang="0">
                  <a:pos x="T0" y="T1"/>
                </a:cxn>
                <a:cxn ang="0">
                  <a:pos x="T2" y="T3"/>
                </a:cxn>
                <a:cxn ang="0">
                  <a:pos x="T4" y="T5"/>
                </a:cxn>
                <a:cxn ang="0">
                  <a:pos x="T6" y="T7"/>
                </a:cxn>
                <a:cxn ang="0">
                  <a:pos x="T8" y="T9"/>
                </a:cxn>
              </a:cxnLst>
              <a:rect l="0" t="0" r="r" b="b"/>
              <a:pathLst>
                <a:path w="39" h="28">
                  <a:moveTo>
                    <a:pt x="0" y="14"/>
                  </a:moveTo>
                  <a:lnTo>
                    <a:pt x="12" y="27"/>
                  </a:lnTo>
                  <a:lnTo>
                    <a:pt x="33" y="16"/>
                  </a:lnTo>
                  <a:lnTo>
                    <a:pt x="38" y="0"/>
                  </a:lnTo>
                  <a:lnTo>
                    <a:pt x="0" y="1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4" name="Freeform 99"/>
            <p:cNvSpPr>
              <a:spLocks/>
            </p:cNvSpPr>
            <p:nvPr/>
          </p:nvSpPr>
          <p:spPr bwMode="auto">
            <a:xfrm>
              <a:off x="5031" y="2082"/>
              <a:ext cx="93" cy="78"/>
            </a:xfrm>
            <a:custGeom>
              <a:avLst/>
              <a:gdLst>
                <a:gd name="T0" fmla="*/ 0 w 96"/>
                <a:gd name="T1" fmla="*/ 56 h 81"/>
                <a:gd name="T2" fmla="*/ 4 w 96"/>
                <a:gd name="T3" fmla="*/ 80 h 81"/>
                <a:gd name="T4" fmla="*/ 20 w 96"/>
                <a:gd name="T5" fmla="*/ 70 h 81"/>
                <a:gd name="T6" fmla="*/ 9 w 96"/>
                <a:gd name="T7" fmla="*/ 56 h 81"/>
                <a:gd name="T8" fmla="*/ 54 w 96"/>
                <a:gd name="T9" fmla="*/ 69 h 81"/>
                <a:gd name="T10" fmla="*/ 65 w 96"/>
                <a:gd name="T11" fmla="*/ 50 h 81"/>
                <a:gd name="T12" fmla="*/ 95 w 96"/>
                <a:gd name="T13" fmla="*/ 44 h 81"/>
                <a:gd name="T14" fmla="*/ 85 w 96"/>
                <a:gd name="T15" fmla="*/ 32 h 81"/>
                <a:gd name="T16" fmla="*/ 88 w 96"/>
                <a:gd name="T17" fmla="*/ 21 h 81"/>
                <a:gd name="T18" fmla="*/ 62 w 96"/>
                <a:gd name="T19" fmla="*/ 23 h 81"/>
                <a:gd name="T20" fmla="*/ 32 w 96"/>
                <a:gd name="T21" fmla="*/ 0 h 81"/>
                <a:gd name="T22" fmla="*/ 21 w 96"/>
                <a:gd name="T23" fmla="*/ 44 h 81"/>
                <a:gd name="T24" fmla="*/ 8 w 96"/>
                <a:gd name="T25" fmla="*/ 42 h 81"/>
                <a:gd name="T26" fmla="*/ 0 w 96"/>
                <a:gd name="T27" fmla="*/ 5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81">
                  <a:moveTo>
                    <a:pt x="0" y="56"/>
                  </a:moveTo>
                  <a:lnTo>
                    <a:pt x="4" y="80"/>
                  </a:lnTo>
                  <a:lnTo>
                    <a:pt x="20" y="70"/>
                  </a:lnTo>
                  <a:lnTo>
                    <a:pt x="9" y="56"/>
                  </a:lnTo>
                  <a:lnTo>
                    <a:pt x="54" y="69"/>
                  </a:lnTo>
                  <a:lnTo>
                    <a:pt x="65" y="50"/>
                  </a:lnTo>
                  <a:lnTo>
                    <a:pt x="95" y="44"/>
                  </a:lnTo>
                  <a:lnTo>
                    <a:pt x="85" y="32"/>
                  </a:lnTo>
                  <a:lnTo>
                    <a:pt x="88" y="21"/>
                  </a:lnTo>
                  <a:lnTo>
                    <a:pt x="62" y="23"/>
                  </a:lnTo>
                  <a:lnTo>
                    <a:pt x="32" y="0"/>
                  </a:lnTo>
                  <a:lnTo>
                    <a:pt x="21" y="44"/>
                  </a:lnTo>
                  <a:lnTo>
                    <a:pt x="8" y="42"/>
                  </a:lnTo>
                  <a:lnTo>
                    <a:pt x="0" y="5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5" name="Freeform 100"/>
            <p:cNvSpPr>
              <a:spLocks/>
            </p:cNvSpPr>
            <p:nvPr/>
          </p:nvSpPr>
          <p:spPr bwMode="auto">
            <a:xfrm>
              <a:off x="4785" y="2130"/>
              <a:ext cx="101" cy="97"/>
            </a:xfrm>
            <a:custGeom>
              <a:avLst/>
              <a:gdLst>
                <a:gd name="T0" fmla="*/ 0 w 105"/>
                <a:gd name="T1" fmla="*/ 56 h 101"/>
                <a:gd name="T2" fmla="*/ 18 w 105"/>
                <a:gd name="T3" fmla="*/ 64 h 101"/>
                <a:gd name="T4" fmla="*/ 6 w 105"/>
                <a:gd name="T5" fmla="*/ 93 h 101"/>
                <a:gd name="T6" fmla="*/ 36 w 105"/>
                <a:gd name="T7" fmla="*/ 100 h 101"/>
                <a:gd name="T8" fmla="*/ 66 w 105"/>
                <a:gd name="T9" fmla="*/ 82 h 101"/>
                <a:gd name="T10" fmla="*/ 52 w 105"/>
                <a:gd name="T11" fmla="*/ 59 h 101"/>
                <a:gd name="T12" fmla="*/ 87 w 105"/>
                <a:gd name="T13" fmla="*/ 37 h 101"/>
                <a:gd name="T14" fmla="*/ 104 w 105"/>
                <a:gd name="T15" fmla="*/ 9 h 101"/>
                <a:gd name="T16" fmla="*/ 101 w 105"/>
                <a:gd name="T17" fmla="*/ 5 h 101"/>
                <a:gd name="T18" fmla="*/ 94 w 105"/>
                <a:gd name="T19" fmla="*/ 0 h 101"/>
                <a:gd name="T20" fmla="*/ 63 w 105"/>
                <a:gd name="T21" fmla="*/ 18 h 101"/>
                <a:gd name="T22" fmla="*/ 63 w 105"/>
                <a:gd name="T23" fmla="*/ 29 h 101"/>
                <a:gd name="T24" fmla="*/ 41 w 105"/>
                <a:gd name="T25" fmla="*/ 27 h 101"/>
                <a:gd name="T26" fmla="*/ 0 w 105"/>
                <a:gd name="T27" fmla="*/ 5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5" h="101">
                  <a:moveTo>
                    <a:pt x="0" y="56"/>
                  </a:moveTo>
                  <a:lnTo>
                    <a:pt x="18" y="64"/>
                  </a:lnTo>
                  <a:lnTo>
                    <a:pt x="6" y="93"/>
                  </a:lnTo>
                  <a:lnTo>
                    <a:pt x="36" y="100"/>
                  </a:lnTo>
                  <a:lnTo>
                    <a:pt x="66" y="82"/>
                  </a:lnTo>
                  <a:lnTo>
                    <a:pt x="52" y="59"/>
                  </a:lnTo>
                  <a:lnTo>
                    <a:pt x="87" y="37"/>
                  </a:lnTo>
                  <a:lnTo>
                    <a:pt x="104" y="9"/>
                  </a:lnTo>
                  <a:lnTo>
                    <a:pt x="101" y="5"/>
                  </a:lnTo>
                  <a:lnTo>
                    <a:pt x="94" y="0"/>
                  </a:lnTo>
                  <a:lnTo>
                    <a:pt x="63" y="18"/>
                  </a:lnTo>
                  <a:lnTo>
                    <a:pt x="63" y="29"/>
                  </a:lnTo>
                  <a:lnTo>
                    <a:pt x="41" y="27"/>
                  </a:lnTo>
                  <a:lnTo>
                    <a:pt x="0" y="5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6" name="Freeform 101"/>
            <p:cNvSpPr>
              <a:spLocks/>
            </p:cNvSpPr>
            <p:nvPr/>
          </p:nvSpPr>
          <p:spPr bwMode="auto">
            <a:xfrm>
              <a:off x="4815" y="2209"/>
              <a:ext cx="55" cy="76"/>
            </a:xfrm>
            <a:custGeom>
              <a:avLst/>
              <a:gdLst>
                <a:gd name="T0" fmla="*/ 0 w 57"/>
                <a:gd name="T1" fmla="*/ 79 h 80"/>
                <a:gd name="T2" fmla="*/ 5 w 57"/>
                <a:gd name="T3" fmla="*/ 17 h 80"/>
                <a:gd name="T4" fmla="*/ 35 w 57"/>
                <a:gd name="T5" fmla="*/ 0 h 80"/>
                <a:gd name="T6" fmla="*/ 56 w 57"/>
                <a:gd name="T7" fmla="*/ 47 h 80"/>
                <a:gd name="T8" fmla="*/ 35 w 57"/>
                <a:gd name="T9" fmla="*/ 70 h 80"/>
                <a:gd name="T10" fmla="*/ 0 w 57"/>
                <a:gd name="T11" fmla="*/ 79 h 80"/>
              </a:gdLst>
              <a:ahLst/>
              <a:cxnLst>
                <a:cxn ang="0">
                  <a:pos x="T0" y="T1"/>
                </a:cxn>
                <a:cxn ang="0">
                  <a:pos x="T2" y="T3"/>
                </a:cxn>
                <a:cxn ang="0">
                  <a:pos x="T4" y="T5"/>
                </a:cxn>
                <a:cxn ang="0">
                  <a:pos x="T6" y="T7"/>
                </a:cxn>
                <a:cxn ang="0">
                  <a:pos x="T8" y="T9"/>
                </a:cxn>
                <a:cxn ang="0">
                  <a:pos x="T10" y="T11"/>
                </a:cxn>
              </a:cxnLst>
              <a:rect l="0" t="0" r="r" b="b"/>
              <a:pathLst>
                <a:path w="57" h="80">
                  <a:moveTo>
                    <a:pt x="0" y="79"/>
                  </a:moveTo>
                  <a:lnTo>
                    <a:pt x="5" y="17"/>
                  </a:lnTo>
                  <a:lnTo>
                    <a:pt x="35" y="0"/>
                  </a:lnTo>
                  <a:lnTo>
                    <a:pt x="56" y="47"/>
                  </a:lnTo>
                  <a:lnTo>
                    <a:pt x="35" y="70"/>
                  </a:lnTo>
                  <a:lnTo>
                    <a:pt x="0" y="7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7" name="Freeform 102"/>
            <p:cNvSpPr>
              <a:spLocks/>
            </p:cNvSpPr>
            <p:nvPr/>
          </p:nvSpPr>
          <p:spPr bwMode="auto">
            <a:xfrm>
              <a:off x="4406" y="2482"/>
              <a:ext cx="114" cy="131"/>
            </a:xfrm>
            <a:custGeom>
              <a:avLst/>
              <a:gdLst>
                <a:gd name="T0" fmla="*/ 0 w 118"/>
                <a:gd name="T1" fmla="*/ 29 h 136"/>
                <a:gd name="T2" fmla="*/ 16 w 118"/>
                <a:gd name="T3" fmla="*/ 48 h 136"/>
                <a:gd name="T4" fmla="*/ 10 w 118"/>
                <a:gd name="T5" fmla="*/ 82 h 136"/>
                <a:gd name="T6" fmla="*/ 52 w 118"/>
                <a:gd name="T7" fmla="*/ 67 h 136"/>
                <a:gd name="T8" fmla="*/ 69 w 118"/>
                <a:gd name="T9" fmla="*/ 82 h 136"/>
                <a:gd name="T10" fmla="*/ 84 w 118"/>
                <a:gd name="T11" fmla="*/ 114 h 136"/>
                <a:gd name="T12" fmla="*/ 79 w 118"/>
                <a:gd name="T13" fmla="*/ 135 h 136"/>
                <a:gd name="T14" fmla="*/ 117 w 118"/>
                <a:gd name="T15" fmla="*/ 129 h 136"/>
                <a:gd name="T16" fmla="*/ 99 w 118"/>
                <a:gd name="T17" fmla="*/ 86 h 136"/>
                <a:gd name="T18" fmla="*/ 59 w 118"/>
                <a:gd name="T19" fmla="*/ 54 h 136"/>
                <a:gd name="T20" fmla="*/ 69 w 118"/>
                <a:gd name="T21" fmla="*/ 35 h 136"/>
                <a:gd name="T22" fmla="*/ 48 w 118"/>
                <a:gd name="T23" fmla="*/ 25 h 136"/>
                <a:gd name="T24" fmla="*/ 30 w 118"/>
                <a:gd name="T25" fmla="*/ 0 h 136"/>
                <a:gd name="T26" fmla="*/ 21 w 118"/>
                <a:gd name="T27" fmla="*/ 0 h 136"/>
                <a:gd name="T28" fmla="*/ 22 w 118"/>
                <a:gd name="T29" fmla="*/ 18 h 136"/>
                <a:gd name="T30" fmla="*/ 16 w 118"/>
                <a:gd name="T31" fmla="*/ 13 h 136"/>
                <a:gd name="T32" fmla="*/ 0 w 118"/>
                <a:gd name="T33" fmla="*/ 2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8" h="136">
                  <a:moveTo>
                    <a:pt x="0" y="29"/>
                  </a:moveTo>
                  <a:lnTo>
                    <a:pt x="16" y="48"/>
                  </a:lnTo>
                  <a:lnTo>
                    <a:pt x="10" y="82"/>
                  </a:lnTo>
                  <a:lnTo>
                    <a:pt x="52" y="67"/>
                  </a:lnTo>
                  <a:lnTo>
                    <a:pt x="69" y="82"/>
                  </a:lnTo>
                  <a:lnTo>
                    <a:pt x="84" y="114"/>
                  </a:lnTo>
                  <a:lnTo>
                    <a:pt x="79" y="135"/>
                  </a:lnTo>
                  <a:lnTo>
                    <a:pt x="117" y="129"/>
                  </a:lnTo>
                  <a:lnTo>
                    <a:pt x="99" y="86"/>
                  </a:lnTo>
                  <a:lnTo>
                    <a:pt x="59" y="54"/>
                  </a:lnTo>
                  <a:lnTo>
                    <a:pt x="69" y="35"/>
                  </a:lnTo>
                  <a:lnTo>
                    <a:pt x="48" y="25"/>
                  </a:lnTo>
                  <a:lnTo>
                    <a:pt x="30" y="0"/>
                  </a:lnTo>
                  <a:lnTo>
                    <a:pt x="21" y="0"/>
                  </a:lnTo>
                  <a:lnTo>
                    <a:pt x="22" y="18"/>
                  </a:lnTo>
                  <a:lnTo>
                    <a:pt x="16" y="13"/>
                  </a:lnTo>
                  <a:lnTo>
                    <a:pt x="0" y="2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8" name="Freeform 103"/>
            <p:cNvSpPr>
              <a:spLocks/>
            </p:cNvSpPr>
            <p:nvPr/>
          </p:nvSpPr>
          <p:spPr bwMode="auto">
            <a:xfrm>
              <a:off x="2915" y="1990"/>
              <a:ext cx="21" cy="22"/>
            </a:xfrm>
            <a:custGeom>
              <a:avLst/>
              <a:gdLst>
                <a:gd name="T0" fmla="*/ 0 w 22"/>
                <a:gd name="T1" fmla="*/ 17 h 23"/>
                <a:gd name="T2" fmla="*/ 17 w 22"/>
                <a:gd name="T3" fmla="*/ 0 h 23"/>
                <a:gd name="T4" fmla="*/ 21 w 22"/>
                <a:gd name="T5" fmla="*/ 22 h 23"/>
                <a:gd name="T6" fmla="*/ 0 w 22"/>
                <a:gd name="T7" fmla="*/ 17 h 23"/>
              </a:gdLst>
              <a:ahLst/>
              <a:cxnLst>
                <a:cxn ang="0">
                  <a:pos x="T0" y="T1"/>
                </a:cxn>
                <a:cxn ang="0">
                  <a:pos x="T2" y="T3"/>
                </a:cxn>
                <a:cxn ang="0">
                  <a:pos x="T4" y="T5"/>
                </a:cxn>
                <a:cxn ang="0">
                  <a:pos x="T6" y="T7"/>
                </a:cxn>
              </a:cxnLst>
              <a:rect l="0" t="0" r="r" b="b"/>
              <a:pathLst>
                <a:path w="22" h="23">
                  <a:moveTo>
                    <a:pt x="0" y="17"/>
                  </a:moveTo>
                  <a:lnTo>
                    <a:pt x="17" y="0"/>
                  </a:lnTo>
                  <a:lnTo>
                    <a:pt x="21" y="22"/>
                  </a:lnTo>
                  <a:lnTo>
                    <a:pt x="0" y="1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19" name="Freeform 104"/>
            <p:cNvSpPr>
              <a:spLocks/>
            </p:cNvSpPr>
            <p:nvPr/>
          </p:nvSpPr>
          <p:spPr bwMode="auto">
            <a:xfrm>
              <a:off x="4407" y="2733"/>
              <a:ext cx="60" cy="79"/>
            </a:xfrm>
            <a:custGeom>
              <a:avLst/>
              <a:gdLst>
                <a:gd name="T0" fmla="*/ 0 w 62"/>
                <a:gd name="T1" fmla="*/ 0 h 82"/>
                <a:gd name="T2" fmla="*/ 12 w 62"/>
                <a:gd name="T3" fmla="*/ 0 h 82"/>
                <a:gd name="T4" fmla="*/ 16 w 62"/>
                <a:gd name="T5" fmla="*/ 14 h 82"/>
                <a:gd name="T6" fmla="*/ 31 w 62"/>
                <a:gd name="T7" fmla="*/ 5 h 82"/>
                <a:gd name="T8" fmla="*/ 51 w 62"/>
                <a:gd name="T9" fmla="*/ 24 h 82"/>
                <a:gd name="T10" fmla="*/ 61 w 62"/>
                <a:gd name="T11" fmla="*/ 81 h 82"/>
                <a:gd name="T12" fmla="*/ 59 w 62"/>
                <a:gd name="T13" fmla="*/ 81 h 82"/>
                <a:gd name="T14" fmla="*/ 18 w 62"/>
                <a:gd name="T15" fmla="*/ 58 h 82"/>
                <a:gd name="T16" fmla="*/ 0 w 62"/>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82">
                  <a:moveTo>
                    <a:pt x="0" y="0"/>
                  </a:moveTo>
                  <a:lnTo>
                    <a:pt x="12" y="0"/>
                  </a:lnTo>
                  <a:lnTo>
                    <a:pt x="16" y="14"/>
                  </a:lnTo>
                  <a:lnTo>
                    <a:pt x="31" y="5"/>
                  </a:lnTo>
                  <a:lnTo>
                    <a:pt x="51" y="24"/>
                  </a:lnTo>
                  <a:lnTo>
                    <a:pt x="61" y="81"/>
                  </a:lnTo>
                  <a:lnTo>
                    <a:pt x="59" y="81"/>
                  </a:lnTo>
                  <a:lnTo>
                    <a:pt x="18" y="58"/>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0" name="Freeform 105"/>
            <p:cNvSpPr>
              <a:spLocks/>
            </p:cNvSpPr>
            <p:nvPr/>
          </p:nvSpPr>
          <p:spPr bwMode="auto">
            <a:xfrm>
              <a:off x="4556" y="2728"/>
              <a:ext cx="151" cy="94"/>
            </a:xfrm>
            <a:custGeom>
              <a:avLst/>
              <a:gdLst>
                <a:gd name="T0" fmla="*/ 0 w 156"/>
                <a:gd name="T1" fmla="*/ 84 h 98"/>
                <a:gd name="T2" fmla="*/ 12 w 156"/>
                <a:gd name="T3" fmla="*/ 97 h 98"/>
                <a:gd name="T4" fmla="*/ 62 w 156"/>
                <a:gd name="T5" fmla="*/ 92 h 98"/>
                <a:gd name="T6" fmla="*/ 78 w 156"/>
                <a:gd name="T7" fmla="*/ 86 h 98"/>
                <a:gd name="T8" fmla="*/ 99 w 156"/>
                <a:gd name="T9" fmla="*/ 41 h 98"/>
                <a:gd name="T10" fmla="*/ 128 w 156"/>
                <a:gd name="T11" fmla="*/ 44 h 98"/>
                <a:gd name="T12" fmla="*/ 155 w 156"/>
                <a:gd name="T13" fmla="*/ 28 h 98"/>
                <a:gd name="T14" fmla="*/ 129 w 156"/>
                <a:gd name="T15" fmla="*/ 16 h 98"/>
                <a:gd name="T16" fmla="*/ 121 w 156"/>
                <a:gd name="T17" fmla="*/ 0 h 98"/>
                <a:gd name="T18" fmla="*/ 88 w 156"/>
                <a:gd name="T19" fmla="*/ 29 h 98"/>
                <a:gd name="T20" fmla="*/ 79 w 156"/>
                <a:gd name="T21" fmla="*/ 47 h 98"/>
                <a:gd name="T22" fmla="*/ 68 w 156"/>
                <a:gd name="T23" fmla="*/ 37 h 98"/>
                <a:gd name="T24" fmla="*/ 49 w 156"/>
                <a:gd name="T25" fmla="*/ 61 h 98"/>
                <a:gd name="T26" fmla="*/ 29 w 156"/>
                <a:gd name="T27" fmla="*/ 64 h 98"/>
                <a:gd name="T28" fmla="*/ 22 w 156"/>
                <a:gd name="T29" fmla="*/ 86 h 98"/>
                <a:gd name="T30" fmla="*/ 0 w 156"/>
                <a:gd name="T31" fmla="*/ 8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6" h="98">
                  <a:moveTo>
                    <a:pt x="0" y="84"/>
                  </a:moveTo>
                  <a:lnTo>
                    <a:pt x="12" y="97"/>
                  </a:lnTo>
                  <a:lnTo>
                    <a:pt x="62" y="92"/>
                  </a:lnTo>
                  <a:lnTo>
                    <a:pt x="78" y="86"/>
                  </a:lnTo>
                  <a:lnTo>
                    <a:pt x="99" y="41"/>
                  </a:lnTo>
                  <a:lnTo>
                    <a:pt x="128" y="44"/>
                  </a:lnTo>
                  <a:lnTo>
                    <a:pt x="155" y="28"/>
                  </a:lnTo>
                  <a:lnTo>
                    <a:pt x="129" y="16"/>
                  </a:lnTo>
                  <a:lnTo>
                    <a:pt x="121" y="0"/>
                  </a:lnTo>
                  <a:lnTo>
                    <a:pt x="88" y="29"/>
                  </a:lnTo>
                  <a:lnTo>
                    <a:pt x="79" y="47"/>
                  </a:lnTo>
                  <a:lnTo>
                    <a:pt x="68" y="37"/>
                  </a:lnTo>
                  <a:lnTo>
                    <a:pt x="49" y="61"/>
                  </a:lnTo>
                  <a:lnTo>
                    <a:pt x="29" y="64"/>
                  </a:lnTo>
                  <a:lnTo>
                    <a:pt x="22" y="86"/>
                  </a:lnTo>
                  <a:lnTo>
                    <a:pt x="0" y="8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1" name="Freeform 106"/>
            <p:cNvSpPr>
              <a:spLocks/>
            </p:cNvSpPr>
            <p:nvPr/>
          </p:nvSpPr>
          <p:spPr bwMode="auto">
            <a:xfrm>
              <a:off x="980" y="2312"/>
              <a:ext cx="476" cy="299"/>
            </a:xfrm>
            <a:custGeom>
              <a:avLst/>
              <a:gdLst>
                <a:gd name="T0" fmla="*/ 0 w 493"/>
                <a:gd name="T1" fmla="*/ 4 h 312"/>
                <a:gd name="T2" fmla="*/ 22 w 493"/>
                <a:gd name="T3" fmla="*/ 52 h 312"/>
                <a:gd name="T4" fmla="*/ 51 w 493"/>
                <a:gd name="T5" fmla="*/ 74 h 312"/>
                <a:gd name="T6" fmla="*/ 48 w 493"/>
                <a:gd name="T7" fmla="*/ 87 h 312"/>
                <a:gd name="T8" fmla="*/ 35 w 493"/>
                <a:gd name="T9" fmla="*/ 90 h 312"/>
                <a:gd name="T10" fmla="*/ 66 w 493"/>
                <a:gd name="T11" fmla="*/ 101 h 312"/>
                <a:gd name="T12" fmla="*/ 82 w 493"/>
                <a:gd name="T13" fmla="*/ 123 h 312"/>
                <a:gd name="T14" fmla="*/ 80 w 493"/>
                <a:gd name="T15" fmla="*/ 140 h 312"/>
                <a:gd name="T16" fmla="*/ 115 w 493"/>
                <a:gd name="T17" fmla="*/ 171 h 312"/>
                <a:gd name="T18" fmla="*/ 124 w 493"/>
                <a:gd name="T19" fmla="*/ 160 h 312"/>
                <a:gd name="T20" fmla="*/ 41 w 493"/>
                <a:gd name="T21" fmla="*/ 44 h 312"/>
                <a:gd name="T22" fmla="*/ 36 w 493"/>
                <a:gd name="T23" fmla="*/ 13 h 312"/>
                <a:gd name="T24" fmla="*/ 53 w 493"/>
                <a:gd name="T25" fmla="*/ 21 h 312"/>
                <a:gd name="T26" fmla="*/ 84 w 493"/>
                <a:gd name="T27" fmla="*/ 71 h 312"/>
                <a:gd name="T28" fmla="*/ 128 w 493"/>
                <a:gd name="T29" fmla="*/ 110 h 312"/>
                <a:gd name="T30" fmla="*/ 126 w 493"/>
                <a:gd name="T31" fmla="*/ 125 h 312"/>
                <a:gd name="T32" fmla="*/ 187 w 493"/>
                <a:gd name="T33" fmla="*/ 177 h 312"/>
                <a:gd name="T34" fmla="*/ 195 w 493"/>
                <a:gd name="T35" fmla="*/ 200 h 312"/>
                <a:gd name="T36" fmla="*/ 187 w 493"/>
                <a:gd name="T37" fmla="*/ 213 h 312"/>
                <a:gd name="T38" fmla="*/ 202 w 493"/>
                <a:gd name="T39" fmla="*/ 233 h 312"/>
                <a:gd name="T40" fmla="*/ 318 w 493"/>
                <a:gd name="T41" fmla="*/ 288 h 312"/>
                <a:gd name="T42" fmla="*/ 369 w 493"/>
                <a:gd name="T43" fmla="*/ 285 h 312"/>
                <a:gd name="T44" fmla="*/ 403 w 493"/>
                <a:gd name="T45" fmla="*/ 311 h 312"/>
                <a:gd name="T46" fmla="*/ 416 w 493"/>
                <a:gd name="T47" fmla="*/ 285 h 312"/>
                <a:gd name="T48" fmla="*/ 432 w 493"/>
                <a:gd name="T49" fmla="*/ 285 h 312"/>
                <a:gd name="T50" fmla="*/ 415 w 493"/>
                <a:gd name="T51" fmla="*/ 263 h 312"/>
                <a:gd name="T52" fmla="*/ 452 w 493"/>
                <a:gd name="T53" fmla="*/ 254 h 312"/>
                <a:gd name="T54" fmla="*/ 466 w 493"/>
                <a:gd name="T55" fmla="*/ 244 h 312"/>
                <a:gd name="T56" fmla="*/ 471 w 493"/>
                <a:gd name="T57" fmla="*/ 239 h 312"/>
                <a:gd name="T58" fmla="*/ 475 w 493"/>
                <a:gd name="T59" fmla="*/ 251 h 312"/>
                <a:gd name="T60" fmla="*/ 492 w 493"/>
                <a:gd name="T61" fmla="*/ 200 h 312"/>
                <a:gd name="T62" fmla="*/ 470 w 493"/>
                <a:gd name="T63" fmla="*/ 192 h 312"/>
                <a:gd name="T64" fmla="*/ 434 w 493"/>
                <a:gd name="T65" fmla="*/ 200 h 312"/>
                <a:gd name="T66" fmla="*/ 413 w 493"/>
                <a:gd name="T67" fmla="*/ 244 h 312"/>
                <a:gd name="T68" fmla="*/ 366 w 493"/>
                <a:gd name="T69" fmla="*/ 250 h 312"/>
                <a:gd name="T70" fmla="*/ 347 w 493"/>
                <a:gd name="T71" fmla="*/ 237 h 312"/>
                <a:gd name="T72" fmla="*/ 315 w 493"/>
                <a:gd name="T73" fmla="*/ 183 h 312"/>
                <a:gd name="T74" fmla="*/ 314 w 493"/>
                <a:gd name="T75" fmla="*/ 140 h 312"/>
                <a:gd name="T76" fmla="*/ 324 w 493"/>
                <a:gd name="T77" fmla="*/ 120 h 312"/>
                <a:gd name="T78" fmla="*/ 292 w 493"/>
                <a:gd name="T79" fmla="*/ 109 h 312"/>
                <a:gd name="T80" fmla="*/ 252 w 493"/>
                <a:gd name="T81" fmla="*/ 51 h 312"/>
                <a:gd name="T82" fmla="*/ 218 w 493"/>
                <a:gd name="T83" fmla="*/ 63 h 312"/>
                <a:gd name="T84" fmla="*/ 172 w 493"/>
                <a:gd name="T85" fmla="*/ 16 h 312"/>
                <a:gd name="T86" fmla="*/ 99 w 493"/>
                <a:gd name="T87" fmla="*/ 25 h 312"/>
                <a:gd name="T88" fmla="*/ 37 w 493"/>
                <a:gd name="T89" fmla="*/ 0 h 312"/>
                <a:gd name="T90" fmla="*/ 0 w 493"/>
                <a:gd name="T91" fmla="*/ 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3" h="312">
                  <a:moveTo>
                    <a:pt x="0" y="4"/>
                  </a:moveTo>
                  <a:lnTo>
                    <a:pt x="22" y="52"/>
                  </a:lnTo>
                  <a:lnTo>
                    <a:pt x="51" y="74"/>
                  </a:lnTo>
                  <a:lnTo>
                    <a:pt x="48" y="87"/>
                  </a:lnTo>
                  <a:lnTo>
                    <a:pt x="35" y="90"/>
                  </a:lnTo>
                  <a:lnTo>
                    <a:pt x="66" y="101"/>
                  </a:lnTo>
                  <a:lnTo>
                    <a:pt x="82" y="123"/>
                  </a:lnTo>
                  <a:lnTo>
                    <a:pt x="80" y="140"/>
                  </a:lnTo>
                  <a:lnTo>
                    <a:pt x="115" y="171"/>
                  </a:lnTo>
                  <a:lnTo>
                    <a:pt x="124" y="160"/>
                  </a:lnTo>
                  <a:lnTo>
                    <a:pt x="41" y="44"/>
                  </a:lnTo>
                  <a:lnTo>
                    <a:pt x="36" y="13"/>
                  </a:lnTo>
                  <a:lnTo>
                    <a:pt x="53" y="21"/>
                  </a:lnTo>
                  <a:lnTo>
                    <a:pt x="84" y="71"/>
                  </a:lnTo>
                  <a:lnTo>
                    <a:pt x="128" y="110"/>
                  </a:lnTo>
                  <a:lnTo>
                    <a:pt x="126" y="125"/>
                  </a:lnTo>
                  <a:lnTo>
                    <a:pt x="187" y="177"/>
                  </a:lnTo>
                  <a:lnTo>
                    <a:pt x="195" y="200"/>
                  </a:lnTo>
                  <a:lnTo>
                    <a:pt x="187" y="213"/>
                  </a:lnTo>
                  <a:lnTo>
                    <a:pt x="202" y="233"/>
                  </a:lnTo>
                  <a:lnTo>
                    <a:pt x="318" y="288"/>
                  </a:lnTo>
                  <a:lnTo>
                    <a:pt x="369" y="285"/>
                  </a:lnTo>
                  <a:lnTo>
                    <a:pt x="403" y="311"/>
                  </a:lnTo>
                  <a:lnTo>
                    <a:pt x="416" y="285"/>
                  </a:lnTo>
                  <a:lnTo>
                    <a:pt x="432" y="285"/>
                  </a:lnTo>
                  <a:lnTo>
                    <a:pt x="415" y="263"/>
                  </a:lnTo>
                  <a:lnTo>
                    <a:pt x="452" y="254"/>
                  </a:lnTo>
                  <a:lnTo>
                    <a:pt x="466" y="244"/>
                  </a:lnTo>
                  <a:lnTo>
                    <a:pt x="471" y="239"/>
                  </a:lnTo>
                  <a:lnTo>
                    <a:pt x="475" y="251"/>
                  </a:lnTo>
                  <a:lnTo>
                    <a:pt x="492" y="200"/>
                  </a:lnTo>
                  <a:lnTo>
                    <a:pt x="470" y="192"/>
                  </a:lnTo>
                  <a:lnTo>
                    <a:pt x="434" y="200"/>
                  </a:lnTo>
                  <a:lnTo>
                    <a:pt x="413" y="244"/>
                  </a:lnTo>
                  <a:lnTo>
                    <a:pt x="366" y="250"/>
                  </a:lnTo>
                  <a:lnTo>
                    <a:pt x="347" y="237"/>
                  </a:lnTo>
                  <a:lnTo>
                    <a:pt x="315" y="183"/>
                  </a:lnTo>
                  <a:lnTo>
                    <a:pt x="314" y="140"/>
                  </a:lnTo>
                  <a:lnTo>
                    <a:pt x="324" y="120"/>
                  </a:lnTo>
                  <a:lnTo>
                    <a:pt x="292" y="109"/>
                  </a:lnTo>
                  <a:lnTo>
                    <a:pt x="252" y="51"/>
                  </a:lnTo>
                  <a:lnTo>
                    <a:pt x="218" y="63"/>
                  </a:lnTo>
                  <a:lnTo>
                    <a:pt x="172" y="16"/>
                  </a:lnTo>
                  <a:lnTo>
                    <a:pt x="99" y="25"/>
                  </a:lnTo>
                  <a:lnTo>
                    <a:pt x="37" y="0"/>
                  </a:lnTo>
                  <a:lnTo>
                    <a:pt x="0" y="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2" name="Freeform 107"/>
            <p:cNvSpPr>
              <a:spLocks/>
            </p:cNvSpPr>
            <p:nvPr/>
          </p:nvSpPr>
          <p:spPr bwMode="auto">
            <a:xfrm>
              <a:off x="4209" y="1947"/>
              <a:ext cx="500" cy="209"/>
            </a:xfrm>
            <a:custGeom>
              <a:avLst/>
              <a:gdLst>
                <a:gd name="T0" fmla="*/ 0 w 518"/>
                <a:gd name="T1" fmla="*/ 69 h 219"/>
                <a:gd name="T2" fmla="*/ 17 w 518"/>
                <a:gd name="T3" fmla="*/ 90 h 219"/>
                <a:gd name="T4" fmla="*/ 40 w 518"/>
                <a:gd name="T5" fmla="*/ 98 h 219"/>
                <a:gd name="T6" fmla="*/ 49 w 518"/>
                <a:gd name="T7" fmla="*/ 144 h 219"/>
                <a:gd name="T8" fmla="*/ 121 w 518"/>
                <a:gd name="T9" fmla="*/ 162 h 219"/>
                <a:gd name="T10" fmla="*/ 151 w 518"/>
                <a:gd name="T11" fmla="*/ 194 h 219"/>
                <a:gd name="T12" fmla="*/ 210 w 518"/>
                <a:gd name="T13" fmla="*/ 192 h 219"/>
                <a:gd name="T14" fmla="*/ 278 w 518"/>
                <a:gd name="T15" fmla="*/ 218 h 219"/>
                <a:gd name="T16" fmla="*/ 367 w 518"/>
                <a:gd name="T17" fmla="*/ 194 h 219"/>
                <a:gd name="T18" fmla="*/ 394 w 518"/>
                <a:gd name="T19" fmla="*/ 176 h 219"/>
                <a:gd name="T20" fmla="*/ 394 w 518"/>
                <a:gd name="T21" fmla="*/ 151 h 219"/>
                <a:gd name="T22" fmla="*/ 419 w 518"/>
                <a:gd name="T23" fmla="*/ 154 h 219"/>
                <a:gd name="T24" fmla="*/ 473 w 518"/>
                <a:gd name="T25" fmla="*/ 117 h 219"/>
                <a:gd name="T26" fmla="*/ 517 w 518"/>
                <a:gd name="T27" fmla="*/ 116 h 219"/>
                <a:gd name="T28" fmla="*/ 496 w 518"/>
                <a:gd name="T29" fmla="*/ 88 h 219"/>
                <a:gd name="T30" fmla="*/ 454 w 518"/>
                <a:gd name="T31" fmla="*/ 96 h 219"/>
                <a:gd name="T32" fmla="*/ 454 w 518"/>
                <a:gd name="T33" fmla="*/ 64 h 219"/>
                <a:gd name="T34" fmla="*/ 465 w 518"/>
                <a:gd name="T35" fmla="*/ 48 h 219"/>
                <a:gd name="T36" fmla="*/ 436 w 518"/>
                <a:gd name="T37" fmla="*/ 43 h 219"/>
                <a:gd name="T38" fmla="*/ 359 w 518"/>
                <a:gd name="T39" fmla="*/ 62 h 219"/>
                <a:gd name="T40" fmla="*/ 290 w 518"/>
                <a:gd name="T41" fmla="*/ 35 h 219"/>
                <a:gd name="T42" fmla="*/ 247 w 518"/>
                <a:gd name="T43" fmla="*/ 39 h 219"/>
                <a:gd name="T44" fmla="*/ 230 w 518"/>
                <a:gd name="T45" fmla="*/ 16 h 219"/>
                <a:gd name="T46" fmla="*/ 187 w 518"/>
                <a:gd name="T47" fmla="*/ 0 h 219"/>
                <a:gd name="T48" fmla="*/ 164 w 518"/>
                <a:gd name="T49" fmla="*/ 16 h 219"/>
                <a:gd name="T50" fmla="*/ 163 w 518"/>
                <a:gd name="T51" fmla="*/ 47 h 219"/>
                <a:gd name="T52" fmla="*/ 66 w 518"/>
                <a:gd name="T53" fmla="*/ 33 h 219"/>
                <a:gd name="T54" fmla="*/ 0 w 518"/>
                <a:gd name="T55" fmla="*/ 6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8" h="219">
                  <a:moveTo>
                    <a:pt x="0" y="69"/>
                  </a:moveTo>
                  <a:lnTo>
                    <a:pt x="17" y="90"/>
                  </a:lnTo>
                  <a:lnTo>
                    <a:pt x="40" y="98"/>
                  </a:lnTo>
                  <a:lnTo>
                    <a:pt x="49" y="144"/>
                  </a:lnTo>
                  <a:lnTo>
                    <a:pt x="121" y="162"/>
                  </a:lnTo>
                  <a:lnTo>
                    <a:pt x="151" y="194"/>
                  </a:lnTo>
                  <a:lnTo>
                    <a:pt x="210" y="192"/>
                  </a:lnTo>
                  <a:lnTo>
                    <a:pt x="278" y="218"/>
                  </a:lnTo>
                  <a:lnTo>
                    <a:pt x="367" y="194"/>
                  </a:lnTo>
                  <a:lnTo>
                    <a:pt x="394" y="176"/>
                  </a:lnTo>
                  <a:lnTo>
                    <a:pt x="394" y="151"/>
                  </a:lnTo>
                  <a:lnTo>
                    <a:pt x="419" y="154"/>
                  </a:lnTo>
                  <a:lnTo>
                    <a:pt x="473" y="117"/>
                  </a:lnTo>
                  <a:lnTo>
                    <a:pt x="517" y="116"/>
                  </a:lnTo>
                  <a:lnTo>
                    <a:pt x="496" y="88"/>
                  </a:lnTo>
                  <a:lnTo>
                    <a:pt x="454" y="96"/>
                  </a:lnTo>
                  <a:lnTo>
                    <a:pt x="454" y="64"/>
                  </a:lnTo>
                  <a:lnTo>
                    <a:pt x="465" y="48"/>
                  </a:lnTo>
                  <a:lnTo>
                    <a:pt x="436" y="43"/>
                  </a:lnTo>
                  <a:lnTo>
                    <a:pt x="359" y="62"/>
                  </a:lnTo>
                  <a:lnTo>
                    <a:pt x="290" y="35"/>
                  </a:lnTo>
                  <a:lnTo>
                    <a:pt x="247" y="39"/>
                  </a:lnTo>
                  <a:lnTo>
                    <a:pt x="230" y="16"/>
                  </a:lnTo>
                  <a:lnTo>
                    <a:pt x="187" y="0"/>
                  </a:lnTo>
                  <a:lnTo>
                    <a:pt x="164" y="16"/>
                  </a:lnTo>
                  <a:lnTo>
                    <a:pt x="163" y="47"/>
                  </a:lnTo>
                  <a:lnTo>
                    <a:pt x="66" y="33"/>
                  </a:lnTo>
                  <a:lnTo>
                    <a:pt x="0" y="6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3" name="Freeform 108"/>
            <p:cNvSpPr>
              <a:spLocks/>
            </p:cNvSpPr>
            <p:nvPr/>
          </p:nvSpPr>
          <p:spPr bwMode="auto">
            <a:xfrm>
              <a:off x="3645" y="2443"/>
              <a:ext cx="123" cy="135"/>
            </a:xfrm>
            <a:custGeom>
              <a:avLst/>
              <a:gdLst>
                <a:gd name="T0" fmla="*/ 0 w 127"/>
                <a:gd name="T1" fmla="*/ 99 h 141"/>
                <a:gd name="T2" fmla="*/ 16 w 127"/>
                <a:gd name="T3" fmla="*/ 140 h 141"/>
                <a:gd name="T4" fmla="*/ 46 w 127"/>
                <a:gd name="T5" fmla="*/ 133 h 141"/>
                <a:gd name="T6" fmla="*/ 93 w 127"/>
                <a:gd name="T7" fmla="*/ 98 h 141"/>
                <a:gd name="T8" fmla="*/ 93 w 127"/>
                <a:gd name="T9" fmla="*/ 82 h 141"/>
                <a:gd name="T10" fmla="*/ 123 w 127"/>
                <a:gd name="T11" fmla="*/ 51 h 141"/>
                <a:gd name="T12" fmla="*/ 126 w 127"/>
                <a:gd name="T13" fmla="*/ 41 h 141"/>
                <a:gd name="T14" fmla="*/ 108 w 127"/>
                <a:gd name="T15" fmla="*/ 22 h 141"/>
                <a:gd name="T16" fmla="*/ 70 w 127"/>
                <a:gd name="T17" fmla="*/ 0 h 141"/>
                <a:gd name="T18" fmla="*/ 59 w 127"/>
                <a:gd name="T19" fmla="*/ 1 h 141"/>
                <a:gd name="T20" fmla="*/ 65 w 127"/>
                <a:gd name="T21" fmla="*/ 13 h 141"/>
                <a:gd name="T22" fmla="*/ 51 w 127"/>
                <a:gd name="T23" fmla="*/ 37 h 141"/>
                <a:gd name="T24" fmla="*/ 59 w 127"/>
                <a:gd name="T25" fmla="*/ 49 h 141"/>
                <a:gd name="T26" fmla="*/ 47 w 127"/>
                <a:gd name="T27" fmla="*/ 82 h 141"/>
                <a:gd name="T28" fmla="*/ 0 w 127"/>
                <a:gd name="T29" fmla="*/ 99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7" h="141">
                  <a:moveTo>
                    <a:pt x="0" y="99"/>
                  </a:moveTo>
                  <a:lnTo>
                    <a:pt x="16" y="140"/>
                  </a:lnTo>
                  <a:lnTo>
                    <a:pt x="46" y="133"/>
                  </a:lnTo>
                  <a:lnTo>
                    <a:pt x="93" y="98"/>
                  </a:lnTo>
                  <a:lnTo>
                    <a:pt x="93" y="82"/>
                  </a:lnTo>
                  <a:lnTo>
                    <a:pt x="123" y="51"/>
                  </a:lnTo>
                  <a:lnTo>
                    <a:pt x="126" y="41"/>
                  </a:lnTo>
                  <a:lnTo>
                    <a:pt x="108" y="22"/>
                  </a:lnTo>
                  <a:lnTo>
                    <a:pt x="70" y="0"/>
                  </a:lnTo>
                  <a:lnTo>
                    <a:pt x="59" y="1"/>
                  </a:lnTo>
                  <a:lnTo>
                    <a:pt x="65" y="13"/>
                  </a:lnTo>
                  <a:lnTo>
                    <a:pt x="51" y="37"/>
                  </a:lnTo>
                  <a:lnTo>
                    <a:pt x="59" y="49"/>
                  </a:lnTo>
                  <a:lnTo>
                    <a:pt x="47" y="82"/>
                  </a:lnTo>
                  <a:lnTo>
                    <a:pt x="0" y="9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4" name="Freeform 109"/>
            <p:cNvSpPr>
              <a:spLocks/>
            </p:cNvSpPr>
            <p:nvPr/>
          </p:nvSpPr>
          <p:spPr bwMode="auto">
            <a:xfrm>
              <a:off x="4088" y="2353"/>
              <a:ext cx="126" cy="66"/>
            </a:xfrm>
            <a:custGeom>
              <a:avLst/>
              <a:gdLst>
                <a:gd name="T0" fmla="*/ 0 w 131"/>
                <a:gd name="T1" fmla="*/ 25 h 69"/>
                <a:gd name="T2" fmla="*/ 16 w 131"/>
                <a:gd name="T3" fmla="*/ 0 h 69"/>
                <a:gd name="T4" fmla="*/ 67 w 131"/>
                <a:gd name="T5" fmla="*/ 17 h 69"/>
                <a:gd name="T6" fmla="*/ 93 w 131"/>
                <a:gd name="T7" fmla="*/ 42 h 69"/>
                <a:gd name="T8" fmla="*/ 130 w 131"/>
                <a:gd name="T9" fmla="*/ 42 h 69"/>
                <a:gd name="T10" fmla="*/ 127 w 131"/>
                <a:gd name="T11" fmla="*/ 68 h 69"/>
                <a:gd name="T12" fmla="*/ 42 w 131"/>
                <a:gd name="T13" fmla="*/ 51 h 69"/>
                <a:gd name="T14" fmla="*/ 0 w 131"/>
                <a:gd name="T15" fmla="*/ 25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1" h="69">
                  <a:moveTo>
                    <a:pt x="0" y="25"/>
                  </a:moveTo>
                  <a:lnTo>
                    <a:pt x="16" y="0"/>
                  </a:lnTo>
                  <a:lnTo>
                    <a:pt x="67" y="17"/>
                  </a:lnTo>
                  <a:lnTo>
                    <a:pt x="93" y="42"/>
                  </a:lnTo>
                  <a:lnTo>
                    <a:pt x="130" y="42"/>
                  </a:lnTo>
                  <a:lnTo>
                    <a:pt x="127" y="68"/>
                  </a:lnTo>
                  <a:lnTo>
                    <a:pt x="42" y="51"/>
                  </a:lnTo>
                  <a:lnTo>
                    <a:pt x="0" y="2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5" name="Freeform 110"/>
            <p:cNvSpPr>
              <a:spLocks/>
            </p:cNvSpPr>
            <p:nvPr/>
          </p:nvSpPr>
          <p:spPr bwMode="auto">
            <a:xfrm>
              <a:off x="2882" y="1926"/>
              <a:ext cx="57" cy="53"/>
            </a:xfrm>
            <a:custGeom>
              <a:avLst/>
              <a:gdLst>
                <a:gd name="T0" fmla="*/ 0 w 59"/>
                <a:gd name="T1" fmla="*/ 40 h 55"/>
                <a:gd name="T2" fmla="*/ 21 w 59"/>
                <a:gd name="T3" fmla="*/ 33 h 55"/>
                <a:gd name="T4" fmla="*/ 9 w 59"/>
                <a:gd name="T5" fmla="*/ 27 h 55"/>
                <a:gd name="T6" fmla="*/ 21 w 59"/>
                <a:gd name="T7" fmla="*/ 8 h 55"/>
                <a:gd name="T8" fmla="*/ 29 w 59"/>
                <a:gd name="T9" fmla="*/ 20 h 55"/>
                <a:gd name="T10" fmla="*/ 31 w 59"/>
                <a:gd name="T11" fmla="*/ 0 h 55"/>
                <a:gd name="T12" fmla="*/ 58 w 59"/>
                <a:gd name="T13" fmla="*/ 0 h 55"/>
                <a:gd name="T14" fmla="*/ 55 w 59"/>
                <a:gd name="T15" fmla="*/ 20 h 55"/>
                <a:gd name="T16" fmla="*/ 37 w 59"/>
                <a:gd name="T17" fmla="*/ 28 h 55"/>
                <a:gd name="T18" fmla="*/ 39 w 59"/>
                <a:gd name="T19" fmla="*/ 54 h 55"/>
                <a:gd name="T20" fmla="*/ 22 w 59"/>
                <a:gd name="T21" fmla="*/ 37 h 55"/>
                <a:gd name="T22" fmla="*/ 0 w 59"/>
                <a:gd name="T23" fmla="*/ 4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55">
                  <a:moveTo>
                    <a:pt x="0" y="40"/>
                  </a:moveTo>
                  <a:lnTo>
                    <a:pt x="21" y="33"/>
                  </a:lnTo>
                  <a:lnTo>
                    <a:pt x="9" y="27"/>
                  </a:lnTo>
                  <a:lnTo>
                    <a:pt x="21" y="8"/>
                  </a:lnTo>
                  <a:lnTo>
                    <a:pt x="29" y="20"/>
                  </a:lnTo>
                  <a:lnTo>
                    <a:pt x="31" y="0"/>
                  </a:lnTo>
                  <a:lnTo>
                    <a:pt x="58" y="0"/>
                  </a:lnTo>
                  <a:lnTo>
                    <a:pt x="55" y="20"/>
                  </a:lnTo>
                  <a:lnTo>
                    <a:pt x="37" y="28"/>
                  </a:lnTo>
                  <a:lnTo>
                    <a:pt x="39" y="54"/>
                  </a:lnTo>
                  <a:lnTo>
                    <a:pt x="22" y="37"/>
                  </a:lnTo>
                  <a:lnTo>
                    <a:pt x="0" y="4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6" name="Freeform 111"/>
            <p:cNvSpPr>
              <a:spLocks/>
            </p:cNvSpPr>
            <p:nvPr/>
          </p:nvSpPr>
          <p:spPr bwMode="auto">
            <a:xfrm>
              <a:off x="5451" y="3499"/>
              <a:ext cx="122" cy="114"/>
            </a:xfrm>
            <a:custGeom>
              <a:avLst/>
              <a:gdLst>
                <a:gd name="T0" fmla="*/ 0 w 126"/>
                <a:gd name="T1" fmla="*/ 103 h 119"/>
                <a:gd name="T2" fmla="*/ 25 w 126"/>
                <a:gd name="T3" fmla="*/ 67 h 119"/>
                <a:gd name="T4" fmla="*/ 71 w 126"/>
                <a:gd name="T5" fmla="*/ 40 h 119"/>
                <a:gd name="T6" fmla="*/ 94 w 126"/>
                <a:gd name="T7" fmla="*/ 0 h 119"/>
                <a:gd name="T8" fmla="*/ 107 w 126"/>
                <a:gd name="T9" fmla="*/ 12 h 119"/>
                <a:gd name="T10" fmla="*/ 123 w 126"/>
                <a:gd name="T11" fmla="*/ 6 h 119"/>
                <a:gd name="T12" fmla="*/ 125 w 126"/>
                <a:gd name="T13" fmla="*/ 20 h 119"/>
                <a:gd name="T14" fmla="*/ 100 w 126"/>
                <a:gd name="T15" fmla="*/ 48 h 119"/>
                <a:gd name="T16" fmla="*/ 106 w 126"/>
                <a:gd name="T17" fmla="*/ 62 h 119"/>
                <a:gd name="T18" fmla="*/ 79 w 126"/>
                <a:gd name="T19" fmla="*/ 66 h 119"/>
                <a:gd name="T20" fmla="*/ 67 w 126"/>
                <a:gd name="T21" fmla="*/ 105 h 119"/>
                <a:gd name="T22" fmla="*/ 38 w 126"/>
                <a:gd name="T23" fmla="*/ 118 h 119"/>
                <a:gd name="T24" fmla="*/ 0 w 126"/>
                <a:gd name="T25" fmla="*/ 10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19">
                  <a:moveTo>
                    <a:pt x="0" y="103"/>
                  </a:moveTo>
                  <a:lnTo>
                    <a:pt x="25" y="67"/>
                  </a:lnTo>
                  <a:lnTo>
                    <a:pt x="71" y="40"/>
                  </a:lnTo>
                  <a:lnTo>
                    <a:pt x="94" y="0"/>
                  </a:lnTo>
                  <a:lnTo>
                    <a:pt x="107" y="12"/>
                  </a:lnTo>
                  <a:lnTo>
                    <a:pt x="123" y="6"/>
                  </a:lnTo>
                  <a:lnTo>
                    <a:pt x="125" y="20"/>
                  </a:lnTo>
                  <a:lnTo>
                    <a:pt x="100" y="48"/>
                  </a:lnTo>
                  <a:lnTo>
                    <a:pt x="106" y="62"/>
                  </a:lnTo>
                  <a:lnTo>
                    <a:pt x="79" y="66"/>
                  </a:lnTo>
                  <a:lnTo>
                    <a:pt x="67" y="105"/>
                  </a:lnTo>
                  <a:lnTo>
                    <a:pt x="38" y="118"/>
                  </a:lnTo>
                  <a:lnTo>
                    <a:pt x="0" y="10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7" name="Freeform 112"/>
            <p:cNvSpPr>
              <a:spLocks/>
            </p:cNvSpPr>
            <p:nvPr/>
          </p:nvSpPr>
          <p:spPr bwMode="auto">
            <a:xfrm>
              <a:off x="5546" y="3388"/>
              <a:ext cx="93" cy="126"/>
            </a:xfrm>
            <a:custGeom>
              <a:avLst/>
              <a:gdLst>
                <a:gd name="T0" fmla="*/ 0 w 96"/>
                <a:gd name="T1" fmla="*/ 0 h 132"/>
                <a:gd name="T2" fmla="*/ 27 w 96"/>
                <a:gd name="T3" fmla="*/ 14 h 132"/>
                <a:gd name="T4" fmla="*/ 33 w 96"/>
                <a:gd name="T5" fmla="*/ 44 h 132"/>
                <a:gd name="T6" fmla="*/ 44 w 96"/>
                <a:gd name="T7" fmla="*/ 52 h 132"/>
                <a:gd name="T8" fmla="*/ 51 w 96"/>
                <a:gd name="T9" fmla="*/ 40 h 132"/>
                <a:gd name="T10" fmla="*/ 57 w 96"/>
                <a:gd name="T11" fmla="*/ 59 h 132"/>
                <a:gd name="T12" fmla="*/ 95 w 96"/>
                <a:gd name="T13" fmla="*/ 59 h 132"/>
                <a:gd name="T14" fmla="*/ 86 w 96"/>
                <a:gd name="T15" fmla="*/ 87 h 132"/>
                <a:gd name="T16" fmla="*/ 67 w 96"/>
                <a:gd name="T17" fmla="*/ 91 h 132"/>
                <a:gd name="T18" fmla="*/ 51 w 96"/>
                <a:gd name="T19" fmla="*/ 129 h 132"/>
                <a:gd name="T20" fmla="*/ 33 w 96"/>
                <a:gd name="T21" fmla="*/ 131 h 132"/>
                <a:gd name="T22" fmla="*/ 42 w 96"/>
                <a:gd name="T23" fmla="*/ 117 h 132"/>
                <a:gd name="T24" fmla="*/ 19 w 96"/>
                <a:gd name="T25" fmla="*/ 90 h 132"/>
                <a:gd name="T26" fmla="*/ 38 w 96"/>
                <a:gd name="T27" fmla="*/ 66 h 132"/>
                <a:gd name="T28" fmla="*/ 33 w 96"/>
                <a:gd name="T29" fmla="*/ 47 h 132"/>
                <a:gd name="T30" fmla="*/ 0 w 96"/>
                <a:gd name="T31"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132">
                  <a:moveTo>
                    <a:pt x="0" y="0"/>
                  </a:moveTo>
                  <a:lnTo>
                    <a:pt x="27" y="14"/>
                  </a:lnTo>
                  <a:lnTo>
                    <a:pt x="33" y="44"/>
                  </a:lnTo>
                  <a:lnTo>
                    <a:pt x="44" y="52"/>
                  </a:lnTo>
                  <a:lnTo>
                    <a:pt x="51" y="40"/>
                  </a:lnTo>
                  <a:lnTo>
                    <a:pt x="57" y="59"/>
                  </a:lnTo>
                  <a:lnTo>
                    <a:pt x="95" y="59"/>
                  </a:lnTo>
                  <a:lnTo>
                    <a:pt x="86" y="87"/>
                  </a:lnTo>
                  <a:lnTo>
                    <a:pt x="67" y="91"/>
                  </a:lnTo>
                  <a:lnTo>
                    <a:pt x="51" y="129"/>
                  </a:lnTo>
                  <a:lnTo>
                    <a:pt x="33" y="131"/>
                  </a:lnTo>
                  <a:lnTo>
                    <a:pt x="42" y="117"/>
                  </a:lnTo>
                  <a:lnTo>
                    <a:pt x="19" y="90"/>
                  </a:lnTo>
                  <a:lnTo>
                    <a:pt x="38" y="66"/>
                  </a:lnTo>
                  <a:lnTo>
                    <a:pt x="33" y="47"/>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8" name="Freeform 113"/>
            <p:cNvSpPr>
              <a:spLocks/>
            </p:cNvSpPr>
            <p:nvPr/>
          </p:nvSpPr>
          <p:spPr bwMode="auto">
            <a:xfrm>
              <a:off x="1448" y="2602"/>
              <a:ext cx="63" cy="65"/>
            </a:xfrm>
            <a:custGeom>
              <a:avLst/>
              <a:gdLst>
                <a:gd name="T0" fmla="*/ 0 w 66"/>
                <a:gd name="T1" fmla="*/ 33 h 68"/>
                <a:gd name="T2" fmla="*/ 25 w 66"/>
                <a:gd name="T3" fmla="*/ 65 h 68"/>
                <a:gd name="T4" fmla="*/ 59 w 66"/>
                <a:gd name="T5" fmla="*/ 67 h 68"/>
                <a:gd name="T6" fmla="*/ 65 w 66"/>
                <a:gd name="T7" fmla="*/ 0 h 68"/>
                <a:gd name="T8" fmla="*/ 41 w 66"/>
                <a:gd name="T9" fmla="*/ 2 h 68"/>
                <a:gd name="T10" fmla="*/ 0 w 66"/>
                <a:gd name="T11" fmla="*/ 33 h 68"/>
              </a:gdLst>
              <a:ahLst/>
              <a:cxnLst>
                <a:cxn ang="0">
                  <a:pos x="T0" y="T1"/>
                </a:cxn>
                <a:cxn ang="0">
                  <a:pos x="T2" y="T3"/>
                </a:cxn>
                <a:cxn ang="0">
                  <a:pos x="T4" y="T5"/>
                </a:cxn>
                <a:cxn ang="0">
                  <a:pos x="T6" y="T7"/>
                </a:cxn>
                <a:cxn ang="0">
                  <a:pos x="T8" y="T9"/>
                </a:cxn>
                <a:cxn ang="0">
                  <a:pos x="T10" y="T11"/>
                </a:cxn>
              </a:cxnLst>
              <a:rect l="0" t="0" r="r" b="b"/>
              <a:pathLst>
                <a:path w="66" h="68">
                  <a:moveTo>
                    <a:pt x="0" y="33"/>
                  </a:moveTo>
                  <a:lnTo>
                    <a:pt x="25" y="65"/>
                  </a:lnTo>
                  <a:lnTo>
                    <a:pt x="59" y="67"/>
                  </a:lnTo>
                  <a:lnTo>
                    <a:pt x="65" y="0"/>
                  </a:lnTo>
                  <a:lnTo>
                    <a:pt x="41" y="2"/>
                  </a:lnTo>
                  <a:lnTo>
                    <a:pt x="0" y="3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29" name="Freeform 114"/>
            <p:cNvSpPr>
              <a:spLocks/>
            </p:cNvSpPr>
            <p:nvPr/>
          </p:nvSpPr>
          <p:spPr bwMode="auto">
            <a:xfrm>
              <a:off x="2904" y="1496"/>
              <a:ext cx="409" cy="324"/>
            </a:xfrm>
            <a:custGeom>
              <a:avLst/>
              <a:gdLst>
                <a:gd name="T0" fmla="*/ 1 w 423"/>
                <a:gd name="T1" fmla="*/ 266 h 339"/>
                <a:gd name="T2" fmla="*/ 41 w 423"/>
                <a:gd name="T3" fmla="*/ 262 h 339"/>
                <a:gd name="T4" fmla="*/ 10 w 423"/>
                <a:gd name="T5" fmla="*/ 278 h 339"/>
                <a:gd name="T6" fmla="*/ 33 w 423"/>
                <a:gd name="T7" fmla="*/ 281 h 339"/>
                <a:gd name="T8" fmla="*/ 21 w 423"/>
                <a:gd name="T9" fmla="*/ 306 h 339"/>
                <a:gd name="T10" fmla="*/ 51 w 423"/>
                <a:gd name="T11" fmla="*/ 338 h 339"/>
                <a:gd name="T12" fmla="*/ 90 w 423"/>
                <a:gd name="T13" fmla="*/ 297 h 339"/>
                <a:gd name="T14" fmla="*/ 118 w 423"/>
                <a:gd name="T15" fmla="*/ 292 h 339"/>
                <a:gd name="T16" fmla="*/ 124 w 423"/>
                <a:gd name="T17" fmla="*/ 260 h 339"/>
                <a:gd name="T18" fmla="*/ 117 w 423"/>
                <a:gd name="T19" fmla="*/ 202 h 339"/>
                <a:gd name="T20" fmla="*/ 141 w 423"/>
                <a:gd name="T21" fmla="*/ 177 h 339"/>
                <a:gd name="T22" fmla="*/ 183 w 423"/>
                <a:gd name="T23" fmla="*/ 113 h 339"/>
                <a:gd name="T24" fmla="*/ 208 w 423"/>
                <a:gd name="T25" fmla="*/ 87 h 339"/>
                <a:gd name="T26" fmla="*/ 245 w 423"/>
                <a:gd name="T27" fmla="*/ 77 h 339"/>
                <a:gd name="T28" fmla="*/ 253 w 423"/>
                <a:gd name="T29" fmla="*/ 58 h 339"/>
                <a:gd name="T30" fmla="*/ 283 w 423"/>
                <a:gd name="T31" fmla="*/ 66 h 339"/>
                <a:gd name="T32" fmla="*/ 337 w 423"/>
                <a:gd name="T33" fmla="*/ 59 h 339"/>
                <a:gd name="T34" fmla="*/ 374 w 423"/>
                <a:gd name="T35" fmla="*/ 31 h 339"/>
                <a:gd name="T36" fmla="*/ 389 w 423"/>
                <a:gd name="T37" fmla="*/ 58 h 339"/>
                <a:gd name="T38" fmla="*/ 400 w 423"/>
                <a:gd name="T39" fmla="*/ 40 h 339"/>
                <a:gd name="T40" fmla="*/ 384 w 423"/>
                <a:gd name="T41" fmla="*/ 28 h 339"/>
                <a:gd name="T42" fmla="*/ 392 w 423"/>
                <a:gd name="T43" fmla="*/ 6 h 339"/>
                <a:gd name="T44" fmla="*/ 382 w 423"/>
                <a:gd name="T45" fmla="*/ 2 h 339"/>
                <a:gd name="T46" fmla="*/ 357 w 423"/>
                <a:gd name="T47" fmla="*/ 18 h 339"/>
                <a:gd name="T48" fmla="*/ 351 w 423"/>
                <a:gd name="T49" fmla="*/ 4 h 339"/>
                <a:gd name="T50" fmla="*/ 339 w 423"/>
                <a:gd name="T51" fmla="*/ 6 h 339"/>
                <a:gd name="T52" fmla="*/ 296 w 423"/>
                <a:gd name="T53" fmla="*/ 32 h 339"/>
                <a:gd name="T54" fmla="*/ 276 w 423"/>
                <a:gd name="T55" fmla="*/ 39 h 339"/>
                <a:gd name="T56" fmla="*/ 245 w 423"/>
                <a:gd name="T57" fmla="*/ 51 h 339"/>
                <a:gd name="T58" fmla="*/ 238 w 423"/>
                <a:gd name="T59" fmla="*/ 48 h 339"/>
                <a:gd name="T60" fmla="*/ 235 w 423"/>
                <a:gd name="T61" fmla="*/ 52 h 339"/>
                <a:gd name="T62" fmla="*/ 207 w 423"/>
                <a:gd name="T63" fmla="*/ 67 h 339"/>
                <a:gd name="T64" fmla="*/ 206 w 423"/>
                <a:gd name="T65" fmla="*/ 75 h 339"/>
                <a:gd name="T66" fmla="*/ 165 w 423"/>
                <a:gd name="T67" fmla="*/ 100 h 339"/>
                <a:gd name="T68" fmla="*/ 134 w 423"/>
                <a:gd name="T69" fmla="*/ 123 h 339"/>
                <a:gd name="T70" fmla="*/ 75 w 423"/>
                <a:gd name="T71" fmla="*/ 197 h 339"/>
                <a:gd name="T72" fmla="*/ 103 w 423"/>
                <a:gd name="T73" fmla="*/ 200 h 339"/>
                <a:gd name="T74" fmla="*/ 33 w 423"/>
                <a:gd name="T75" fmla="*/ 223 h 339"/>
                <a:gd name="T76" fmla="*/ 22 w 423"/>
                <a:gd name="T77" fmla="*/ 231 h 339"/>
                <a:gd name="T78" fmla="*/ 2 w 423"/>
                <a:gd name="T79" fmla="*/ 242 h 339"/>
                <a:gd name="T80" fmla="*/ 0 w 423"/>
                <a:gd name="T81" fmla="*/ 252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339">
                  <a:moveTo>
                    <a:pt x="0" y="252"/>
                  </a:moveTo>
                  <a:lnTo>
                    <a:pt x="1" y="266"/>
                  </a:lnTo>
                  <a:lnTo>
                    <a:pt x="40" y="256"/>
                  </a:lnTo>
                  <a:lnTo>
                    <a:pt x="41" y="262"/>
                  </a:lnTo>
                  <a:lnTo>
                    <a:pt x="1" y="273"/>
                  </a:lnTo>
                  <a:lnTo>
                    <a:pt x="10" y="278"/>
                  </a:lnTo>
                  <a:lnTo>
                    <a:pt x="6" y="296"/>
                  </a:lnTo>
                  <a:lnTo>
                    <a:pt x="33" y="281"/>
                  </a:lnTo>
                  <a:lnTo>
                    <a:pt x="4" y="306"/>
                  </a:lnTo>
                  <a:lnTo>
                    <a:pt x="21" y="306"/>
                  </a:lnTo>
                  <a:lnTo>
                    <a:pt x="10" y="328"/>
                  </a:lnTo>
                  <a:lnTo>
                    <a:pt x="51" y="338"/>
                  </a:lnTo>
                  <a:lnTo>
                    <a:pt x="83" y="316"/>
                  </a:lnTo>
                  <a:lnTo>
                    <a:pt x="90" y="297"/>
                  </a:lnTo>
                  <a:lnTo>
                    <a:pt x="101" y="316"/>
                  </a:lnTo>
                  <a:lnTo>
                    <a:pt x="118" y="292"/>
                  </a:lnTo>
                  <a:lnTo>
                    <a:pt x="115" y="270"/>
                  </a:lnTo>
                  <a:lnTo>
                    <a:pt x="124" y="260"/>
                  </a:lnTo>
                  <a:lnTo>
                    <a:pt x="115" y="251"/>
                  </a:lnTo>
                  <a:lnTo>
                    <a:pt x="117" y="202"/>
                  </a:lnTo>
                  <a:lnTo>
                    <a:pt x="146" y="191"/>
                  </a:lnTo>
                  <a:lnTo>
                    <a:pt x="141" y="177"/>
                  </a:lnTo>
                  <a:lnTo>
                    <a:pt x="155" y="140"/>
                  </a:lnTo>
                  <a:lnTo>
                    <a:pt x="183" y="113"/>
                  </a:lnTo>
                  <a:lnTo>
                    <a:pt x="188" y="91"/>
                  </a:lnTo>
                  <a:lnTo>
                    <a:pt x="208" y="87"/>
                  </a:lnTo>
                  <a:lnTo>
                    <a:pt x="215" y="73"/>
                  </a:lnTo>
                  <a:lnTo>
                    <a:pt x="245" y="77"/>
                  </a:lnTo>
                  <a:lnTo>
                    <a:pt x="245" y="58"/>
                  </a:lnTo>
                  <a:lnTo>
                    <a:pt x="253" y="58"/>
                  </a:lnTo>
                  <a:lnTo>
                    <a:pt x="264" y="50"/>
                  </a:lnTo>
                  <a:lnTo>
                    <a:pt x="283" y="66"/>
                  </a:lnTo>
                  <a:lnTo>
                    <a:pt x="318" y="68"/>
                  </a:lnTo>
                  <a:lnTo>
                    <a:pt x="337" y="59"/>
                  </a:lnTo>
                  <a:lnTo>
                    <a:pt x="342" y="36"/>
                  </a:lnTo>
                  <a:lnTo>
                    <a:pt x="374" y="31"/>
                  </a:lnTo>
                  <a:lnTo>
                    <a:pt x="392" y="39"/>
                  </a:lnTo>
                  <a:lnTo>
                    <a:pt x="389" y="58"/>
                  </a:lnTo>
                  <a:lnTo>
                    <a:pt x="420" y="36"/>
                  </a:lnTo>
                  <a:lnTo>
                    <a:pt x="400" y="40"/>
                  </a:lnTo>
                  <a:lnTo>
                    <a:pt x="405" y="35"/>
                  </a:lnTo>
                  <a:lnTo>
                    <a:pt x="384" y="28"/>
                  </a:lnTo>
                  <a:lnTo>
                    <a:pt x="422" y="18"/>
                  </a:lnTo>
                  <a:lnTo>
                    <a:pt x="392" y="6"/>
                  </a:lnTo>
                  <a:lnTo>
                    <a:pt x="373" y="18"/>
                  </a:lnTo>
                  <a:lnTo>
                    <a:pt x="382" y="2"/>
                  </a:lnTo>
                  <a:lnTo>
                    <a:pt x="368" y="0"/>
                  </a:lnTo>
                  <a:lnTo>
                    <a:pt x="357" y="18"/>
                  </a:lnTo>
                  <a:lnTo>
                    <a:pt x="351" y="20"/>
                  </a:lnTo>
                  <a:lnTo>
                    <a:pt x="351" y="4"/>
                  </a:lnTo>
                  <a:lnTo>
                    <a:pt x="324" y="31"/>
                  </a:lnTo>
                  <a:lnTo>
                    <a:pt x="339" y="6"/>
                  </a:lnTo>
                  <a:lnTo>
                    <a:pt x="324" y="2"/>
                  </a:lnTo>
                  <a:lnTo>
                    <a:pt x="296" y="32"/>
                  </a:lnTo>
                  <a:lnTo>
                    <a:pt x="268" y="22"/>
                  </a:lnTo>
                  <a:lnTo>
                    <a:pt x="276" y="39"/>
                  </a:lnTo>
                  <a:lnTo>
                    <a:pt x="264" y="31"/>
                  </a:lnTo>
                  <a:lnTo>
                    <a:pt x="245" y="51"/>
                  </a:lnTo>
                  <a:lnTo>
                    <a:pt x="248" y="33"/>
                  </a:lnTo>
                  <a:lnTo>
                    <a:pt x="238" y="48"/>
                  </a:lnTo>
                  <a:lnTo>
                    <a:pt x="229" y="37"/>
                  </a:lnTo>
                  <a:lnTo>
                    <a:pt x="235" y="52"/>
                  </a:lnTo>
                  <a:lnTo>
                    <a:pt x="213" y="47"/>
                  </a:lnTo>
                  <a:lnTo>
                    <a:pt x="207" y="67"/>
                  </a:lnTo>
                  <a:lnTo>
                    <a:pt x="187" y="74"/>
                  </a:lnTo>
                  <a:lnTo>
                    <a:pt x="206" y="75"/>
                  </a:lnTo>
                  <a:lnTo>
                    <a:pt x="172" y="86"/>
                  </a:lnTo>
                  <a:lnTo>
                    <a:pt x="165" y="100"/>
                  </a:lnTo>
                  <a:lnTo>
                    <a:pt x="176" y="100"/>
                  </a:lnTo>
                  <a:lnTo>
                    <a:pt x="134" y="123"/>
                  </a:lnTo>
                  <a:lnTo>
                    <a:pt x="119" y="163"/>
                  </a:lnTo>
                  <a:lnTo>
                    <a:pt x="75" y="197"/>
                  </a:lnTo>
                  <a:lnTo>
                    <a:pt x="83" y="205"/>
                  </a:lnTo>
                  <a:lnTo>
                    <a:pt x="103" y="200"/>
                  </a:lnTo>
                  <a:lnTo>
                    <a:pt x="57" y="209"/>
                  </a:lnTo>
                  <a:lnTo>
                    <a:pt x="33" y="223"/>
                  </a:lnTo>
                  <a:lnTo>
                    <a:pt x="40" y="231"/>
                  </a:lnTo>
                  <a:lnTo>
                    <a:pt x="22" y="231"/>
                  </a:lnTo>
                  <a:lnTo>
                    <a:pt x="24" y="242"/>
                  </a:lnTo>
                  <a:lnTo>
                    <a:pt x="2" y="242"/>
                  </a:lnTo>
                  <a:lnTo>
                    <a:pt x="22" y="246"/>
                  </a:lnTo>
                  <a:lnTo>
                    <a:pt x="0" y="25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0" name="Freeform 115"/>
            <p:cNvSpPr>
              <a:spLocks/>
            </p:cNvSpPr>
            <p:nvPr/>
          </p:nvSpPr>
          <p:spPr bwMode="auto">
            <a:xfrm>
              <a:off x="3786" y="2237"/>
              <a:ext cx="264" cy="226"/>
            </a:xfrm>
            <a:custGeom>
              <a:avLst/>
              <a:gdLst>
                <a:gd name="T0" fmla="*/ 0 w 273"/>
                <a:gd name="T1" fmla="*/ 129 h 237"/>
                <a:gd name="T2" fmla="*/ 24 w 273"/>
                <a:gd name="T3" fmla="*/ 137 h 237"/>
                <a:gd name="T4" fmla="*/ 84 w 273"/>
                <a:gd name="T5" fmla="*/ 129 h 237"/>
                <a:gd name="T6" fmla="*/ 95 w 273"/>
                <a:gd name="T7" fmla="*/ 105 h 237"/>
                <a:gd name="T8" fmla="*/ 136 w 273"/>
                <a:gd name="T9" fmla="*/ 91 h 237"/>
                <a:gd name="T10" fmla="*/ 140 w 273"/>
                <a:gd name="T11" fmla="*/ 71 h 237"/>
                <a:gd name="T12" fmla="*/ 153 w 273"/>
                <a:gd name="T13" fmla="*/ 67 h 237"/>
                <a:gd name="T14" fmla="*/ 146 w 273"/>
                <a:gd name="T15" fmla="*/ 56 h 237"/>
                <a:gd name="T16" fmla="*/ 161 w 273"/>
                <a:gd name="T17" fmla="*/ 55 h 237"/>
                <a:gd name="T18" fmla="*/ 172 w 273"/>
                <a:gd name="T19" fmla="*/ 35 h 237"/>
                <a:gd name="T20" fmla="*/ 168 w 273"/>
                <a:gd name="T21" fmla="*/ 14 h 237"/>
                <a:gd name="T22" fmla="*/ 222 w 273"/>
                <a:gd name="T23" fmla="*/ 0 h 237"/>
                <a:gd name="T24" fmla="*/ 272 w 273"/>
                <a:gd name="T25" fmla="*/ 29 h 237"/>
                <a:gd name="T26" fmla="*/ 258 w 273"/>
                <a:gd name="T27" fmla="*/ 43 h 237"/>
                <a:gd name="T28" fmla="*/ 211 w 273"/>
                <a:gd name="T29" fmla="*/ 43 h 237"/>
                <a:gd name="T30" fmla="*/ 212 w 273"/>
                <a:gd name="T31" fmla="*/ 68 h 237"/>
                <a:gd name="T32" fmla="*/ 234 w 273"/>
                <a:gd name="T33" fmla="*/ 86 h 237"/>
                <a:gd name="T34" fmla="*/ 220 w 273"/>
                <a:gd name="T35" fmla="*/ 94 h 237"/>
                <a:gd name="T36" fmla="*/ 224 w 273"/>
                <a:gd name="T37" fmla="*/ 109 h 237"/>
                <a:gd name="T38" fmla="*/ 176 w 273"/>
                <a:gd name="T39" fmla="*/ 163 h 237"/>
                <a:gd name="T40" fmla="*/ 154 w 273"/>
                <a:gd name="T41" fmla="*/ 161 h 237"/>
                <a:gd name="T42" fmla="*/ 140 w 273"/>
                <a:gd name="T43" fmla="*/ 175 h 237"/>
                <a:gd name="T44" fmla="*/ 165 w 273"/>
                <a:gd name="T45" fmla="*/ 225 h 237"/>
                <a:gd name="T46" fmla="*/ 129 w 273"/>
                <a:gd name="T47" fmla="*/ 225 h 237"/>
                <a:gd name="T48" fmla="*/ 115 w 273"/>
                <a:gd name="T49" fmla="*/ 236 h 237"/>
                <a:gd name="T50" fmla="*/ 87 w 273"/>
                <a:gd name="T51" fmla="*/ 206 h 237"/>
                <a:gd name="T52" fmla="*/ 12 w 273"/>
                <a:gd name="T53" fmla="*/ 211 h 237"/>
                <a:gd name="T54" fmla="*/ 37 w 273"/>
                <a:gd name="T55" fmla="*/ 178 h 237"/>
                <a:gd name="T56" fmla="*/ 0 w 273"/>
                <a:gd name="T57" fmla="*/ 12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3" h="237">
                  <a:moveTo>
                    <a:pt x="0" y="129"/>
                  </a:moveTo>
                  <a:lnTo>
                    <a:pt x="24" y="137"/>
                  </a:lnTo>
                  <a:lnTo>
                    <a:pt x="84" y="129"/>
                  </a:lnTo>
                  <a:lnTo>
                    <a:pt x="95" y="105"/>
                  </a:lnTo>
                  <a:lnTo>
                    <a:pt x="136" y="91"/>
                  </a:lnTo>
                  <a:lnTo>
                    <a:pt x="140" y="71"/>
                  </a:lnTo>
                  <a:lnTo>
                    <a:pt x="153" y="67"/>
                  </a:lnTo>
                  <a:lnTo>
                    <a:pt x="146" y="56"/>
                  </a:lnTo>
                  <a:lnTo>
                    <a:pt x="161" y="55"/>
                  </a:lnTo>
                  <a:lnTo>
                    <a:pt x="172" y="35"/>
                  </a:lnTo>
                  <a:lnTo>
                    <a:pt x="168" y="14"/>
                  </a:lnTo>
                  <a:lnTo>
                    <a:pt x="222" y="0"/>
                  </a:lnTo>
                  <a:lnTo>
                    <a:pt x="272" y="29"/>
                  </a:lnTo>
                  <a:lnTo>
                    <a:pt x="258" y="43"/>
                  </a:lnTo>
                  <a:lnTo>
                    <a:pt x="211" y="43"/>
                  </a:lnTo>
                  <a:lnTo>
                    <a:pt x="212" y="68"/>
                  </a:lnTo>
                  <a:lnTo>
                    <a:pt x="234" y="86"/>
                  </a:lnTo>
                  <a:lnTo>
                    <a:pt x="220" y="94"/>
                  </a:lnTo>
                  <a:lnTo>
                    <a:pt x="224" y="109"/>
                  </a:lnTo>
                  <a:lnTo>
                    <a:pt x="176" y="163"/>
                  </a:lnTo>
                  <a:lnTo>
                    <a:pt x="154" y="161"/>
                  </a:lnTo>
                  <a:lnTo>
                    <a:pt x="140" y="175"/>
                  </a:lnTo>
                  <a:lnTo>
                    <a:pt x="165" y="225"/>
                  </a:lnTo>
                  <a:lnTo>
                    <a:pt x="129" y="225"/>
                  </a:lnTo>
                  <a:lnTo>
                    <a:pt x="115" y="236"/>
                  </a:lnTo>
                  <a:lnTo>
                    <a:pt x="87" y="206"/>
                  </a:lnTo>
                  <a:lnTo>
                    <a:pt x="12" y="211"/>
                  </a:lnTo>
                  <a:lnTo>
                    <a:pt x="37" y="178"/>
                  </a:lnTo>
                  <a:lnTo>
                    <a:pt x="0" y="12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1" name="Freeform 116"/>
            <p:cNvSpPr>
              <a:spLocks/>
            </p:cNvSpPr>
            <p:nvPr/>
          </p:nvSpPr>
          <p:spPr bwMode="auto">
            <a:xfrm>
              <a:off x="1515" y="2685"/>
              <a:ext cx="90" cy="41"/>
            </a:xfrm>
            <a:custGeom>
              <a:avLst/>
              <a:gdLst>
                <a:gd name="T0" fmla="*/ 0 w 93"/>
                <a:gd name="T1" fmla="*/ 21 h 42"/>
                <a:gd name="T2" fmla="*/ 6 w 93"/>
                <a:gd name="T3" fmla="*/ 0 h 42"/>
                <a:gd name="T4" fmla="*/ 27 w 93"/>
                <a:gd name="T5" fmla="*/ 13 h 42"/>
                <a:gd name="T6" fmla="*/ 62 w 93"/>
                <a:gd name="T7" fmla="*/ 0 h 42"/>
                <a:gd name="T8" fmla="*/ 92 w 93"/>
                <a:gd name="T9" fmla="*/ 16 h 42"/>
                <a:gd name="T10" fmla="*/ 83 w 93"/>
                <a:gd name="T11" fmla="*/ 39 h 42"/>
                <a:gd name="T12" fmla="*/ 81 w 93"/>
                <a:gd name="T13" fmla="*/ 20 h 42"/>
                <a:gd name="T14" fmla="*/ 62 w 93"/>
                <a:gd name="T15" fmla="*/ 12 h 42"/>
                <a:gd name="T16" fmla="*/ 43 w 93"/>
                <a:gd name="T17" fmla="*/ 24 h 42"/>
                <a:gd name="T18" fmla="*/ 47 w 93"/>
                <a:gd name="T19" fmla="*/ 35 h 42"/>
                <a:gd name="T20" fmla="*/ 39 w 93"/>
                <a:gd name="T21" fmla="*/ 41 h 42"/>
                <a:gd name="T22" fmla="*/ 0 w 93"/>
                <a:gd name="T23"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 h="42">
                  <a:moveTo>
                    <a:pt x="0" y="21"/>
                  </a:moveTo>
                  <a:lnTo>
                    <a:pt x="6" y="0"/>
                  </a:lnTo>
                  <a:lnTo>
                    <a:pt x="27" y="13"/>
                  </a:lnTo>
                  <a:lnTo>
                    <a:pt x="62" y="0"/>
                  </a:lnTo>
                  <a:lnTo>
                    <a:pt x="92" y="16"/>
                  </a:lnTo>
                  <a:lnTo>
                    <a:pt x="83" y="39"/>
                  </a:lnTo>
                  <a:lnTo>
                    <a:pt x="81" y="20"/>
                  </a:lnTo>
                  <a:lnTo>
                    <a:pt x="62" y="12"/>
                  </a:lnTo>
                  <a:lnTo>
                    <a:pt x="43" y="24"/>
                  </a:lnTo>
                  <a:lnTo>
                    <a:pt x="47" y="35"/>
                  </a:lnTo>
                  <a:lnTo>
                    <a:pt x="39" y="41"/>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2" name="Freeform 117"/>
            <p:cNvSpPr>
              <a:spLocks/>
            </p:cNvSpPr>
            <p:nvPr/>
          </p:nvSpPr>
          <p:spPr bwMode="auto">
            <a:xfrm>
              <a:off x="5050" y="2874"/>
              <a:ext cx="157" cy="122"/>
            </a:xfrm>
            <a:custGeom>
              <a:avLst/>
              <a:gdLst>
                <a:gd name="T0" fmla="*/ 0 w 163"/>
                <a:gd name="T1" fmla="*/ 0 h 128"/>
                <a:gd name="T2" fmla="*/ 2 w 163"/>
                <a:gd name="T3" fmla="*/ 105 h 128"/>
                <a:gd name="T4" fmla="*/ 28 w 163"/>
                <a:gd name="T5" fmla="*/ 109 h 128"/>
                <a:gd name="T6" fmla="*/ 55 w 163"/>
                <a:gd name="T7" fmla="*/ 79 h 128"/>
                <a:gd name="T8" fmla="*/ 83 w 163"/>
                <a:gd name="T9" fmla="*/ 93 h 128"/>
                <a:gd name="T10" fmla="*/ 110 w 163"/>
                <a:gd name="T11" fmla="*/ 121 h 128"/>
                <a:gd name="T12" fmla="*/ 162 w 163"/>
                <a:gd name="T13" fmla="*/ 127 h 128"/>
                <a:gd name="T14" fmla="*/ 103 w 163"/>
                <a:gd name="T15" fmla="*/ 79 h 128"/>
                <a:gd name="T16" fmla="*/ 108 w 163"/>
                <a:gd name="T17" fmla="*/ 56 h 128"/>
                <a:gd name="T18" fmla="*/ 79 w 163"/>
                <a:gd name="T19" fmla="*/ 48 h 128"/>
                <a:gd name="T20" fmla="*/ 54 w 163"/>
                <a:gd name="T21" fmla="*/ 20 h 128"/>
                <a:gd name="T22" fmla="*/ 0 w 163"/>
                <a:gd name="T23"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128">
                  <a:moveTo>
                    <a:pt x="0" y="0"/>
                  </a:moveTo>
                  <a:lnTo>
                    <a:pt x="2" y="105"/>
                  </a:lnTo>
                  <a:lnTo>
                    <a:pt x="28" y="109"/>
                  </a:lnTo>
                  <a:lnTo>
                    <a:pt x="55" y="79"/>
                  </a:lnTo>
                  <a:lnTo>
                    <a:pt x="83" y="93"/>
                  </a:lnTo>
                  <a:lnTo>
                    <a:pt x="110" y="121"/>
                  </a:lnTo>
                  <a:lnTo>
                    <a:pt x="162" y="127"/>
                  </a:lnTo>
                  <a:lnTo>
                    <a:pt x="103" y="79"/>
                  </a:lnTo>
                  <a:lnTo>
                    <a:pt x="108" y="56"/>
                  </a:lnTo>
                  <a:lnTo>
                    <a:pt x="79" y="48"/>
                  </a:lnTo>
                  <a:lnTo>
                    <a:pt x="54" y="20"/>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3" name="Freeform 118"/>
            <p:cNvSpPr>
              <a:spLocks/>
            </p:cNvSpPr>
            <p:nvPr/>
          </p:nvSpPr>
          <p:spPr bwMode="auto">
            <a:xfrm>
              <a:off x="5165" y="2900"/>
              <a:ext cx="65" cy="33"/>
            </a:xfrm>
            <a:custGeom>
              <a:avLst/>
              <a:gdLst>
                <a:gd name="T0" fmla="*/ 0 w 67"/>
                <a:gd name="T1" fmla="*/ 21 h 35"/>
                <a:gd name="T2" fmla="*/ 39 w 67"/>
                <a:gd name="T3" fmla="*/ 34 h 35"/>
                <a:gd name="T4" fmla="*/ 66 w 67"/>
                <a:gd name="T5" fmla="*/ 10 h 35"/>
                <a:gd name="T6" fmla="*/ 55 w 67"/>
                <a:gd name="T7" fmla="*/ 0 h 35"/>
                <a:gd name="T8" fmla="*/ 47 w 67"/>
                <a:gd name="T9" fmla="*/ 13 h 35"/>
                <a:gd name="T10" fmla="*/ 0 w 67"/>
                <a:gd name="T11" fmla="*/ 21 h 35"/>
              </a:gdLst>
              <a:ahLst/>
              <a:cxnLst>
                <a:cxn ang="0">
                  <a:pos x="T0" y="T1"/>
                </a:cxn>
                <a:cxn ang="0">
                  <a:pos x="T2" y="T3"/>
                </a:cxn>
                <a:cxn ang="0">
                  <a:pos x="T4" y="T5"/>
                </a:cxn>
                <a:cxn ang="0">
                  <a:pos x="T6" y="T7"/>
                </a:cxn>
                <a:cxn ang="0">
                  <a:pos x="T8" y="T9"/>
                </a:cxn>
                <a:cxn ang="0">
                  <a:pos x="T10" y="T11"/>
                </a:cxn>
              </a:cxnLst>
              <a:rect l="0" t="0" r="r" b="b"/>
              <a:pathLst>
                <a:path w="67" h="35">
                  <a:moveTo>
                    <a:pt x="0" y="21"/>
                  </a:moveTo>
                  <a:lnTo>
                    <a:pt x="39" y="34"/>
                  </a:lnTo>
                  <a:lnTo>
                    <a:pt x="66" y="10"/>
                  </a:lnTo>
                  <a:lnTo>
                    <a:pt x="55" y="0"/>
                  </a:lnTo>
                  <a:lnTo>
                    <a:pt x="47" y="13"/>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4" name="Freeform 119"/>
            <p:cNvSpPr>
              <a:spLocks/>
            </p:cNvSpPr>
            <p:nvPr/>
          </p:nvSpPr>
          <p:spPr bwMode="auto">
            <a:xfrm>
              <a:off x="5205" y="2877"/>
              <a:ext cx="34" cy="31"/>
            </a:xfrm>
            <a:custGeom>
              <a:avLst/>
              <a:gdLst>
                <a:gd name="T0" fmla="*/ 0 w 36"/>
                <a:gd name="T1" fmla="*/ 0 h 33"/>
                <a:gd name="T2" fmla="*/ 26 w 36"/>
                <a:gd name="T3" fmla="*/ 14 h 33"/>
                <a:gd name="T4" fmla="*/ 35 w 36"/>
                <a:gd name="T5" fmla="*/ 32 h 33"/>
                <a:gd name="T6" fmla="*/ 35 w 36"/>
                <a:gd name="T7" fmla="*/ 18 h 33"/>
                <a:gd name="T8" fmla="*/ 0 w 36"/>
                <a:gd name="T9" fmla="*/ 0 h 33"/>
              </a:gdLst>
              <a:ahLst/>
              <a:cxnLst>
                <a:cxn ang="0">
                  <a:pos x="T0" y="T1"/>
                </a:cxn>
                <a:cxn ang="0">
                  <a:pos x="T2" y="T3"/>
                </a:cxn>
                <a:cxn ang="0">
                  <a:pos x="T4" y="T5"/>
                </a:cxn>
                <a:cxn ang="0">
                  <a:pos x="T6" y="T7"/>
                </a:cxn>
                <a:cxn ang="0">
                  <a:pos x="T8" y="T9"/>
                </a:cxn>
              </a:cxnLst>
              <a:rect l="0" t="0" r="r" b="b"/>
              <a:pathLst>
                <a:path w="36" h="33">
                  <a:moveTo>
                    <a:pt x="0" y="0"/>
                  </a:moveTo>
                  <a:lnTo>
                    <a:pt x="26" y="14"/>
                  </a:lnTo>
                  <a:lnTo>
                    <a:pt x="35" y="32"/>
                  </a:lnTo>
                  <a:lnTo>
                    <a:pt x="35" y="18"/>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5" name="Freeform 120"/>
            <p:cNvSpPr>
              <a:spLocks/>
            </p:cNvSpPr>
            <p:nvPr/>
          </p:nvSpPr>
          <p:spPr bwMode="auto">
            <a:xfrm>
              <a:off x="1837" y="3135"/>
              <a:ext cx="130" cy="133"/>
            </a:xfrm>
            <a:custGeom>
              <a:avLst/>
              <a:gdLst>
                <a:gd name="T0" fmla="*/ 0 w 134"/>
                <a:gd name="T1" fmla="*/ 51 h 139"/>
                <a:gd name="T2" fmla="*/ 9 w 134"/>
                <a:gd name="T3" fmla="*/ 8 h 139"/>
                <a:gd name="T4" fmla="*/ 57 w 134"/>
                <a:gd name="T5" fmla="*/ 0 h 139"/>
                <a:gd name="T6" fmla="*/ 73 w 134"/>
                <a:gd name="T7" fmla="*/ 14 h 139"/>
                <a:gd name="T8" fmla="*/ 77 w 134"/>
                <a:gd name="T9" fmla="*/ 47 h 139"/>
                <a:gd name="T10" fmla="*/ 111 w 134"/>
                <a:gd name="T11" fmla="*/ 52 h 139"/>
                <a:gd name="T12" fmla="*/ 116 w 134"/>
                <a:gd name="T13" fmla="*/ 75 h 139"/>
                <a:gd name="T14" fmla="*/ 133 w 134"/>
                <a:gd name="T15" fmla="*/ 79 h 139"/>
                <a:gd name="T16" fmla="*/ 130 w 134"/>
                <a:gd name="T17" fmla="*/ 108 h 139"/>
                <a:gd name="T18" fmla="*/ 114 w 134"/>
                <a:gd name="T19" fmla="*/ 138 h 139"/>
                <a:gd name="T20" fmla="*/ 69 w 134"/>
                <a:gd name="T21" fmla="*/ 136 h 139"/>
                <a:gd name="T22" fmla="*/ 78 w 134"/>
                <a:gd name="T23" fmla="*/ 102 h 139"/>
                <a:gd name="T24" fmla="*/ 0 w 134"/>
                <a:gd name="T25" fmla="*/ 5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 h="139">
                  <a:moveTo>
                    <a:pt x="0" y="51"/>
                  </a:moveTo>
                  <a:lnTo>
                    <a:pt x="9" y="8"/>
                  </a:lnTo>
                  <a:lnTo>
                    <a:pt x="57" y="0"/>
                  </a:lnTo>
                  <a:lnTo>
                    <a:pt x="73" y="14"/>
                  </a:lnTo>
                  <a:lnTo>
                    <a:pt x="77" y="47"/>
                  </a:lnTo>
                  <a:lnTo>
                    <a:pt x="111" y="52"/>
                  </a:lnTo>
                  <a:lnTo>
                    <a:pt x="116" y="75"/>
                  </a:lnTo>
                  <a:lnTo>
                    <a:pt x="133" y="79"/>
                  </a:lnTo>
                  <a:lnTo>
                    <a:pt x="130" y="108"/>
                  </a:lnTo>
                  <a:lnTo>
                    <a:pt x="114" y="138"/>
                  </a:lnTo>
                  <a:lnTo>
                    <a:pt x="69" y="136"/>
                  </a:lnTo>
                  <a:lnTo>
                    <a:pt x="78" y="102"/>
                  </a:lnTo>
                  <a:lnTo>
                    <a:pt x="0" y="5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6" name="Freeform 121"/>
            <p:cNvSpPr>
              <a:spLocks/>
            </p:cNvSpPr>
            <p:nvPr/>
          </p:nvSpPr>
          <p:spPr bwMode="auto">
            <a:xfrm>
              <a:off x="1541" y="2837"/>
              <a:ext cx="200" cy="282"/>
            </a:xfrm>
            <a:custGeom>
              <a:avLst/>
              <a:gdLst>
                <a:gd name="T0" fmla="*/ 0 w 206"/>
                <a:gd name="T1" fmla="*/ 68 h 295"/>
                <a:gd name="T2" fmla="*/ 4 w 206"/>
                <a:gd name="T3" fmla="*/ 93 h 295"/>
                <a:gd name="T4" fmla="*/ 41 w 206"/>
                <a:gd name="T5" fmla="*/ 133 h 295"/>
                <a:gd name="T6" fmla="*/ 82 w 206"/>
                <a:gd name="T7" fmla="*/ 229 h 295"/>
                <a:gd name="T8" fmla="*/ 175 w 206"/>
                <a:gd name="T9" fmla="*/ 294 h 295"/>
                <a:gd name="T10" fmla="*/ 191 w 206"/>
                <a:gd name="T11" fmla="*/ 281 h 295"/>
                <a:gd name="T12" fmla="*/ 199 w 206"/>
                <a:gd name="T13" fmla="*/ 261 h 295"/>
                <a:gd name="T14" fmla="*/ 186 w 206"/>
                <a:gd name="T15" fmla="*/ 254 h 295"/>
                <a:gd name="T16" fmla="*/ 194 w 206"/>
                <a:gd name="T17" fmla="*/ 249 h 295"/>
                <a:gd name="T18" fmla="*/ 205 w 206"/>
                <a:gd name="T19" fmla="*/ 198 h 295"/>
                <a:gd name="T20" fmla="*/ 190 w 206"/>
                <a:gd name="T21" fmla="*/ 175 h 295"/>
                <a:gd name="T22" fmla="*/ 176 w 206"/>
                <a:gd name="T23" fmla="*/ 175 h 295"/>
                <a:gd name="T24" fmla="*/ 176 w 206"/>
                <a:gd name="T25" fmla="*/ 148 h 295"/>
                <a:gd name="T26" fmla="*/ 159 w 206"/>
                <a:gd name="T27" fmla="*/ 160 h 295"/>
                <a:gd name="T28" fmla="*/ 136 w 206"/>
                <a:gd name="T29" fmla="*/ 149 h 295"/>
                <a:gd name="T30" fmla="*/ 122 w 206"/>
                <a:gd name="T31" fmla="*/ 120 h 295"/>
                <a:gd name="T32" fmla="*/ 145 w 206"/>
                <a:gd name="T33" fmla="*/ 82 h 295"/>
                <a:gd name="T34" fmla="*/ 186 w 206"/>
                <a:gd name="T35" fmla="*/ 66 h 295"/>
                <a:gd name="T36" fmla="*/ 175 w 206"/>
                <a:gd name="T37" fmla="*/ 59 h 295"/>
                <a:gd name="T38" fmla="*/ 182 w 206"/>
                <a:gd name="T39" fmla="*/ 39 h 295"/>
                <a:gd name="T40" fmla="*/ 134 w 206"/>
                <a:gd name="T41" fmla="*/ 36 h 295"/>
                <a:gd name="T42" fmla="*/ 99 w 206"/>
                <a:gd name="T43" fmla="*/ 0 h 295"/>
                <a:gd name="T44" fmla="*/ 91 w 206"/>
                <a:gd name="T45" fmla="*/ 26 h 295"/>
                <a:gd name="T46" fmla="*/ 53 w 206"/>
                <a:gd name="T47" fmla="*/ 48 h 295"/>
                <a:gd name="T48" fmla="*/ 36 w 206"/>
                <a:gd name="T49" fmla="*/ 76 h 295"/>
                <a:gd name="T50" fmla="*/ 14 w 206"/>
                <a:gd name="T51" fmla="*/ 72 h 295"/>
                <a:gd name="T52" fmla="*/ 17 w 206"/>
                <a:gd name="T53" fmla="*/ 55 h 295"/>
                <a:gd name="T54" fmla="*/ 0 w 206"/>
                <a:gd name="T55" fmla="*/ 6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6" h="295">
                  <a:moveTo>
                    <a:pt x="0" y="68"/>
                  </a:moveTo>
                  <a:lnTo>
                    <a:pt x="4" y="93"/>
                  </a:lnTo>
                  <a:lnTo>
                    <a:pt x="41" y="133"/>
                  </a:lnTo>
                  <a:lnTo>
                    <a:pt x="82" y="229"/>
                  </a:lnTo>
                  <a:lnTo>
                    <a:pt x="175" y="294"/>
                  </a:lnTo>
                  <a:lnTo>
                    <a:pt x="191" y="281"/>
                  </a:lnTo>
                  <a:lnTo>
                    <a:pt x="199" y="261"/>
                  </a:lnTo>
                  <a:lnTo>
                    <a:pt x="186" y="254"/>
                  </a:lnTo>
                  <a:lnTo>
                    <a:pt x="194" y="249"/>
                  </a:lnTo>
                  <a:lnTo>
                    <a:pt x="205" y="198"/>
                  </a:lnTo>
                  <a:lnTo>
                    <a:pt x="190" y="175"/>
                  </a:lnTo>
                  <a:lnTo>
                    <a:pt x="176" y="175"/>
                  </a:lnTo>
                  <a:lnTo>
                    <a:pt x="176" y="148"/>
                  </a:lnTo>
                  <a:lnTo>
                    <a:pt x="159" y="160"/>
                  </a:lnTo>
                  <a:lnTo>
                    <a:pt x="136" y="149"/>
                  </a:lnTo>
                  <a:lnTo>
                    <a:pt x="122" y="120"/>
                  </a:lnTo>
                  <a:lnTo>
                    <a:pt x="145" y="82"/>
                  </a:lnTo>
                  <a:lnTo>
                    <a:pt x="186" y="66"/>
                  </a:lnTo>
                  <a:lnTo>
                    <a:pt x="175" y="59"/>
                  </a:lnTo>
                  <a:lnTo>
                    <a:pt x="182" y="39"/>
                  </a:lnTo>
                  <a:lnTo>
                    <a:pt x="134" y="36"/>
                  </a:lnTo>
                  <a:lnTo>
                    <a:pt x="99" y="0"/>
                  </a:lnTo>
                  <a:lnTo>
                    <a:pt x="91" y="26"/>
                  </a:lnTo>
                  <a:lnTo>
                    <a:pt x="53" y="48"/>
                  </a:lnTo>
                  <a:lnTo>
                    <a:pt x="36" y="76"/>
                  </a:lnTo>
                  <a:lnTo>
                    <a:pt x="14" y="72"/>
                  </a:lnTo>
                  <a:lnTo>
                    <a:pt x="17" y="55"/>
                  </a:lnTo>
                  <a:lnTo>
                    <a:pt x="0" y="6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7" name="Freeform 122"/>
            <p:cNvSpPr>
              <a:spLocks/>
            </p:cNvSpPr>
            <p:nvPr/>
          </p:nvSpPr>
          <p:spPr bwMode="auto">
            <a:xfrm>
              <a:off x="4673" y="2659"/>
              <a:ext cx="37" cy="46"/>
            </a:xfrm>
            <a:custGeom>
              <a:avLst/>
              <a:gdLst>
                <a:gd name="T0" fmla="*/ 0 w 39"/>
                <a:gd name="T1" fmla="*/ 47 h 48"/>
                <a:gd name="T2" fmla="*/ 25 w 39"/>
                <a:gd name="T3" fmla="*/ 25 h 48"/>
                <a:gd name="T4" fmla="*/ 38 w 39"/>
                <a:gd name="T5" fmla="*/ 0 h 48"/>
                <a:gd name="T6" fmla="*/ 0 w 39"/>
                <a:gd name="T7" fmla="*/ 47 h 48"/>
              </a:gdLst>
              <a:ahLst/>
              <a:cxnLst>
                <a:cxn ang="0">
                  <a:pos x="T0" y="T1"/>
                </a:cxn>
                <a:cxn ang="0">
                  <a:pos x="T2" y="T3"/>
                </a:cxn>
                <a:cxn ang="0">
                  <a:pos x="T4" y="T5"/>
                </a:cxn>
                <a:cxn ang="0">
                  <a:pos x="T6" y="T7"/>
                </a:cxn>
              </a:cxnLst>
              <a:rect l="0" t="0" r="r" b="b"/>
              <a:pathLst>
                <a:path w="39" h="48">
                  <a:moveTo>
                    <a:pt x="0" y="47"/>
                  </a:moveTo>
                  <a:lnTo>
                    <a:pt x="25" y="25"/>
                  </a:lnTo>
                  <a:lnTo>
                    <a:pt x="38" y="0"/>
                  </a:lnTo>
                  <a:lnTo>
                    <a:pt x="0" y="4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8" name="Freeform 123"/>
            <p:cNvSpPr>
              <a:spLocks/>
            </p:cNvSpPr>
            <p:nvPr/>
          </p:nvSpPr>
          <p:spPr bwMode="auto">
            <a:xfrm>
              <a:off x="4716" y="2545"/>
              <a:ext cx="65" cy="96"/>
            </a:xfrm>
            <a:custGeom>
              <a:avLst/>
              <a:gdLst>
                <a:gd name="T0" fmla="*/ 0 w 67"/>
                <a:gd name="T1" fmla="*/ 39 h 101"/>
                <a:gd name="T2" fmla="*/ 12 w 67"/>
                <a:gd name="T3" fmla="*/ 0 h 101"/>
                <a:gd name="T4" fmla="*/ 36 w 67"/>
                <a:gd name="T5" fmla="*/ 1 h 101"/>
                <a:gd name="T6" fmla="*/ 41 w 67"/>
                <a:gd name="T7" fmla="*/ 27 h 101"/>
                <a:gd name="T8" fmla="*/ 24 w 67"/>
                <a:gd name="T9" fmla="*/ 54 h 101"/>
                <a:gd name="T10" fmla="*/ 28 w 67"/>
                <a:gd name="T11" fmla="*/ 68 h 101"/>
                <a:gd name="T12" fmla="*/ 63 w 67"/>
                <a:gd name="T13" fmla="*/ 78 h 101"/>
                <a:gd name="T14" fmla="*/ 66 w 67"/>
                <a:gd name="T15" fmla="*/ 100 h 101"/>
                <a:gd name="T16" fmla="*/ 44 w 67"/>
                <a:gd name="T17" fmla="*/ 78 h 101"/>
                <a:gd name="T18" fmla="*/ 44 w 67"/>
                <a:gd name="T19" fmla="*/ 89 h 101"/>
                <a:gd name="T20" fmla="*/ 12 w 67"/>
                <a:gd name="T21" fmla="*/ 78 h 101"/>
                <a:gd name="T22" fmla="*/ 0 w 67"/>
                <a:gd name="T23" fmla="*/ 3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7" h="101">
                  <a:moveTo>
                    <a:pt x="0" y="39"/>
                  </a:moveTo>
                  <a:lnTo>
                    <a:pt x="12" y="0"/>
                  </a:lnTo>
                  <a:lnTo>
                    <a:pt x="36" y="1"/>
                  </a:lnTo>
                  <a:lnTo>
                    <a:pt x="41" y="27"/>
                  </a:lnTo>
                  <a:lnTo>
                    <a:pt x="24" y="54"/>
                  </a:lnTo>
                  <a:lnTo>
                    <a:pt x="28" y="68"/>
                  </a:lnTo>
                  <a:lnTo>
                    <a:pt x="63" y="78"/>
                  </a:lnTo>
                  <a:lnTo>
                    <a:pt x="66" y="100"/>
                  </a:lnTo>
                  <a:lnTo>
                    <a:pt x="44" y="78"/>
                  </a:lnTo>
                  <a:lnTo>
                    <a:pt x="44" y="89"/>
                  </a:lnTo>
                  <a:lnTo>
                    <a:pt x="12" y="78"/>
                  </a:lnTo>
                  <a:lnTo>
                    <a:pt x="0" y="3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39" name="Freeform 124"/>
            <p:cNvSpPr>
              <a:spLocks/>
            </p:cNvSpPr>
            <p:nvPr/>
          </p:nvSpPr>
          <p:spPr bwMode="auto">
            <a:xfrm>
              <a:off x="4721" y="2626"/>
              <a:ext cx="22" cy="22"/>
            </a:xfrm>
            <a:custGeom>
              <a:avLst/>
              <a:gdLst>
                <a:gd name="T0" fmla="*/ 0 w 23"/>
                <a:gd name="T1" fmla="*/ 0 h 23"/>
                <a:gd name="T2" fmla="*/ 11 w 23"/>
                <a:gd name="T3" fmla="*/ 0 h 23"/>
                <a:gd name="T4" fmla="*/ 22 w 23"/>
                <a:gd name="T5" fmla="*/ 4 h 23"/>
                <a:gd name="T6" fmla="*/ 17 w 23"/>
                <a:gd name="T7" fmla="*/ 22 h 23"/>
                <a:gd name="T8" fmla="*/ 0 w 23"/>
                <a:gd name="T9" fmla="*/ 0 h 23"/>
              </a:gdLst>
              <a:ahLst/>
              <a:cxnLst>
                <a:cxn ang="0">
                  <a:pos x="T0" y="T1"/>
                </a:cxn>
                <a:cxn ang="0">
                  <a:pos x="T2" y="T3"/>
                </a:cxn>
                <a:cxn ang="0">
                  <a:pos x="T4" y="T5"/>
                </a:cxn>
                <a:cxn ang="0">
                  <a:pos x="T6" y="T7"/>
                </a:cxn>
                <a:cxn ang="0">
                  <a:pos x="T8" y="T9"/>
                </a:cxn>
              </a:cxnLst>
              <a:rect l="0" t="0" r="r" b="b"/>
              <a:pathLst>
                <a:path w="23" h="23">
                  <a:moveTo>
                    <a:pt x="0" y="0"/>
                  </a:moveTo>
                  <a:lnTo>
                    <a:pt x="11" y="0"/>
                  </a:lnTo>
                  <a:lnTo>
                    <a:pt x="22" y="4"/>
                  </a:lnTo>
                  <a:lnTo>
                    <a:pt x="17" y="22"/>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0" name="Freeform 125"/>
            <p:cNvSpPr>
              <a:spLocks/>
            </p:cNvSpPr>
            <p:nvPr/>
          </p:nvSpPr>
          <p:spPr bwMode="auto">
            <a:xfrm>
              <a:off x="4747" y="2651"/>
              <a:ext cx="22" cy="24"/>
            </a:xfrm>
            <a:custGeom>
              <a:avLst/>
              <a:gdLst>
                <a:gd name="T0" fmla="*/ 0 w 23"/>
                <a:gd name="T1" fmla="*/ 0 h 25"/>
                <a:gd name="T2" fmla="*/ 1 w 23"/>
                <a:gd name="T3" fmla="*/ 24 h 25"/>
                <a:gd name="T4" fmla="*/ 22 w 23"/>
                <a:gd name="T5" fmla="*/ 13 h 25"/>
                <a:gd name="T6" fmla="*/ 0 w 23"/>
                <a:gd name="T7" fmla="*/ 0 h 25"/>
              </a:gdLst>
              <a:ahLst/>
              <a:cxnLst>
                <a:cxn ang="0">
                  <a:pos x="T0" y="T1"/>
                </a:cxn>
                <a:cxn ang="0">
                  <a:pos x="T2" y="T3"/>
                </a:cxn>
                <a:cxn ang="0">
                  <a:pos x="T4" y="T5"/>
                </a:cxn>
                <a:cxn ang="0">
                  <a:pos x="T6" y="T7"/>
                </a:cxn>
              </a:cxnLst>
              <a:rect l="0" t="0" r="r" b="b"/>
              <a:pathLst>
                <a:path w="23" h="25">
                  <a:moveTo>
                    <a:pt x="0" y="0"/>
                  </a:moveTo>
                  <a:lnTo>
                    <a:pt x="1" y="24"/>
                  </a:lnTo>
                  <a:lnTo>
                    <a:pt x="22" y="13"/>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1" name="Freeform 126"/>
            <p:cNvSpPr>
              <a:spLocks/>
            </p:cNvSpPr>
            <p:nvPr/>
          </p:nvSpPr>
          <p:spPr bwMode="auto">
            <a:xfrm>
              <a:off x="4749" y="2684"/>
              <a:ext cx="70" cy="66"/>
            </a:xfrm>
            <a:custGeom>
              <a:avLst/>
              <a:gdLst>
                <a:gd name="T0" fmla="*/ 0 w 72"/>
                <a:gd name="T1" fmla="*/ 45 h 68"/>
                <a:gd name="T2" fmla="*/ 14 w 72"/>
                <a:gd name="T3" fmla="*/ 21 h 68"/>
                <a:gd name="T4" fmla="*/ 33 w 72"/>
                <a:gd name="T5" fmla="*/ 25 h 68"/>
                <a:gd name="T6" fmla="*/ 58 w 72"/>
                <a:gd name="T7" fmla="*/ 0 h 68"/>
                <a:gd name="T8" fmla="*/ 71 w 72"/>
                <a:gd name="T9" fmla="*/ 14 h 68"/>
                <a:gd name="T10" fmla="*/ 68 w 72"/>
                <a:gd name="T11" fmla="*/ 54 h 68"/>
                <a:gd name="T12" fmla="*/ 62 w 72"/>
                <a:gd name="T13" fmla="*/ 38 h 68"/>
                <a:gd name="T14" fmla="*/ 56 w 72"/>
                <a:gd name="T15" fmla="*/ 67 h 68"/>
                <a:gd name="T16" fmla="*/ 37 w 72"/>
                <a:gd name="T17" fmla="*/ 58 h 68"/>
                <a:gd name="T18" fmla="*/ 26 w 72"/>
                <a:gd name="T19" fmla="*/ 29 h 68"/>
                <a:gd name="T20" fmla="*/ 0 w 72"/>
                <a:gd name="T21" fmla="*/ 4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 h="68">
                  <a:moveTo>
                    <a:pt x="0" y="45"/>
                  </a:moveTo>
                  <a:lnTo>
                    <a:pt x="14" y="21"/>
                  </a:lnTo>
                  <a:lnTo>
                    <a:pt x="33" y="25"/>
                  </a:lnTo>
                  <a:lnTo>
                    <a:pt x="58" y="0"/>
                  </a:lnTo>
                  <a:lnTo>
                    <a:pt x="71" y="14"/>
                  </a:lnTo>
                  <a:lnTo>
                    <a:pt x="68" y="54"/>
                  </a:lnTo>
                  <a:lnTo>
                    <a:pt x="62" y="38"/>
                  </a:lnTo>
                  <a:lnTo>
                    <a:pt x="56" y="67"/>
                  </a:lnTo>
                  <a:lnTo>
                    <a:pt x="37" y="58"/>
                  </a:lnTo>
                  <a:lnTo>
                    <a:pt x="26" y="29"/>
                  </a:lnTo>
                  <a:lnTo>
                    <a:pt x="0" y="4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2" name="Freeform 127"/>
            <p:cNvSpPr>
              <a:spLocks/>
            </p:cNvSpPr>
            <p:nvPr/>
          </p:nvSpPr>
          <p:spPr bwMode="auto">
            <a:xfrm>
              <a:off x="4757" y="2667"/>
              <a:ext cx="21" cy="29"/>
            </a:xfrm>
            <a:custGeom>
              <a:avLst/>
              <a:gdLst>
                <a:gd name="T0" fmla="*/ 0 w 22"/>
                <a:gd name="T1" fmla="*/ 17 h 30"/>
                <a:gd name="T2" fmla="*/ 5 w 22"/>
                <a:gd name="T3" fmla="*/ 12 h 30"/>
                <a:gd name="T4" fmla="*/ 21 w 22"/>
                <a:gd name="T5" fmla="*/ 0 h 30"/>
                <a:gd name="T6" fmla="*/ 14 w 22"/>
                <a:gd name="T7" fmla="*/ 29 h 30"/>
                <a:gd name="T8" fmla="*/ 0 w 22"/>
                <a:gd name="T9" fmla="*/ 17 h 30"/>
              </a:gdLst>
              <a:ahLst/>
              <a:cxnLst>
                <a:cxn ang="0">
                  <a:pos x="T0" y="T1"/>
                </a:cxn>
                <a:cxn ang="0">
                  <a:pos x="T2" y="T3"/>
                </a:cxn>
                <a:cxn ang="0">
                  <a:pos x="T4" y="T5"/>
                </a:cxn>
                <a:cxn ang="0">
                  <a:pos x="T6" y="T7"/>
                </a:cxn>
                <a:cxn ang="0">
                  <a:pos x="T8" y="T9"/>
                </a:cxn>
              </a:cxnLst>
              <a:rect l="0" t="0" r="r" b="b"/>
              <a:pathLst>
                <a:path w="22" h="30">
                  <a:moveTo>
                    <a:pt x="0" y="17"/>
                  </a:moveTo>
                  <a:lnTo>
                    <a:pt x="5" y="12"/>
                  </a:lnTo>
                  <a:lnTo>
                    <a:pt x="21" y="0"/>
                  </a:lnTo>
                  <a:lnTo>
                    <a:pt x="14" y="29"/>
                  </a:lnTo>
                  <a:lnTo>
                    <a:pt x="0" y="1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3" name="Freeform 128"/>
            <p:cNvSpPr>
              <a:spLocks/>
            </p:cNvSpPr>
            <p:nvPr/>
          </p:nvSpPr>
          <p:spPr bwMode="auto">
            <a:xfrm>
              <a:off x="3046" y="1893"/>
              <a:ext cx="159" cy="119"/>
            </a:xfrm>
            <a:custGeom>
              <a:avLst/>
              <a:gdLst>
                <a:gd name="T0" fmla="*/ 0 w 164"/>
                <a:gd name="T1" fmla="*/ 22 h 124"/>
                <a:gd name="T2" fmla="*/ 9 w 164"/>
                <a:gd name="T3" fmla="*/ 86 h 124"/>
                <a:gd name="T4" fmla="*/ 95 w 164"/>
                <a:gd name="T5" fmla="*/ 118 h 124"/>
                <a:gd name="T6" fmla="*/ 136 w 164"/>
                <a:gd name="T7" fmla="*/ 123 h 124"/>
                <a:gd name="T8" fmla="*/ 163 w 164"/>
                <a:gd name="T9" fmla="*/ 90 h 124"/>
                <a:gd name="T10" fmla="*/ 149 w 164"/>
                <a:gd name="T11" fmla="*/ 54 h 124"/>
                <a:gd name="T12" fmla="*/ 158 w 164"/>
                <a:gd name="T13" fmla="*/ 44 h 124"/>
                <a:gd name="T14" fmla="*/ 152 w 164"/>
                <a:gd name="T15" fmla="*/ 16 h 124"/>
                <a:gd name="T16" fmla="*/ 91 w 164"/>
                <a:gd name="T17" fmla="*/ 6 h 124"/>
                <a:gd name="T18" fmla="*/ 51 w 164"/>
                <a:gd name="T19" fmla="*/ 0 h 124"/>
                <a:gd name="T20" fmla="*/ 0 w 164"/>
                <a:gd name="T21" fmla="*/ 2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4" h="124">
                  <a:moveTo>
                    <a:pt x="0" y="22"/>
                  </a:moveTo>
                  <a:lnTo>
                    <a:pt x="9" y="86"/>
                  </a:lnTo>
                  <a:lnTo>
                    <a:pt x="95" y="118"/>
                  </a:lnTo>
                  <a:lnTo>
                    <a:pt x="136" y="123"/>
                  </a:lnTo>
                  <a:lnTo>
                    <a:pt x="163" y="90"/>
                  </a:lnTo>
                  <a:lnTo>
                    <a:pt x="149" y="54"/>
                  </a:lnTo>
                  <a:lnTo>
                    <a:pt x="158" y="44"/>
                  </a:lnTo>
                  <a:lnTo>
                    <a:pt x="152" y="16"/>
                  </a:lnTo>
                  <a:lnTo>
                    <a:pt x="91" y="6"/>
                  </a:lnTo>
                  <a:lnTo>
                    <a:pt x="51" y="0"/>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4" name="Freeform 129"/>
            <p:cNvSpPr>
              <a:spLocks/>
            </p:cNvSpPr>
            <p:nvPr/>
          </p:nvSpPr>
          <p:spPr bwMode="auto">
            <a:xfrm>
              <a:off x="2680" y="2149"/>
              <a:ext cx="50" cy="88"/>
            </a:xfrm>
            <a:custGeom>
              <a:avLst/>
              <a:gdLst>
                <a:gd name="T0" fmla="*/ 0 w 52"/>
                <a:gd name="T1" fmla="*/ 59 h 92"/>
                <a:gd name="T2" fmla="*/ 9 w 52"/>
                <a:gd name="T3" fmla="*/ 0 h 92"/>
                <a:gd name="T4" fmla="*/ 51 w 52"/>
                <a:gd name="T5" fmla="*/ 4 h 92"/>
                <a:gd name="T6" fmla="*/ 32 w 52"/>
                <a:gd name="T7" fmla="*/ 42 h 92"/>
                <a:gd name="T8" fmla="*/ 32 w 52"/>
                <a:gd name="T9" fmla="*/ 88 h 92"/>
                <a:gd name="T10" fmla="*/ 8 w 52"/>
                <a:gd name="T11" fmla="*/ 91 h 92"/>
                <a:gd name="T12" fmla="*/ 10 w 52"/>
                <a:gd name="T13" fmla="*/ 62 h 92"/>
                <a:gd name="T14" fmla="*/ 0 w 52"/>
                <a:gd name="T15" fmla="*/ 59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92">
                  <a:moveTo>
                    <a:pt x="0" y="59"/>
                  </a:moveTo>
                  <a:lnTo>
                    <a:pt x="9" y="0"/>
                  </a:lnTo>
                  <a:lnTo>
                    <a:pt x="51" y="4"/>
                  </a:lnTo>
                  <a:lnTo>
                    <a:pt x="32" y="42"/>
                  </a:lnTo>
                  <a:lnTo>
                    <a:pt x="32" y="88"/>
                  </a:lnTo>
                  <a:lnTo>
                    <a:pt x="8" y="91"/>
                  </a:lnTo>
                  <a:lnTo>
                    <a:pt x="10" y="62"/>
                  </a:lnTo>
                  <a:lnTo>
                    <a:pt x="0" y="5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5" name="Freeform 130"/>
            <p:cNvSpPr>
              <a:spLocks/>
            </p:cNvSpPr>
            <p:nvPr/>
          </p:nvSpPr>
          <p:spPr bwMode="auto">
            <a:xfrm>
              <a:off x="3143" y="2027"/>
              <a:ext cx="151" cy="87"/>
            </a:xfrm>
            <a:custGeom>
              <a:avLst/>
              <a:gdLst>
                <a:gd name="T0" fmla="*/ 0 w 156"/>
                <a:gd name="T1" fmla="*/ 44 h 91"/>
                <a:gd name="T2" fmla="*/ 41 w 156"/>
                <a:gd name="T3" fmla="*/ 80 h 91"/>
                <a:gd name="T4" fmla="*/ 137 w 156"/>
                <a:gd name="T5" fmla="*/ 90 h 91"/>
                <a:gd name="T6" fmla="*/ 155 w 156"/>
                <a:gd name="T7" fmla="*/ 59 h 91"/>
                <a:gd name="T8" fmla="*/ 130 w 156"/>
                <a:gd name="T9" fmla="*/ 56 h 91"/>
                <a:gd name="T10" fmla="*/ 128 w 156"/>
                <a:gd name="T11" fmla="*/ 29 h 91"/>
                <a:gd name="T12" fmla="*/ 106 w 156"/>
                <a:gd name="T13" fmla="*/ 0 h 91"/>
                <a:gd name="T14" fmla="*/ 41 w 156"/>
                <a:gd name="T15" fmla="*/ 5 h 91"/>
                <a:gd name="T16" fmla="*/ 0 w 156"/>
                <a:gd name="T17" fmla="*/ 44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91">
                  <a:moveTo>
                    <a:pt x="0" y="44"/>
                  </a:moveTo>
                  <a:lnTo>
                    <a:pt x="41" y="80"/>
                  </a:lnTo>
                  <a:lnTo>
                    <a:pt x="137" y="90"/>
                  </a:lnTo>
                  <a:lnTo>
                    <a:pt x="155" y="59"/>
                  </a:lnTo>
                  <a:lnTo>
                    <a:pt x="130" y="56"/>
                  </a:lnTo>
                  <a:lnTo>
                    <a:pt x="128" y="29"/>
                  </a:lnTo>
                  <a:lnTo>
                    <a:pt x="106" y="0"/>
                  </a:lnTo>
                  <a:lnTo>
                    <a:pt x="41" y="5"/>
                  </a:lnTo>
                  <a:lnTo>
                    <a:pt x="0" y="4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6" name="Freeform 131"/>
            <p:cNvSpPr>
              <a:spLocks/>
            </p:cNvSpPr>
            <p:nvPr/>
          </p:nvSpPr>
          <p:spPr bwMode="auto">
            <a:xfrm>
              <a:off x="3371" y="2320"/>
              <a:ext cx="333" cy="273"/>
            </a:xfrm>
            <a:custGeom>
              <a:avLst/>
              <a:gdLst>
                <a:gd name="T0" fmla="*/ 0 w 344"/>
                <a:gd name="T1" fmla="*/ 74 h 286"/>
                <a:gd name="T2" fmla="*/ 5 w 344"/>
                <a:gd name="T3" fmla="*/ 49 h 286"/>
                <a:gd name="T4" fmla="*/ 22 w 344"/>
                <a:gd name="T5" fmla="*/ 55 h 286"/>
                <a:gd name="T6" fmla="*/ 44 w 344"/>
                <a:gd name="T7" fmla="*/ 40 h 286"/>
                <a:gd name="T8" fmla="*/ 54 w 344"/>
                <a:gd name="T9" fmla="*/ 29 h 286"/>
                <a:gd name="T10" fmla="*/ 36 w 344"/>
                <a:gd name="T11" fmla="*/ 12 h 286"/>
                <a:gd name="T12" fmla="*/ 72 w 344"/>
                <a:gd name="T13" fmla="*/ 0 h 286"/>
                <a:gd name="T14" fmla="*/ 147 w 344"/>
                <a:gd name="T15" fmla="*/ 33 h 286"/>
                <a:gd name="T16" fmla="*/ 147 w 344"/>
                <a:gd name="T17" fmla="*/ 45 h 286"/>
                <a:gd name="T18" fmla="*/ 164 w 344"/>
                <a:gd name="T19" fmla="*/ 54 h 286"/>
                <a:gd name="T20" fmla="*/ 179 w 344"/>
                <a:gd name="T21" fmla="*/ 60 h 286"/>
                <a:gd name="T22" fmla="*/ 194 w 344"/>
                <a:gd name="T23" fmla="*/ 55 h 286"/>
                <a:gd name="T24" fmla="*/ 224 w 344"/>
                <a:gd name="T25" fmla="*/ 64 h 286"/>
                <a:gd name="T26" fmla="*/ 263 w 344"/>
                <a:gd name="T27" fmla="*/ 129 h 286"/>
                <a:gd name="T28" fmla="*/ 268 w 344"/>
                <a:gd name="T29" fmla="*/ 133 h 286"/>
                <a:gd name="T30" fmla="*/ 283 w 344"/>
                <a:gd name="T31" fmla="*/ 159 h 286"/>
                <a:gd name="T32" fmla="*/ 334 w 344"/>
                <a:gd name="T33" fmla="*/ 166 h 286"/>
                <a:gd name="T34" fmla="*/ 343 w 344"/>
                <a:gd name="T35" fmla="*/ 178 h 286"/>
                <a:gd name="T36" fmla="*/ 330 w 344"/>
                <a:gd name="T37" fmla="*/ 210 h 286"/>
                <a:gd name="T38" fmla="*/ 283 w 344"/>
                <a:gd name="T39" fmla="*/ 228 h 286"/>
                <a:gd name="T40" fmla="*/ 230 w 344"/>
                <a:gd name="T41" fmla="*/ 239 h 286"/>
                <a:gd name="T42" fmla="*/ 189 w 344"/>
                <a:gd name="T43" fmla="*/ 285 h 286"/>
                <a:gd name="T44" fmla="*/ 189 w 344"/>
                <a:gd name="T45" fmla="*/ 267 h 286"/>
                <a:gd name="T46" fmla="*/ 160 w 344"/>
                <a:gd name="T47" fmla="*/ 256 h 286"/>
                <a:gd name="T48" fmla="*/ 130 w 344"/>
                <a:gd name="T49" fmla="*/ 271 h 286"/>
                <a:gd name="T50" fmla="*/ 101 w 344"/>
                <a:gd name="T51" fmla="*/ 220 h 286"/>
                <a:gd name="T52" fmla="*/ 76 w 344"/>
                <a:gd name="T53" fmla="*/ 199 h 286"/>
                <a:gd name="T54" fmla="*/ 60 w 344"/>
                <a:gd name="T55" fmla="*/ 145 h 286"/>
                <a:gd name="T56" fmla="*/ 0 w 344"/>
                <a:gd name="T57" fmla="*/ 74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44" h="286">
                  <a:moveTo>
                    <a:pt x="0" y="74"/>
                  </a:moveTo>
                  <a:lnTo>
                    <a:pt x="5" y="49"/>
                  </a:lnTo>
                  <a:lnTo>
                    <a:pt x="22" y="55"/>
                  </a:lnTo>
                  <a:lnTo>
                    <a:pt x="44" y="40"/>
                  </a:lnTo>
                  <a:lnTo>
                    <a:pt x="54" y="29"/>
                  </a:lnTo>
                  <a:lnTo>
                    <a:pt x="36" y="12"/>
                  </a:lnTo>
                  <a:lnTo>
                    <a:pt x="72" y="0"/>
                  </a:lnTo>
                  <a:lnTo>
                    <a:pt x="147" y="33"/>
                  </a:lnTo>
                  <a:lnTo>
                    <a:pt x="147" y="45"/>
                  </a:lnTo>
                  <a:lnTo>
                    <a:pt x="164" y="54"/>
                  </a:lnTo>
                  <a:lnTo>
                    <a:pt x="179" y="60"/>
                  </a:lnTo>
                  <a:lnTo>
                    <a:pt x="194" y="55"/>
                  </a:lnTo>
                  <a:lnTo>
                    <a:pt x="224" y="64"/>
                  </a:lnTo>
                  <a:lnTo>
                    <a:pt x="263" y="129"/>
                  </a:lnTo>
                  <a:lnTo>
                    <a:pt x="268" y="133"/>
                  </a:lnTo>
                  <a:lnTo>
                    <a:pt x="283" y="159"/>
                  </a:lnTo>
                  <a:lnTo>
                    <a:pt x="334" y="166"/>
                  </a:lnTo>
                  <a:lnTo>
                    <a:pt x="343" y="178"/>
                  </a:lnTo>
                  <a:lnTo>
                    <a:pt x="330" y="210"/>
                  </a:lnTo>
                  <a:lnTo>
                    <a:pt x="283" y="228"/>
                  </a:lnTo>
                  <a:lnTo>
                    <a:pt x="230" y="239"/>
                  </a:lnTo>
                  <a:lnTo>
                    <a:pt x="189" y="285"/>
                  </a:lnTo>
                  <a:lnTo>
                    <a:pt x="189" y="267"/>
                  </a:lnTo>
                  <a:lnTo>
                    <a:pt x="160" y="256"/>
                  </a:lnTo>
                  <a:lnTo>
                    <a:pt x="130" y="271"/>
                  </a:lnTo>
                  <a:lnTo>
                    <a:pt x="101" y="220"/>
                  </a:lnTo>
                  <a:lnTo>
                    <a:pt x="76" y="199"/>
                  </a:lnTo>
                  <a:lnTo>
                    <a:pt x="60" y="145"/>
                  </a:lnTo>
                  <a:lnTo>
                    <a:pt x="0" y="7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7" name="Freeform 132"/>
            <p:cNvSpPr>
              <a:spLocks/>
            </p:cNvSpPr>
            <p:nvPr/>
          </p:nvSpPr>
          <p:spPr bwMode="auto">
            <a:xfrm>
              <a:off x="3135" y="1295"/>
              <a:ext cx="2692" cy="852"/>
            </a:xfrm>
            <a:custGeom>
              <a:avLst/>
              <a:gdLst>
                <a:gd name="T0" fmla="*/ 44 w 2784"/>
                <a:gd name="T1" fmla="*/ 558 h 890"/>
                <a:gd name="T2" fmla="*/ 145 w 2784"/>
                <a:gd name="T3" fmla="*/ 486 h 890"/>
                <a:gd name="T4" fmla="*/ 144 w 2784"/>
                <a:gd name="T5" fmla="*/ 287 h 890"/>
                <a:gd name="T6" fmla="*/ 264 w 2784"/>
                <a:gd name="T7" fmla="*/ 264 h 890"/>
                <a:gd name="T8" fmla="*/ 291 w 2784"/>
                <a:gd name="T9" fmla="*/ 410 h 890"/>
                <a:gd name="T10" fmla="*/ 327 w 2784"/>
                <a:gd name="T11" fmla="*/ 362 h 890"/>
                <a:gd name="T12" fmla="*/ 412 w 2784"/>
                <a:gd name="T13" fmla="*/ 312 h 890"/>
                <a:gd name="T14" fmla="*/ 639 w 2784"/>
                <a:gd name="T15" fmla="*/ 269 h 890"/>
                <a:gd name="T16" fmla="*/ 806 w 2784"/>
                <a:gd name="T17" fmla="*/ 275 h 890"/>
                <a:gd name="T18" fmla="*/ 809 w 2784"/>
                <a:gd name="T19" fmla="*/ 155 h 890"/>
                <a:gd name="T20" fmla="*/ 870 w 2784"/>
                <a:gd name="T21" fmla="*/ 306 h 890"/>
                <a:gd name="T22" fmla="*/ 906 w 2784"/>
                <a:gd name="T23" fmla="*/ 275 h 890"/>
                <a:gd name="T24" fmla="*/ 945 w 2784"/>
                <a:gd name="T25" fmla="*/ 275 h 890"/>
                <a:gd name="T26" fmla="*/ 905 w 2784"/>
                <a:gd name="T27" fmla="*/ 199 h 890"/>
                <a:gd name="T28" fmla="*/ 1036 w 2784"/>
                <a:gd name="T29" fmla="*/ 194 h 890"/>
                <a:gd name="T30" fmla="*/ 1091 w 2784"/>
                <a:gd name="T31" fmla="*/ 125 h 890"/>
                <a:gd name="T32" fmla="*/ 1241 w 2784"/>
                <a:gd name="T33" fmla="*/ 52 h 890"/>
                <a:gd name="T34" fmla="*/ 1330 w 2784"/>
                <a:gd name="T35" fmla="*/ 22 h 890"/>
                <a:gd name="T36" fmla="*/ 1533 w 2784"/>
                <a:gd name="T37" fmla="*/ 60 h 890"/>
                <a:gd name="T38" fmla="*/ 1413 w 2784"/>
                <a:gd name="T39" fmla="*/ 147 h 890"/>
                <a:gd name="T40" fmla="*/ 1548 w 2784"/>
                <a:gd name="T41" fmla="*/ 148 h 890"/>
                <a:gd name="T42" fmla="*/ 1688 w 2784"/>
                <a:gd name="T43" fmla="*/ 128 h 890"/>
                <a:gd name="T44" fmla="*/ 1888 w 2784"/>
                <a:gd name="T45" fmla="*/ 194 h 890"/>
                <a:gd name="T46" fmla="*/ 2108 w 2784"/>
                <a:gd name="T47" fmla="*/ 192 h 890"/>
                <a:gd name="T48" fmla="*/ 2327 w 2784"/>
                <a:gd name="T49" fmla="*/ 249 h 890"/>
                <a:gd name="T50" fmla="*/ 2460 w 2784"/>
                <a:gd name="T51" fmla="*/ 241 h 890"/>
                <a:gd name="T52" fmla="*/ 2723 w 2784"/>
                <a:gd name="T53" fmla="*/ 329 h 890"/>
                <a:gd name="T54" fmla="*/ 2710 w 2784"/>
                <a:gd name="T55" fmla="*/ 393 h 890"/>
                <a:gd name="T56" fmla="*/ 2625 w 2784"/>
                <a:gd name="T57" fmla="*/ 343 h 890"/>
                <a:gd name="T58" fmla="*/ 2598 w 2784"/>
                <a:gd name="T59" fmla="*/ 446 h 890"/>
                <a:gd name="T60" fmla="*/ 2387 w 2784"/>
                <a:gd name="T61" fmla="*/ 491 h 890"/>
                <a:gd name="T62" fmla="*/ 2324 w 2784"/>
                <a:gd name="T63" fmla="*/ 590 h 890"/>
                <a:gd name="T64" fmla="*/ 2236 w 2784"/>
                <a:gd name="T65" fmla="*/ 710 h 890"/>
                <a:gd name="T66" fmla="*/ 2356 w 2784"/>
                <a:gd name="T67" fmla="*/ 450 h 890"/>
                <a:gd name="T68" fmla="*/ 2193 w 2784"/>
                <a:gd name="T69" fmla="*/ 507 h 890"/>
                <a:gd name="T70" fmla="*/ 2004 w 2784"/>
                <a:gd name="T71" fmla="*/ 524 h 890"/>
                <a:gd name="T72" fmla="*/ 1935 w 2784"/>
                <a:gd name="T73" fmla="*/ 652 h 890"/>
                <a:gd name="T74" fmla="*/ 1969 w 2784"/>
                <a:gd name="T75" fmla="*/ 713 h 890"/>
                <a:gd name="T76" fmla="*/ 1819 w 2784"/>
                <a:gd name="T77" fmla="*/ 863 h 890"/>
                <a:gd name="T78" fmla="*/ 1728 w 2784"/>
                <a:gd name="T79" fmla="*/ 666 h 890"/>
                <a:gd name="T80" fmla="*/ 1545 w 2784"/>
                <a:gd name="T81" fmla="*/ 724 h 890"/>
                <a:gd name="T82" fmla="*/ 1273 w 2784"/>
                <a:gd name="T83" fmla="*/ 728 h 890"/>
                <a:gd name="T84" fmla="*/ 982 w 2784"/>
                <a:gd name="T85" fmla="*/ 728 h 890"/>
                <a:gd name="T86" fmla="*/ 852 w 2784"/>
                <a:gd name="T87" fmla="*/ 662 h 890"/>
                <a:gd name="T88" fmla="*/ 692 w 2784"/>
                <a:gd name="T89" fmla="*/ 615 h 890"/>
                <a:gd name="T90" fmla="*/ 581 w 2784"/>
                <a:gd name="T91" fmla="*/ 635 h 890"/>
                <a:gd name="T92" fmla="*/ 607 w 2784"/>
                <a:gd name="T93" fmla="*/ 710 h 890"/>
                <a:gd name="T94" fmla="*/ 531 w 2784"/>
                <a:gd name="T95" fmla="*/ 704 h 890"/>
                <a:gd name="T96" fmla="*/ 435 w 2784"/>
                <a:gd name="T97" fmla="*/ 720 h 890"/>
                <a:gd name="T98" fmla="*/ 433 w 2784"/>
                <a:gd name="T99" fmla="*/ 764 h 890"/>
                <a:gd name="T100" fmla="*/ 453 w 2784"/>
                <a:gd name="T101" fmla="*/ 802 h 890"/>
                <a:gd name="T102" fmla="*/ 423 w 2784"/>
                <a:gd name="T103" fmla="*/ 872 h 890"/>
                <a:gd name="T104" fmla="*/ 312 w 2784"/>
                <a:gd name="T105" fmla="*/ 844 h 890"/>
                <a:gd name="T106" fmla="*/ 318 w 2784"/>
                <a:gd name="T107" fmla="*/ 741 h 890"/>
                <a:gd name="T108" fmla="*/ 215 w 2784"/>
                <a:gd name="T109" fmla="*/ 678 h 890"/>
                <a:gd name="T110" fmla="*/ 186 w 2784"/>
                <a:gd name="T111" fmla="*/ 662 h 890"/>
                <a:gd name="T112" fmla="*/ 111 w 2784"/>
                <a:gd name="T113" fmla="*/ 608 h 890"/>
                <a:gd name="T114" fmla="*/ 67 w 2784"/>
                <a:gd name="T115" fmla="*/ 651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84" h="890">
                  <a:moveTo>
                    <a:pt x="0" y="631"/>
                  </a:moveTo>
                  <a:lnTo>
                    <a:pt x="21" y="611"/>
                  </a:lnTo>
                  <a:lnTo>
                    <a:pt x="14" y="619"/>
                  </a:lnTo>
                  <a:lnTo>
                    <a:pt x="24" y="621"/>
                  </a:lnTo>
                  <a:lnTo>
                    <a:pt x="21" y="580"/>
                  </a:lnTo>
                  <a:lnTo>
                    <a:pt x="31" y="561"/>
                  </a:lnTo>
                  <a:lnTo>
                    <a:pt x="44" y="558"/>
                  </a:lnTo>
                  <a:lnTo>
                    <a:pt x="71" y="576"/>
                  </a:lnTo>
                  <a:lnTo>
                    <a:pt x="78" y="540"/>
                  </a:lnTo>
                  <a:lnTo>
                    <a:pt x="66" y="542"/>
                  </a:lnTo>
                  <a:lnTo>
                    <a:pt x="62" y="522"/>
                  </a:lnTo>
                  <a:lnTo>
                    <a:pt x="171" y="504"/>
                  </a:lnTo>
                  <a:lnTo>
                    <a:pt x="144" y="496"/>
                  </a:lnTo>
                  <a:lnTo>
                    <a:pt x="145" y="486"/>
                  </a:lnTo>
                  <a:lnTo>
                    <a:pt x="129" y="489"/>
                  </a:lnTo>
                  <a:lnTo>
                    <a:pt x="191" y="438"/>
                  </a:lnTo>
                  <a:lnTo>
                    <a:pt x="164" y="381"/>
                  </a:lnTo>
                  <a:lnTo>
                    <a:pt x="171" y="356"/>
                  </a:lnTo>
                  <a:lnTo>
                    <a:pt x="153" y="326"/>
                  </a:lnTo>
                  <a:lnTo>
                    <a:pt x="167" y="310"/>
                  </a:lnTo>
                  <a:lnTo>
                    <a:pt x="144" y="287"/>
                  </a:lnTo>
                  <a:lnTo>
                    <a:pt x="151" y="268"/>
                  </a:lnTo>
                  <a:lnTo>
                    <a:pt x="182" y="246"/>
                  </a:lnTo>
                  <a:lnTo>
                    <a:pt x="198" y="244"/>
                  </a:lnTo>
                  <a:lnTo>
                    <a:pt x="219" y="249"/>
                  </a:lnTo>
                  <a:lnTo>
                    <a:pt x="201" y="253"/>
                  </a:lnTo>
                  <a:lnTo>
                    <a:pt x="215" y="261"/>
                  </a:lnTo>
                  <a:lnTo>
                    <a:pt x="264" y="264"/>
                  </a:lnTo>
                  <a:lnTo>
                    <a:pt x="349" y="308"/>
                  </a:lnTo>
                  <a:lnTo>
                    <a:pt x="350" y="330"/>
                  </a:lnTo>
                  <a:lnTo>
                    <a:pt x="314" y="350"/>
                  </a:lnTo>
                  <a:lnTo>
                    <a:pt x="199" y="323"/>
                  </a:lnTo>
                  <a:lnTo>
                    <a:pt x="246" y="356"/>
                  </a:lnTo>
                  <a:lnTo>
                    <a:pt x="245" y="392"/>
                  </a:lnTo>
                  <a:lnTo>
                    <a:pt x="291" y="410"/>
                  </a:lnTo>
                  <a:lnTo>
                    <a:pt x="303" y="407"/>
                  </a:lnTo>
                  <a:lnTo>
                    <a:pt x="296" y="392"/>
                  </a:lnTo>
                  <a:lnTo>
                    <a:pt x="275" y="385"/>
                  </a:lnTo>
                  <a:lnTo>
                    <a:pt x="280" y="373"/>
                  </a:lnTo>
                  <a:lnTo>
                    <a:pt x="302" y="387"/>
                  </a:lnTo>
                  <a:lnTo>
                    <a:pt x="346" y="392"/>
                  </a:lnTo>
                  <a:lnTo>
                    <a:pt x="327" y="362"/>
                  </a:lnTo>
                  <a:lnTo>
                    <a:pt x="369" y="338"/>
                  </a:lnTo>
                  <a:lnTo>
                    <a:pt x="399" y="356"/>
                  </a:lnTo>
                  <a:lnTo>
                    <a:pt x="399" y="290"/>
                  </a:lnTo>
                  <a:lnTo>
                    <a:pt x="385" y="279"/>
                  </a:lnTo>
                  <a:lnTo>
                    <a:pt x="435" y="294"/>
                  </a:lnTo>
                  <a:lnTo>
                    <a:pt x="439" y="302"/>
                  </a:lnTo>
                  <a:lnTo>
                    <a:pt x="412" y="312"/>
                  </a:lnTo>
                  <a:lnTo>
                    <a:pt x="439" y="334"/>
                  </a:lnTo>
                  <a:lnTo>
                    <a:pt x="462" y="310"/>
                  </a:lnTo>
                  <a:lnTo>
                    <a:pt x="555" y="271"/>
                  </a:lnTo>
                  <a:lnTo>
                    <a:pt x="570" y="269"/>
                  </a:lnTo>
                  <a:lnTo>
                    <a:pt x="555" y="276"/>
                  </a:lnTo>
                  <a:lnTo>
                    <a:pt x="571" y="295"/>
                  </a:lnTo>
                  <a:lnTo>
                    <a:pt x="639" y="269"/>
                  </a:lnTo>
                  <a:lnTo>
                    <a:pt x="655" y="288"/>
                  </a:lnTo>
                  <a:lnTo>
                    <a:pt x="671" y="273"/>
                  </a:lnTo>
                  <a:lnTo>
                    <a:pt x="663" y="252"/>
                  </a:lnTo>
                  <a:lnTo>
                    <a:pt x="673" y="245"/>
                  </a:lnTo>
                  <a:lnTo>
                    <a:pt x="724" y="256"/>
                  </a:lnTo>
                  <a:lnTo>
                    <a:pt x="793" y="294"/>
                  </a:lnTo>
                  <a:lnTo>
                    <a:pt x="806" y="275"/>
                  </a:lnTo>
                  <a:lnTo>
                    <a:pt x="791" y="256"/>
                  </a:lnTo>
                  <a:lnTo>
                    <a:pt x="770" y="250"/>
                  </a:lnTo>
                  <a:lnTo>
                    <a:pt x="778" y="222"/>
                  </a:lnTo>
                  <a:lnTo>
                    <a:pt x="764" y="218"/>
                  </a:lnTo>
                  <a:lnTo>
                    <a:pt x="768" y="205"/>
                  </a:lnTo>
                  <a:lnTo>
                    <a:pt x="794" y="190"/>
                  </a:lnTo>
                  <a:lnTo>
                    <a:pt x="809" y="155"/>
                  </a:lnTo>
                  <a:lnTo>
                    <a:pt x="845" y="155"/>
                  </a:lnTo>
                  <a:lnTo>
                    <a:pt x="862" y="160"/>
                  </a:lnTo>
                  <a:lnTo>
                    <a:pt x="849" y="198"/>
                  </a:lnTo>
                  <a:lnTo>
                    <a:pt x="864" y="217"/>
                  </a:lnTo>
                  <a:lnTo>
                    <a:pt x="859" y="268"/>
                  </a:lnTo>
                  <a:lnTo>
                    <a:pt x="876" y="287"/>
                  </a:lnTo>
                  <a:lnTo>
                    <a:pt x="870" y="306"/>
                  </a:lnTo>
                  <a:lnTo>
                    <a:pt x="843" y="319"/>
                  </a:lnTo>
                  <a:lnTo>
                    <a:pt x="852" y="326"/>
                  </a:lnTo>
                  <a:lnTo>
                    <a:pt x="816" y="334"/>
                  </a:lnTo>
                  <a:lnTo>
                    <a:pt x="853" y="346"/>
                  </a:lnTo>
                  <a:lnTo>
                    <a:pt x="897" y="306"/>
                  </a:lnTo>
                  <a:lnTo>
                    <a:pt x="891" y="279"/>
                  </a:lnTo>
                  <a:lnTo>
                    <a:pt x="906" y="275"/>
                  </a:lnTo>
                  <a:lnTo>
                    <a:pt x="929" y="271"/>
                  </a:lnTo>
                  <a:lnTo>
                    <a:pt x="940" y="285"/>
                  </a:lnTo>
                  <a:lnTo>
                    <a:pt x="938" y="304"/>
                  </a:lnTo>
                  <a:lnTo>
                    <a:pt x="965" y="310"/>
                  </a:lnTo>
                  <a:lnTo>
                    <a:pt x="944" y="304"/>
                  </a:lnTo>
                  <a:lnTo>
                    <a:pt x="953" y="292"/>
                  </a:lnTo>
                  <a:lnTo>
                    <a:pt x="945" y="275"/>
                  </a:lnTo>
                  <a:lnTo>
                    <a:pt x="882" y="264"/>
                  </a:lnTo>
                  <a:lnTo>
                    <a:pt x="891" y="223"/>
                  </a:lnTo>
                  <a:lnTo>
                    <a:pt x="870" y="198"/>
                  </a:lnTo>
                  <a:lnTo>
                    <a:pt x="901" y="174"/>
                  </a:lnTo>
                  <a:lnTo>
                    <a:pt x="897" y="157"/>
                  </a:lnTo>
                  <a:lnTo>
                    <a:pt x="911" y="167"/>
                  </a:lnTo>
                  <a:lnTo>
                    <a:pt x="905" y="199"/>
                  </a:lnTo>
                  <a:lnTo>
                    <a:pt x="914" y="205"/>
                  </a:lnTo>
                  <a:lnTo>
                    <a:pt x="957" y="214"/>
                  </a:lnTo>
                  <a:lnTo>
                    <a:pt x="918" y="187"/>
                  </a:lnTo>
                  <a:lnTo>
                    <a:pt x="948" y="188"/>
                  </a:lnTo>
                  <a:lnTo>
                    <a:pt x="941" y="178"/>
                  </a:lnTo>
                  <a:lnTo>
                    <a:pt x="957" y="172"/>
                  </a:lnTo>
                  <a:lnTo>
                    <a:pt x="1036" y="194"/>
                  </a:lnTo>
                  <a:lnTo>
                    <a:pt x="1021" y="207"/>
                  </a:lnTo>
                  <a:lnTo>
                    <a:pt x="1019" y="229"/>
                  </a:lnTo>
                  <a:lnTo>
                    <a:pt x="1036" y="241"/>
                  </a:lnTo>
                  <a:lnTo>
                    <a:pt x="1044" y="194"/>
                  </a:lnTo>
                  <a:lnTo>
                    <a:pt x="1000" y="169"/>
                  </a:lnTo>
                  <a:lnTo>
                    <a:pt x="991" y="137"/>
                  </a:lnTo>
                  <a:lnTo>
                    <a:pt x="1091" y="125"/>
                  </a:lnTo>
                  <a:lnTo>
                    <a:pt x="1079" y="94"/>
                  </a:lnTo>
                  <a:lnTo>
                    <a:pt x="1091" y="101"/>
                  </a:lnTo>
                  <a:lnTo>
                    <a:pt x="1108" y="89"/>
                  </a:lnTo>
                  <a:lnTo>
                    <a:pt x="1096" y="86"/>
                  </a:lnTo>
                  <a:lnTo>
                    <a:pt x="1201" y="62"/>
                  </a:lnTo>
                  <a:lnTo>
                    <a:pt x="1192" y="55"/>
                  </a:lnTo>
                  <a:lnTo>
                    <a:pt x="1241" y="52"/>
                  </a:lnTo>
                  <a:lnTo>
                    <a:pt x="1239" y="60"/>
                  </a:lnTo>
                  <a:lnTo>
                    <a:pt x="1251" y="60"/>
                  </a:lnTo>
                  <a:lnTo>
                    <a:pt x="1286" y="49"/>
                  </a:lnTo>
                  <a:lnTo>
                    <a:pt x="1304" y="55"/>
                  </a:lnTo>
                  <a:lnTo>
                    <a:pt x="1288" y="41"/>
                  </a:lnTo>
                  <a:lnTo>
                    <a:pt x="1328" y="39"/>
                  </a:lnTo>
                  <a:lnTo>
                    <a:pt x="1330" y="22"/>
                  </a:lnTo>
                  <a:lnTo>
                    <a:pt x="1375" y="0"/>
                  </a:lnTo>
                  <a:lnTo>
                    <a:pt x="1408" y="13"/>
                  </a:lnTo>
                  <a:lnTo>
                    <a:pt x="1381" y="25"/>
                  </a:lnTo>
                  <a:lnTo>
                    <a:pt x="1428" y="24"/>
                  </a:lnTo>
                  <a:lnTo>
                    <a:pt x="1409" y="41"/>
                  </a:lnTo>
                  <a:lnTo>
                    <a:pt x="1489" y="33"/>
                  </a:lnTo>
                  <a:lnTo>
                    <a:pt x="1533" y="60"/>
                  </a:lnTo>
                  <a:lnTo>
                    <a:pt x="1527" y="70"/>
                  </a:lnTo>
                  <a:lnTo>
                    <a:pt x="1512" y="64"/>
                  </a:lnTo>
                  <a:lnTo>
                    <a:pt x="1532" y="72"/>
                  </a:lnTo>
                  <a:lnTo>
                    <a:pt x="1523" y="89"/>
                  </a:lnTo>
                  <a:lnTo>
                    <a:pt x="1375" y="165"/>
                  </a:lnTo>
                  <a:lnTo>
                    <a:pt x="1423" y="156"/>
                  </a:lnTo>
                  <a:lnTo>
                    <a:pt x="1413" y="147"/>
                  </a:lnTo>
                  <a:lnTo>
                    <a:pt x="1486" y="132"/>
                  </a:lnTo>
                  <a:lnTo>
                    <a:pt x="1467" y="134"/>
                  </a:lnTo>
                  <a:lnTo>
                    <a:pt x="1471" y="121"/>
                  </a:lnTo>
                  <a:lnTo>
                    <a:pt x="1512" y="132"/>
                  </a:lnTo>
                  <a:lnTo>
                    <a:pt x="1518" y="121"/>
                  </a:lnTo>
                  <a:lnTo>
                    <a:pt x="1528" y="147"/>
                  </a:lnTo>
                  <a:lnTo>
                    <a:pt x="1548" y="148"/>
                  </a:lnTo>
                  <a:lnTo>
                    <a:pt x="1529" y="137"/>
                  </a:lnTo>
                  <a:lnTo>
                    <a:pt x="1568" y="130"/>
                  </a:lnTo>
                  <a:lnTo>
                    <a:pt x="1614" y="137"/>
                  </a:lnTo>
                  <a:lnTo>
                    <a:pt x="1610" y="147"/>
                  </a:lnTo>
                  <a:lnTo>
                    <a:pt x="1652" y="155"/>
                  </a:lnTo>
                  <a:lnTo>
                    <a:pt x="1687" y="152"/>
                  </a:lnTo>
                  <a:lnTo>
                    <a:pt x="1688" y="128"/>
                  </a:lnTo>
                  <a:lnTo>
                    <a:pt x="1699" y="125"/>
                  </a:lnTo>
                  <a:lnTo>
                    <a:pt x="1790" y="152"/>
                  </a:lnTo>
                  <a:lnTo>
                    <a:pt x="1777" y="194"/>
                  </a:lnTo>
                  <a:lnTo>
                    <a:pt x="1819" y="222"/>
                  </a:lnTo>
                  <a:lnTo>
                    <a:pt x="1842" y="183"/>
                  </a:lnTo>
                  <a:lnTo>
                    <a:pt x="1858" y="199"/>
                  </a:lnTo>
                  <a:lnTo>
                    <a:pt x="1888" y="194"/>
                  </a:lnTo>
                  <a:lnTo>
                    <a:pt x="1929" y="207"/>
                  </a:lnTo>
                  <a:lnTo>
                    <a:pt x="1961" y="199"/>
                  </a:lnTo>
                  <a:lnTo>
                    <a:pt x="1958" y="183"/>
                  </a:lnTo>
                  <a:lnTo>
                    <a:pt x="1980" y="156"/>
                  </a:lnTo>
                  <a:lnTo>
                    <a:pt x="2116" y="175"/>
                  </a:lnTo>
                  <a:lnTo>
                    <a:pt x="2124" y="187"/>
                  </a:lnTo>
                  <a:lnTo>
                    <a:pt x="2108" y="192"/>
                  </a:lnTo>
                  <a:lnTo>
                    <a:pt x="2151" y="199"/>
                  </a:lnTo>
                  <a:lnTo>
                    <a:pt x="2167" y="218"/>
                  </a:lnTo>
                  <a:lnTo>
                    <a:pt x="2270" y="214"/>
                  </a:lnTo>
                  <a:lnTo>
                    <a:pt x="2287" y="229"/>
                  </a:lnTo>
                  <a:lnTo>
                    <a:pt x="2281" y="246"/>
                  </a:lnTo>
                  <a:lnTo>
                    <a:pt x="2310" y="260"/>
                  </a:lnTo>
                  <a:lnTo>
                    <a:pt x="2327" y="249"/>
                  </a:lnTo>
                  <a:lnTo>
                    <a:pt x="2399" y="257"/>
                  </a:lnTo>
                  <a:lnTo>
                    <a:pt x="2413" y="246"/>
                  </a:lnTo>
                  <a:lnTo>
                    <a:pt x="2422" y="263"/>
                  </a:lnTo>
                  <a:lnTo>
                    <a:pt x="2452" y="276"/>
                  </a:lnTo>
                  <a:lnTo>
                    <a:pt x="2467" y="267"/>
                  </a:lnTo>
                  <a:lnTo>
                    <a:pt x="2452" y="252"/>
                  </a:lnTo>
                  <a:lnTo>
                    <a:pt x="2460" y="241"/>
                  </a:lnTo>
                  <a:lnTo>
                    <a:pt x="2587" y="259"/>
                  </a:lnTo>
                  <a:lnTo>
                    <a:pt x="2672" y="306"/>
                  </a:lnTo>
                  <a:lnTo>
                    <a:pt x="2688" y="306"/>
                  </a:lnTo>
                  <a:lnTo>
                    <a:pt x="2710" y="343"/>
                  </a:lnTo>
                  <a:lnTo>
                    <a:pt x="2702" y="323"/>
                  </a:lnTo>
                  <a:lnTo>
                    <a:pt x="2715" y="321"/>
                  </a:lnTo>
                  <a:lnTo>
                    <a:pt x="2723" y="329"/>
                  </a:lnTo>
                  <a:lnTo>
                    <a:pt x="2747" y="326"/>
                  </a:lnTo>
                  <a:lnTo>
                    <a:pt x="2783" y="349"/>
                  </a:lnTo>
                  <a:lnTo>
                    <a:pt x="2733" y="373"/>
                  </a:lnTo>
                  <a:lnTo>
                    <a:pt x="2743" y="380"/>
                  </a:lnTo>
                  <a:lnTo>
                    <a:pt x="2726" y="384"/>
                  </a:lnTo>
                  <a:lnTo>
                    <a:pt x="2739" y="392"/>
                  </a:lnTo>
                  <a:lnTo>
                    <a:pt x="2710" y="393"/>
                  </a:lnTo>
                  <a:lnTo>
                    <a:pt x="2700" y="380"/>
                  </a:lnTo>
                  <a:lnTo>
                    <a:pt x="2689" y="384"/>
                  </a:lnTo>
                  <a:lnTo>
                    <a:pt x="2671" y="362"/>
                  </a:lnTo>
                  <a:lnTo>
                    <a:pt x="2638" y="364"/>
                  </a:lnTo>
                  <a:lnTo>
                    <a:pt x="2629" y="350"/>
                  </a:lnTo>
                  <a:lnTo>
                    <a:pt x="2637" y="343"/>
                  </a:lnTo>
                  <a:lnTo>
                    <a:pt x="2625" y="343"/>
                  </a:lnTo>
                  <a:lnTo>
                    <a:pt x="2614" y="349"/>
                  </a:lnTo>
                  <a:lnTo>
                    <a:pt x="2626" y="364"/>
                  </a:lnTo>
                  <a:lnTo>
                    <a:pt x="2618" y="373"/>
                  </a:lnTo>
                  <a:lnTo>
                    <a:pt x="2590" y="388"/>
                  </a:lnTo>
                  <a:lnTo>
                    <a:pt x="2571" y="385"/>
                  </a:lnTo>
                  <a:lnTo>
                    <a:pt x="2603" y="428"/>
                  </a:lnTo>
                  <a:lnTo>
                    <a:pt x="2598" y="446"/>
                  </a:lnTo>
                  <a:lnTo>
                    <a:pt x="2565" y="434"/>
                  </a:lnTo>
                  <a:lnTo>
                    <a:pt x="2567" y="441"/>
                  </a:lnTo>
                  <a:lnTo>
                    <a:pt x="2507" y="461"/>
                  </a:lnTo>
                  <a:lnTo>
                    <a:pt x="2455" y="505"/>
                  </a:lnTo>
                  <a:lnTo>
                    <a:pt x="2420" y="489"/>
                  </a:lnTo>
                  <a:lnTo>
                    <a:pt x="2387" y="507"/>
                  </a:lnTo>
                  <a:lnTo>
                    <a:pt x="2387" y="491"/>
                  </a:lnTo>
                  <a:lnTo>
                    <a:pt x="2368" y="508"/>
                  </a:lnTo>
                  <a:lnTo>
                    <a:pt x="2345" y="507"/>
                  </a:lnTo>
                  <a:lnTo>
                    <a:pt x="2320" y="549"/>
                  </a:lnTo>
                  <a:lnTo>
                    <a:pt x="2340" y="558"/>
                  </a:lnTo>
                  <a:lnTo>
                    <a:pt x="2332" y="571"/>
                  </a:lnTo>
                  <a:lnTo>
                    <a:pt x="2341" y="594"/>
                  </a:lnTo>
                  <a:lnTo>
                    <a:pt x="2324" y="590"/>
                  </a:lnTo>
                  <a:lnTo>
                    <a:pt x="2314" y="609"/>
                  </a:lnTo>
                  <a:lnTo>
                    <a:pt x="2321" y="627"/>
                  </a:lnTo>
                  <a:lnTo>
                    <a:pt x="2285" y="642"/>
                  </a:lnTo>
                  <a:lnTo>
                    <a:pt x="2287" y="661"/>
                  </a:lnTo>
                  <a:lnTo>
                    <a:pt x="2264" y="666"/>
                  </a:lnTo>
                  <a:lnTo>
                    <a:pt x="2258" y="687"/>
                  </a:lnTo>
                  <a:lnTo>
                    <a:pt x="2236" y="710"/>
                  </a:lnTo>
                  <a:lnTo>
                    <a:pt x="2219" y="627"/>
                  </a:lnTo>
                  <a:lnTo>
                    <a:pt x="2220" y="582"/>
                  </a:lnTo>
                  <a:lnTo>
                    <a:pt x="2236" y="555"/>
                  </a:lnTo>
                  <a:lnTo>
                    <a:pt x="2262" y="550"/>
                  </a:lnTo>
                  <a:lnTo>
                    <a:pt x="2318" y="493"/>
                  </a:lnTo>
                  <a:lnTo>
                    <a:pt x="2347" y="482"/>
                  </a:lnTo>
                  <a:lnTo>
                    <a:pt x="2356" y="450"/>
                  </a:lnTo>
                  <a:lnTo>
                    <a:pt x="2368" y="441"/>
                  </a:lnTo>
                  <a:lnTo>
                    <a:pt x="2345" y="441"/>
                  </a:lnTo>
                  <a:lnTo>
                    <a:pt x="2339" y="466"/>
                  </a:lnTo>
                  <a:lnTo>
                    <a:pt x="2290" y="489"/>
                  </a:lnTo>
                  <a:lnTo>
                    <a:pt x="2294" y="455"/>
                  </a:lnTo>
                  <a:lnTo>
                    <a:pt x="2243" y="462"/>
                  </a:lnTo>
                  <a:lnTo>
                    <a:pt x="2193" y="507"/>
                  </a:lnTo>
                  <a:lnTo>
                    <a:pt x="2202" y="526"/>
                  </a:lnTo>
                  <a:lnTo>
                    <a:pt x="2148" y="531"/>
                  </a:lnTo>
                  <a:lnTo>
                    <a:pt x="2142" y="526"/>
                  </a:lnTo>
                  <a:lnTo>
                    <a:pt x="2161" y="523"/>
                  </a:lnTo>
                  <a:lnTo>
                    <a:pt x="2116" y="512"/>
                  </a:lnTo>
                  <a:lnTo>
                    <a:pt x="2104" y="523"/>
                  </a:lnTo>
                  <a:lnTo>
                    <a:pt x="2004" y="524"/>
                  </a:lnTo>
                  <a:lnTo>
                    <a:pt x="1884" y="625"/>
                  </a:lnTo>
                  <a:lnTo>
                    <a:pt x="1908" y="629"/>
                  </a:lnTo>
                  <a:lnTo>
                    <a:pt x="1908" y="647"/>
                  </a:lnTo>
                  <a:lnTo>
                    <a:pt x="1923" y="636"/>
                  </a:lnTo>
                  <a:lnTo>
                    <a:pt x="1919" y="651"/>
                  </a:lnTo>
                  <a:lnTo>
                    <a:pt x="1937" y="643"/>
                  </a:lnTo>
                  <a:lnTo>
                    <a:pt x="1935" y="652"/>
                  </a:lnTo>
                  <a:lnTo>
                    <a:pt x="1941" y="636"/>
                  </a:lnTo>
                  <a:lnTo>
                    <a:pt x="1958" y="636"/>
                  </a:lnTo>
                  <a:lnTo>
                    <a:pt x="1984" y="658"/>
                  </a:lnTo>
                  <a:lnTo>
                    <a:pt x="1961" y="661"/>
                  </a:lnTo>
                  <a:lnTo>
                    <a:pt x="1981" y="667"/>
                  </a:lnTo>
                  <a:lnTo>
                    <a:pt x="1985" y="681"/>
                  </a:lnTo>
                  <a:lnTo>
                    <a:pt x="1969" y="713"/>
                  </a:lnTo>
                  <a:lnTo>
                    <a:pt x="1966" y="762"/>
                  </a:lnTo>
                  <a:lnTo>
                    <a:pt x="1881" y="863"/>
                  </a:lnTo>
                  <a:lnTo>
                    <a:pt x="1853" y="876"/>
                  </a:lnTo>
                  <a:lnTo>
                    <a:pt x="1830" y="863"/>
                  </a:lnTo>
                  <a:lnTo>
                    <a:pt x="1810" y="882"/>
                  </a:lnTo>
                  <a:lnTo>
                    <a:pt x="1807" y="878"/>
                  </a:lnTo>
                  <a:lnTo>
                    <a:pt x="1819" y="863"/>
                  </a:lnTo>
                  <a:lnTo>
                    <a:pt x="1814" y="837"/>
                  </a:lnTo>
                  <a:lnTo>
                    <a:pt x="1850" y="828"/>
                  </a:lnTo>
                  <a:lnTo>
                    <a:pt x="1877" y="759"/>
                  </a:lnTo>
                  <a:lnTo>
                    <a:pt x="1817" y="775"/>
                  </a:lnTo>
                  <a:lnTo>
                    <a:pt x="1807" y="751"/>
                  </a:lnTo>
                  <a:lnTo>
                    <a:pt x="1757" y="735"/>
                  </a:lnTo>
                  <a:lnTo>
                    <a:pt x="1728" y="666"/>
                  </a:lnTo>
                  <a:lnTo>
                    <a:pt x="1695" y="652"/>
                  </a:lnTo>
                  <a:lnTo>
                    <a:pt x="1636" y="671"/>
                  </a:lnTo>
                  <a:lnTo>
                    <a:pt x="1647" y="686"/>
                  </a:lnTo>
                  <a:lnTo>
                    <a:pt x="1622" y="728"/>
                  </a:lnTo>
                  <a:lnTo>
                    <a:pt x="1599" y="739"/>
                  </a:lnTo>
                  <a:lnTo>
                    <a:pt x="1575" y="729"/>
                  </a:lnTo>
                  <a:lnTo>
                    <a:pt x="1545" y="724"/>
                  </a:lnTo>
                  <a:lnTo>
                    <a:pt x="1469" y="743"/>
                  </a:lnTo>
                  <a:lnTo>
                    <a:pt x="1400" y="716"/>
                  </a:lnTo>
                  <a:lnTo>
                    <a:pt x="1357" y="720"/>
                  </a:lnTo>
                  <a:lnTo>
                    <a:pt x="1340" y="697"/>
                  </a:lnTo>
                  <a:lnTo>
                    <a:pt x="1297" y="681"/>
                  </a:lnTo>
                  <a:lnTo>
                    <a:pt x="1274" y="697"/>
                  </a:lnTo>
                  <a:lnTo>
                    <a:pt x="1273" y="728"/>
                  </a:lnTo>
                  <a:lnTo>
                    <a:pt x="1176" y="714"/>
                  </a:lnTo>
                  <a:lnTo>
                    <a:pt x="1123" y="743"/>
                  </a:lnTo>
                  <a:lnTo>
                    <a:pt x="1096" y="754"/>
                  </a:lnTo>
                  <a:lnTo>
                    <a:pt x="1061" y="732"/>
                  </a:lnTo>
                  <a:lnTo>
                    <a:pt x="1040" y="744"/>
                  </a:lnTo>
                  <a:lnTo>
                    <a:pt x="998" y="729"/>
                  </a:lnTo>
                  <a:lnTo>
                    <a:pt x="982" y="728"/>
                  </a:lnTo>
                  <a:lnTo>
                    <a:pt x="969" y="704"/>
                  </a:lnTo>
                  <a:lnTo>
                    <a:pt x="948" y="704"/>
                  </a:lnTo>
                  <a:lnTo>
                    <a:pt x="938" y="708"/>
                  </a:lnTo>
                  <a:lnTo>
                    <a:pt x="921" y="689"/>
                  </a:lnTo>
                  <a:lnTo>
                    <a:pt x="909" y="694"/>
                  </a:lnTo>
                  <a:lnTo>
                    <a:pt x="898" y="700"/>
                  </a:lnTo>
                  <a:lnTo>
                    <a:pt x="852" y="662"/>
                  </a:lnTo>
                  <a:lnTo>
                    <a:pt x="839" y="659"/>
                  </a:lnTo>
                  <a:lnTo>
                    <a:pt x="808" y="629"/>
                  </a:lnTo>
                  <a:lnTo>
                    <a:pt x="779" y="647"/>
                  </a:lnTo>
                  <a:lnTo>
                    <a:pt x="774" y="635"/>
                  </a:lnTo>
                  <a:lnTo>
                    <a:pt x="731" y="634"/>
                  </a:lnTo>
                  <a:lnTo>
                    <a:pt x="714" y="612"/>
                  </a:lnTo>
                  <a:lnTo>
                    <a:pt x="692" y="615"/>
                  </a:lnTo>
                  <a:lnTo>
                    <a:pt x="683" y="623"/>
                  </a:lnTo>
                  <a:lnTo>
                    <a:pt x="655" y="628"/>
                  </a:lnTo>
                  <a:lnTo>
                    <a:pt x="647" y="623"/>
                  </a:lnTo>
                  <a:lnTo>
                    <a:pt x="636" y="639"/>
                  </a:lnTo>
                  <a:lnTo>
                    <a:pt x="627" y="635"/>
                  </a:lnTo>
                  <a:lnTo>
                    <a:pt x="593" y="640"/>
                  </a:lnTo>
                  <a:lnTo>
                    <a:pt x="581" y="635"/>
                  </a:lnTo>
                  <a:lnTo>
                    <a:pt x="577" y="640"/>
                  </a:lnTo>
                  <a:lnTo>
                    <a:pt x="594" y="659"/>
                  </a:lnTo>
                  <a:lnTo>
                    <a:pt x="582" y="670"/>
                  </a:lnTo>
                  <a:lnTo>
                    <a:pt x="584" y="685"/>
                  </a:lnTo>
                  <a:lnTo>
                    <a:pt x="604" y="685"/>
                  </a:lnTo>
                  <a:lnTo>
                    <a:pt x="612" y="700"/>
                  </a:lnTo>
                  <a:lnTo>
                    <a:pt x="607" y="710"/>
                  </a:lnTo>
                  <a:lnTo>
                    <a:pt x="593" y="704"/>
                  </a:lnTo>
                  <a:lnTo>
                    <a:pt x="581" y="710"/>
                  </a:lnTo>
                  <a:lnTo>
                    <a:pt x="570" y="704"/>
                  </a:lnTo>
                  <a:lnTo>
                    <a:pt x="565" y="694"/>
                  </a:lnTo>
                  <a:lnTo>
                    <a:pt x="551" y="700"/>
                  </a:lnTo>
                  <a:lnTo>
                    <a:pt x="542" y="694"/>
                  </a:lnTo>
                  <a:lnTo>
                    <a:pt x="531" y="704"/>
                  </a:lnTo>
                  <a:lnTo>
                    <a:pt x="516" y="705"/>
                  </a:lnTo>
                  <a:lnTo>
                    <a:pt x="507" y="694"/>
                  </a:lnTo>
                  <a:lnTo>
                    <a:pt x="454" y="690"/>
                  </a:lnTo>
                  <a:lnTo>
                    <a:pt x="447" y="697"/>
                  </a:lnTo>
                  <a:lnTo>
                    <a:pt x="442" y="696"/>
                  </a:lnTo>
                  <a:lnTo>
                    <a:pt x="435" y="708"/>
                  </a:lnTo>
                  <a:lnTo>
                    <a:pt x="435" y="720"/>
                  </a:lnTo>
                  <a:lnTo>
                    <a:pt x="430" y="721"/>
                  </a:lnTo>
                  <a:lnTo>
                    <a:pt x="424" y="710"/>
                  </a:lnTo>
                  <a:lnTo>
                    <a:pt x="418" y="712"/>
                  </a:lnTo>
                  <a:lnTo>
                    <a:pt x="415" y="747"/>
                  </a:lnTo>
                  <a:lnTo>
                    <a:pt x="423" y="756"/>
                  </a:lnTo>
                  <a:lnTo>
                    <a:pt x="423" y="766"/>
                  </a:lnTo>
                  <a:lnTo>
                    <a:pt x="433" y="764"/>
                  </a:lnTo>
                  <a:lnTo>
                    <a:pt x="442" y="760"/>
                  </a:lnTo>
                  <a:lnTo>
                    <a:pt x="453" y="775"/>
                  </a:lnTo>
                  <a:lnTo>
                    <a:pt x="460" y="786"/>
                  </a:lnTo>
                  <a:lnTo>
                    <a:pt x="468" y="798"/>
                  </a:lnTo>
                  <a:lnTo>
                    <a:pt x="478" y="802"/>
                  </a:lnTo>
                  <a:lnTo>
                    <a:pt x="464" y="812"/>
                  </a:lnTo>
                  <a:lnTo>
                    <a:pt x="453" y="802"/>
                  </a:lnTo>
                  <a:lnTo>
                    <a:pt x="442" y="841"/>
                  </a:lnTo>
                  <a:lnTo>
                    <a:pt x="455" y="851"/>
                  </a:lnTo>
                  <a:lnTo>
                    <a:pt x="466" y="889"/>
                  </a:lnTo>
                  <a:lnTo>
                    <a:pt x="455" y="882"/>
                  </a:lnTo>
                  <a:lnTo>
                    <a:pt x="445" y="878"/>
                  </a:lnTo>
                  <a:lnTo>
                    <a:pt x="433" y="876"/>
                  </a:lnTo>
                  <a:lnTo>
                    <a:pt x="423" y="872"/>
                  </a:lnTo>
                  <a:lnTo>
                    <a:pt x="415" y="871"/>
                  </a:lnTo>
                  <a:lnTo>
                    <a:pt x="407" y="857"/>
                  </a:lnTo>
                  <a:lnTo>
                    <a:pt x="391" y="866"/>
                  </a:lnTo>
                  <a:lnTo>
                    <a:pt x="376" y="864"/>
                  </a:lnTo>
                  <a:lnTo>
                    <a:pt x="365" y="853"/>
                  </a:lnTo>
                  <a:lnTo>
                    <a:pt x="339" y="843"/>
                  </a:lnTo>
                  <a:lnTo>
                    <a:pt x="312" y="844"/>
                  </a:lnTo>
                  <a:lnTo>
                    <a:pt x="285" y="826"/>
                  </a:lnTo>
                  <a:lnTo>
                    <a:pt x="307" y="809"/>
                  </a:lnTo>
                  <a:lnTo>
                    <a:pt x="310" y="794"/>
                  </a:lnTo>
                  <a:lnTo>
                    <a:pt x="308" y="779"/>
                  </a:lnTo>
                  <a:lnTo>
                    <a:pt x="311" y="767"/>
                  </a:lnTo>
                  <a:lnTo>
                    <a:pt x="325" y="763"/>
                  </a:lnTo>
                  <a:lnTo>
                    <a:pt x="318" y="741"/>
                  </a:lnTo>
                  <a:lnTo>
                    <a:pt x="300" y="735"/>
                  </a:lnTo>
                  <a:lnTo>
                    <a:pt x="292" y="731"/>
                  </a:lnTo>
                  <a:lnTo>
                    <a:pt x="281" y="735"/>
                  </a:lnTo>
                  <a:lnTo>
                    <a:pt x="257" y="728"/>
                  </a:lnTo>
                  <a:lnTo>
                    <a:pt x="238" y="706"/>
                  </a:lnTo>
                  <a:lnTo>
                    <a:pt x="222" y="700"/>
                  </a:lnTo>
                  <a:lnTo>
                    <a:pt x="215" y="678"/>
                  </a:lnTo>
                  <a:lnTo>
                    <a:pt x="201" y="677"/>
                  </a:lnTo>
                  <a:lnTo>
                    <a:pt x="188" y="683"/>
                  </a:lnTo>
                  <a:lnTo>
                    <a:pt x="179" y="687"/>
                  </a:lnTo>
                  <a:lnTo>
                    <a:pt x="175" y="678"/>
                  </a:lnTo>
                  <a:lnTo>
                    <a:pt x="168" y="669"/>
                  </a:lnTo>
                  <a:lnTo>
                    <a:pt x="187" y="667"/>
                  </a:lnTo>
                  <a:lnTo>
                    <a:pt x="186" y="662"/>
                  </a:lnTo>
                  <a:lnTo>
                    <a:pt x="182" y="656"/>
                  </a:lnTo>
                  <a:lnTo>
                    <a:pt x="175" y="652"/>
                  </a:lnTo>
                  <a:lnTo>
                    <a:pt x="165" y="628"/>
                  </a:lnTo>
                  <a:lnTo>
                    <a:pt x="151" y="616"/>
                  </a:lnTo>
                  <a:lnTo>
                    <a:pt x="137" y="615"/>
                  </a:lnTo>
                  <a:lnTo>
                    <a:pt x="122" y="615"/>
                  </a:lnTo>
                  <a:lnTo>
                    <a:pt x="111" y="608"/>
                  </a:lnTo>
                  <a:lnTo>
                    <a:pt x="102" y="607"/>
                  </a:lnTo>
                  <a:lnTo>
                    <a:pt x="94" y="607"/>
                  </a:lnTo>
                  <a:lnTo>
                    <a:pt x="89" y="612"/>
                  </a:lnTo>
                  <a:lnTo>
                    <a:pt x="78" y="623"/>
                  </a:lnTo>
                  <a:lnTo>
                    <a:pt x="76" y="632"/>
                  </a:lnTo>
                  <a:lnTo>
                    <a:pt x="72" y="635"/>
                  </a:lnTo>
                  <a:lnTo>
                    <a:pt x="67" y="651"/>
                  </a:lnTo>
                  <a:lnTo>
                    <a:pt x="63" y="647"/>
                  </a:lnTo>
                  <a:lnTo>
                    <a:pt x="60" y="640"/>
                  </a:lnTo>
                  <a:lnTo>
                    <a:pt x="0" y="63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8" name="Freeform 133"/>
            <p:cNvSpPr>
              <a:spLocks/>
            </p:cNvSpPr>
            <p:nvPr/>
          </p:nvSpPr>
          <p:spPr bwMode="auto">
            <a:xfrm>
              <a:off x="3559" y="1184"/>
              <a:ext cx="80" cy="34"/>
            </a:xfrm>
            <a:custGeom>
              <a:avLst/>
              <a:gdLst>
                <a:gd name="T0" fmla="*/ 0 w 83"/>
                <a:gd name="T1" fmla="*/ 25 h 36"/>
                <a:gd name="T2" fmla="*/ 17 w 83"/>
                <a:gd name="T3" fmla="*/ 17 h 36"/>
                <a:gd name="T4" fmla="*/ 4 w 83"/>
                <a:gd name="T5" fmla="*/ 10 h 36"/>
                <a:gd name="T6" fmla="*/ 63 w 83"/>
                <a:gd name="T7" fmla="*/ 0 h 36"/>
                <a:gd name="T8" fmla="*/ 72 w 83"/>
                <a:gd name="T9" fmla="*/ 1 h 36"/>
                <a:gd name="T10" fmla="*/ 61 w 83"/>
                <a:gd name="T11" fmla="*/ 9 h 36"/>
                <a:gd name="T12" fmla="*/ 82 w 83"/>
                <a:gd name="T13" fmla="*/ 9 h 36"/>
                <a:gd name="T14" fmla="*/ 29 w 83"/>
                <a:gd name="T15" fmla="*/ 29 h 36"/>
                <a:gd name="T16" fmla="*/ 17 w 83"/>
                <a:gd name="T17" fmla="*/ 35 h 36"/>
                <a:gd name="T18" fmla="*/ 20 w 83"/>
                <a:gd name="T19" fmla="*/ 26 h 36"/>
                <a:gd name="T20" fmla="*/ 0 w 83"/>
                <a:gd name="T21" fmla="*/ 2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36">
                  <a:moveTo>
                    <a:pt x="0" y="25"/>
                  </a:moveTo>
                  <a:lnTo>
                    <a:pt x="17" y="17"/>
                  </a:lnTo>
                  <a:lnTo>
                    <a:pt x="4" y="10"/>
                  </a:lnTo>
                  <a:lnTo>
                    <a:pt x="63" y="0"/>
                  </a:lnTo>
                  <a:lnTo>
                    <a:pt x="72" y="1"/>
                  </a:lnTo>
                  <a:lnTo>
                    <a:pt x="61" y="9"/>
                  </a:lnTo>
                  <a:lnTo>
                    <a:pt x="82" y="9"/>
                  </a:lnTo>
                  <a:lnTo>
                    <a:pt x="29" y="29"/>
                  </a:lnTo>
                  <a:lnTo>
                    <a:pt x="17" y="35"/>
                  </a:lnTo>
                  <a:lnTo>
                    <a:pt x="20" y="26"/>
                  </a:lnTo>
                  <a:lnTo>
                    <a:pt x="0" y="2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49" name="Freeform 134"/>
            <p:cNvSpPr>
              <a:spLocks/>
            </p:cNvSpPr>
            <p:nvPr/>
          </p:nvSpPr>
          <p:spPr bwMode="auto">
            <a:xfrm>
              <a:off x="3584" y="1542"/>
              <a:ext cx="32" cy="21"/>
            </a:xfrm>
            <a:custGeom>
              <a:avLst/>
              <a:gdLst>
                <a:gd name="T0" fmla="*/ 0 w 33"/>
                <a:gd name="T1" fmla="*/ 21 h 22"/>
                <a:gd name="T2" fmla="*/ 9 w 33"/>
                <a:gd name="T3" fmla="*/ 0 h 22"/>
                <a:gd name="T4" fmla="*/ 32 w 33"/>
                <a:gd name="T5" fmla="*/ 11 h 22"/>
                <a:gd name="T6" fmla="*/ 0 w 33"/>
                <a:gd name="T7" fmla="*/ 21 h 22"/>
              </a:gdLst>
              <a:ahLst/>
              <a:cxnLst>
                <a:cxn ang="0">
                  <a:pos x="T0" y="T1"/>
                </a:cxn>
                <a:cxn ang="0">
                  <a:pos x="T2" y="T3"/>
                </a:cxn>
                <a:cxn ang="0">
                  <a:pos x="T4" y="T5"/>
                </a:cxn>
                <a:cxn ang="0">
                  <a:pos x="T6" y="T7"/>
                </a:cxn>
              </a:cxnLst>
              <a:rect l="0" t="0" r="r" b="b"/>
              <a:pathLst>
                <a:path w="33" h="22">
                  <a:moveTo>
                    <a:pt x="0" y="21"/>
                  </a:moveTo>
                  <a:lnTo>
                    <a:pt x="9" y="0"/>
                  </a:lnTo>
                  <a:lnTo>
                    <a:pt x="32" y="11"/>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0" name="Freeform 135"/>
            <p:cNvSpPr>
              <a:spLocks/>
            </p:cNvSpPr>
            <p:nvPr/>
          </p:nvSpPr>
          <p:spPr bwMode="auto">
            <a:xfrm>
              <a:off x="3637" y="1435"/>
              <a:ext cx="98" cy="72"/>
            </a:xfrm>
            <a:custGeom>
              <a:avLst/>
              <a:gdLst>
                <a:gd name="T0" fmla="*/ 0 w 101"/>
                <a:gd name="T1" fmla="*/ 36 h 75"/>
                <a:gd name="T2" fmla="*/ 8 w 101"/>
                <a:gd name="T3" fmla="*/ 52 h 75"/>
                <a:gd name="T4" fmla="*/ 18 w 101"/>
                <a:gd name="T5" fmla="*/ 47 h 75"/>
                <a:gd name="T6" fmla="*/ 31 w 101"/>
                <a:gd name="T7" fmla="*/ 57 h 75"/>
                <a:gd name="T8" fmla="*/ 40 w 101"/>
                <a:gd name="T9" fmla="*/ 52 h 75"/>
                <a:gd name="T10" fmla="*/ 36 w 101"/>
                <a:gd name="T11" fmla="*/ 71 h 75"/>
                <a:gd name="T12" fmla="*/ 100 w 101"/>
                <a:gd name="T13" fmla="*/ 74 h 75"/>
                <a:gd name="T14" fmla="*/ 75 w 101"/>
                <a:gd name="T15" fmla="*/ 60 h 75"/>
                <a:gd name="T16" fmla="*/ 63 w 101"/>
                <a:gd name="T17" fmla="*/ 37 h 75"/>
                <a:gd name="T18" fmla="*/ 64 w 101"/>
                <a:gd name="T19" fmla="*/ 13 h 75"/>
                <a:gd name="T20" fmla="*/ 79 w 101"/>
                <a:gd name="T21" fmla="*/ 0 h 75"/>
                <a:gd name="T22" fmla="*/ 25 w 101"/>
                <a:gd name="T23" fmla="*/ 4 h 75"/>
                <a:gd name="T24" fmla="*/ 13 w 101"/>
                <a:gd name="T25" fmla="*/ 36 h 75"/>
                <a:gd name="T26" fmla="*/ 0 w 101"/>
                <a:gd name="T27" fmla="*/ 3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1" h="75">
                  <a:moveTo>
                    <a:pt x="0" y="36"/>
                  </a:moveTo>
                  <a:lnTo>
                    <a:pt x="8" y="52"/>
                  </a:lnTo>
                  <a:lnTo>
                    <a:pt x="18" y="47"/>
                  </a:lnTo>
                  <a:lnTo>
                    <a:pt x="31" y="57"/>
                  </a:lnTo>
                  <a:lnTo>
                    <a:pt x="40" y="52"/>
                  </a:lnTo>
                  <a:lnTo>
                    <a:pt x="36" y="71"/>
                  </a:lnTo>
                  <a:lnTo>
                    <a:pt x="100" y="74"/>
                  </a:lnTo>
                  <a:lnTo>
                    <a:pt x="75" y="60"/>
                  </a:lnTo>
                  <a:lnTo>
                    <a:pt x="63" y="37"/>
                  </a:lnTo>
                  <a:lnTo>
                    <a:pt x="64" y="13"/>
                  </a:lnTo>
                  <a:lnTo>
                    <a:pt x="79" y="0"/>
                  </a:lnTo>
                  <a:lnTo>
                    <a:pt x="25" y="4"/>
                  </a:lnTo>
                  <a:lnTo>
                    <a:pt x="13" y="36"/>
                  </a:lnTo>
                  <a:lnTo>
                    <a:pt x="0" y="3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1" name="Freeform 136"/>
            <p:cNvSpPr>
              <a:spLocks/>
            </p:cNvSpPr>
            <p:nvPr/>
          </p:nvSpPr>
          <p:spPr bwMode="auto">
            <a:xfrm>
              <a:off x="3671" y="1318"/>
              <a:ext cx="244" cy="117"/>
            </a:xfrm>
            <a:custGeom>
              <a:avLst/>
              <a:gdLst>
                <a:gd name="T0" fmla="*/ 0 w 252"/>
                <a:gd name="T1" fmla="*/ 104 h 123"/>
                <a:gd name="T2" fmla="*/ 22 w 252"/>
                <a:gd name="T3" fmla="*/ 108 h 123"/>
                <a:gd name="T4" fmla="*/ 8 w 252"/>
                <a:gd name="T5" fmla="*/ 119 h 123"/>
                <a:gd name="T6" fmla="*/ 49 w 252"/>
                <a:gd name="T7" fmla="*/ 122 h 123"/>
                <a:gd name="T8" fmla="*/ 51 w 252"/>
                <a:gd name="T9" fmla="*/ 108 h 123"/>
                <a:gd name="T10" fmla="*/ 62 w 252"/>
                <a:gd name="T11" fmla="*/ 111 h 123"/>
                <a:gd name="T12" fmla="*/ 49 w 252"/>
                <a:gd name="T13" fmla="*/ 103 h 123"/>
                <a:gd name="T14" fmla="*/ 67 w 252"/>
                <a:gd name="T15" fmla="*/ 105 h 123"/>
                <a:gd name="T16" fmla="*/ 63 w 252"/>
                <a:gd name="T17" fmla="*/ 89 h 123"/>
                <a:gd name="T18" fmla="*/ 71 w 252"/>
                <a:gd name="T19" fmla="*/ 98 h 123"/>
                <a:gd name="T20" fmla="*/ 83 w 252"/>
                <a:gd name="T21" fmla="*/ 90 h 123"/>
                <a:gd name="T22" fmla="*/ 75 w 252"/>
                <a:gd name="T23" fmla="*/ 79 h 123"/>
                <a:gd name="T24" fmla="*/ 101 w 252"/>
                <a:gd name="T25" fmla="*/ 81 h 123"/>
                <a:gd name="T26" fmla="*/ 94 w 252"/>
                <a:gd name="T27" fmla="*/ 75 h 123"/>
                <a:gd name="T28" fmla="*/ 106 w 252"/>
                <a:gd name="T29" fmla="*/ 77 h 123"/>
                <a:gd name="T30" fmla="*/ 113 w 252"/>
                <a:gd name="T31" fmla="*/ 65 h 123"/>
                <a:gd name="T32" fmla="*/ 237 w 252"/>
                <a:gd name="T33" fmla="*/ 25 h 123"/>
                <a:gd name="T34" fmla="*/ 251 w 252"/>
                <a:gd name="T35" fmla="*/ 10 h 123"/>
                <a:gd name="T36" fmla="*/ 226 w 252"/>
                <a:gd name="T37" fmla="*/ 0 h 123"/>
                <a:gd name="T38" fmla="*/ 174 w 252"/>
                <a:gd name="T39" fmla="*/ 24 h 123"/>
                <a:gd name="T40" fmla="*/ 118 w 252"/>
                <a:gd name="T41" fmla="*/ 24 h 123"/>
                <a:gd name="T42" fmla="*/ 62 w 252"/>
                <a:gd name="T43" fmla="*/ 58 h 123"/>
                <a:gd name="T44" fmla="*/ 29 w 252"/>
                <a:gd name="T45" fmla="*/ 61 h 123"/>
                <a:gd name="T46" fmla="*/ 31 w 252"/>
                <a:gd name="T47" fmla="*/ 75 h 123"/>
                <a:gd name="T48" fmla="*/ 48 w 252"/>
                <a:gd name="T49" fmla="*/ 77 h 123"/>
                <a:gd name="T50" fmla="*/ 29 w 252"/>
                <a:gd name="T51" fmla="*/ 77 h 123"/>
                <a:gd name="T52" fmla="*/ 37 w 252"/>
                <a:gd name="T53" fmla="*/ 84 h 123"/>
                <a:gd name="T54" fmla="*/ 22 w 252"/>
                <a:gd name="T55" fmla="*/ 90 h 123"/>
                <a:gd name="T56" fmla="*/ 40 w 252"/>
                <a:gd name="T57" fmla="*/ 97 h 123"/>
                <a:gd name="T58" fmla="*/ 0 w 252"/>
                <a:gd name="T59" fmla="*/ 104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52" h="123">
                  <a:moveTo>
                    <a:pt x="0" y="104"/>
                  </a:moveTo>
                  <a:lnTo>
                    <a:pt x="22" y="108"/>
                  </a:lnTo>
                  <a:lnTo>
                    <a:pt x="8" y="119"/>
                  </a:lnTo>
                  <a:lnTo>
                    <a:pt x="49" y="122"/>
                  </a:lnTo>
                  <a:lnTo>
                    <a:pt x="51" y="108"/>
                  </a:lnTo>
                  <a:lnTo>
                    <a:pt x="62" y="111"/>
                  </a:lnTo>
                  <a:lnTo>
                    <a:pt x="49" y="103"/>
                  </a:lnTo>
                  <a:lnTo>
                    <a:pt x="67" y="105"/>
                  </a:lnTo>
                  <a:lnTo>
                    <a:pt x="63" y="89"/>
                  </a:lnTo>
                  <a:lnTo>
                    <a:pt x="71" y="98"/>
                  </a:lnTo>
                  <a:lnTo>
                    <a:pt x="83" y="90"/>
                  </a:lnTo>
                  <a:lnTo>
                    <a:pt x="75" y="79"/>
                  </a:lnTo>
                  <a:lnTo>
                    <a:pt x="101" y="81"/>
                  </a:lnTo>
                  <a:lnTo>
                    <a:pt x="94" y="75"/>
                  </a:lnTo>
                  <a:lnTo>
                    <a:pt x="106" y="77"/>
                  </a:lnTo>
                  <a:lnTo>
                    <a:pt x="113" y="65"/>
                  </a:lnTo>
                  <a:lnTo>
                    <a:pt x="237" y="25"/>
                  </a:lnTo>
                  <a:lnTo>
                    <a:pt x="251" y="10"/>
                  </a:lnTo>
                  <a:lnTo>
                    <a:pt x="226" y="0"/>
                  </a:lnTo>
                  <a:lnTo>
                    <a:pt x="174" y="24"/>
                  </a:lnTo>
                  <a:lnTo>
                    <a:pt x="118" y="24"/>
                  </a:lnTo>
                  <a:lnTo>
                    <a:pt x="62" y="58"/>
                  </a:lnTo>
                  <a:lnTo>
                    <a:pt x="29" y="61"/>
                  </a:lnTo>
                  <a:lnTo>
                    <a:pt x="31" y="75"/>
                  </a:lnTo>
                  <a:lnTo>
                    <a:pt x="48" y="77"/>
                  </a:lnTo>
                  <a:lnTo>
                    <a:pt x="29" y="77"/>
                  </a:lnTo>
                  <a:lnTo>
                    <a:pt x="37" y="84"/>
                  </a:lnTo>
                  <a:lnTo>
                    <a:pt x="22" y="90"/>
                  </a:lnTo>
                  <a:lnTo>
                    <a:pt x="40" y="97"/>
                  </a:lnTo>
                  <a:lnTo>
                    <a:pt x="0" y="10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2" name="Freeform 137"/>
            <p:cNvSpPr>
              <a:spLocks/>
            </p:cNvSpPr>
            <p:nvPr/>
          </p:nvSpPr>
          <p:spPr bwMode="auto">
            <a:xfrm>
              <a:off x="3809" y="1166"/>
              <a:ext cx="48" cy="25"/>
            </a:xfrm>
            <a:custGeom>
              <a:avLst/>
              <a:gdLst>
                <a:gd name="T0" fmla="*/ 0 w 50"/>
                <a:gd name="T1" fmla="*/ 17 h 27"/>
                <a:gd name="T2" fmla="*/ 14 w 50"/>
                <a:gd name="T3" fmla="*/ 26 h 27"/>
                <a:gd name="T4" fmla="*/ 49 w 50"/>
                <a:gd name="T5" fmla="*/ 16 h 27"/>
                <a:gd name="T6" fmla="*/ 28 w 50"/>
                <a:gd name="T7" fmla="*/ 0 h 27"/>
                <a:gd name="T8" fmla="*/ 0 w 50"/>
                <a:gd name="T9" fmla="*/ 17 h 27"/>
              </a:gdLst>
              <a:ahLst/>
              <a:cxnLst>
                <a:cxn ang="0">
                  <a:pos x="T0" y="T1"/>
                </a:cxn>
                <a:cxn ang="0">
                  <a:pos x="T2" y="T3"/>
                </a:cxn>
                <a:cxn ang="0">
                  <a:pos x="T4" y="T5"/>
                </a:cxn>
                <a:cxn ang="0">
                  <a:pos x="T6" y="T7"/>
                </a:cxn>
                <a:cxn ang="0">
                  <a:pos x="T8" y="T9"/>
                </a:cxn>
              </a:cxnLst>
              <a:rect l="0" t="0" r="r" b="b"/>
              <a:pathLst>
                <a:path w="50" h="27">
                  <a:moveTo>
                    <a:pt x="0" y="17"/>
                  </a:moveTo>
                  <a:lnTo>
                    <a:pt x="14" y="26"/>
                  </a:lnTo>
                  <a:lnTo>
                    <a:pt x="49" y="16"/>
                  </a:lnTo>
                  <a:lnTo>
                    <a:pt x="28" y="0"/>
                  </a:lnTo>
                  <a:lnTo>
                    <a:pt x="0" y="1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3" name="Freeform 138"/>
            <p:cNvSpPr>
              <a:spLocks/>
            </p:cNvSpPr>
            <p:nvPr/>
          </p:nvSpPr>
          <p:spPr bwMode="auto">
            <a:xfrm>
              <a:off x="4260" y="1213"/>
              <a:ext cx="43" cy="21"/>
            </a:xfrm>
            <a:custGeom>
              <a:avLst/>
              <a:gdLst>
                <a:gd name="T0" fmla="*/ 0 w 45"/>
                <a:gd name="T1" fmla="*/ 0 h 22"/>
                <a:gd name="T2" fmla="*/ 20 w 45"/>
                <a:gd name="T3" fmla="*/ 15 h 22"/>
                <a:gd name="T4" fmla="*/ 13 w 45"/>
                <a:gd name="T5" fmla="*/ 21 h 22"/>
                <a:gd name="T6" fmla="*/ 30 w 45"/>
                <a:gd name="T7" fmla="*/ 19 h 22"/>
                <a:gd name="T8" fmla="*/ 44 w 45"/>
                <a:gd name="T9" fmla="*/ 8 h 22"/>
                <a:gd name="T10" fmla="*/ 0 w 45"/>
                <a:gd name="T11" fmla="*/ 0 h 22"/>
              </a:gdLst>
              <a:ahLst/>
              <a:cxnLst>
                <a:cxn ang="0">
                  <a:pos x="T0" y="T1"/>
                </a:cxn>
                <a:cxn ang="0">
                  <a:pos x="T2" y="T3"/>
                </a:cxn>
                <a:cxn ang="0">
                  <a:pos x="T4" y="T5"/>
                </a:cxn>
                <a:cxn ang="0">
                  <a:pos x="T6" y="T7"/>
                </a:cxn>
                <a:cxn ang="0">
                  <a:pos x="T8" y="T9"/>
                </a:cxn>
                <a:cxn ang="0">
                  <a:pos x="T10" y="T11"/>
                </a:cxn>
              </a:cxnLst>
              <a:rect l="0" t="0" r="r" b="b"/>
              <a:pathLst>
                <a:path w="45" h="22">
                  <a:moveTo>
                    <a:pt x="0" y="0"/>
                  </a:moveTo>
                  <a:lnTo>
                    <a:pt x="20" y="15"/>
                  </a:lnTo>
                  <a:lnTo>
                    <a:pt x="13" y="21"/>
                  </a:lnTo>
                  <a:lnTo>
                    <a:pt x="30" y="19"/>
                  </a:lnTo>
                  <a:lnTo>
                    <a:pt x="44" y="8"/>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4" name="Freeform 139"/>
            <p:cNvSpPr>
              <a:spLocks/>
            </p:cNvSpPr>
            <p:nvPr/>
          </p:nvSpPr>
          <p:spPr bwMode="auto">
            <a:xfrm>
              <a:off x="4268" y="1172"/>
              <a:ext cx="99" cy="43"/>
            </a:xfrm>
            <a:custGeom>
              <a:avLst/>
              <a:gdLst>
                <a:gd name="T0" fmla="*/ 0 w 103"/>
                <a:gd name="T1" fmla="*/ 36 h 45"/>
                <a:gd name="T2" fmla="*/ 26 w 103"/>
                <a:gd name="T3" fmla="*/ 12 h 45"/>
                <a:gd name="T4" fmla="*/ 65 w 103"/>
                <a:gd name="T5" fmla="*/ 0 h 45"/>
                <a:gd name="T6" fmla="*/ 102 w 103"/>
                <a:gd name="T7" fmla="*/ 21 h 45"/>
                <a:gd name="T8" fmla="*/ 89 w 103"/>
                <a:gd name="T9" fmla="*/ 25 h 45"/>
                <a:gd name="T10" fmla="*/ 93 w 103"/>
                <a:gd name="T11" fmla="*/ 34 h 45"/>
                <a:gd name="T12" fmla="*/ 40 w 103"/>
                <a:gd name="T13" fmla="*/ 44 h 45"/>
                <a:gd name="T14" fmla="*/ 0 w 103"/>
                <a:gd name="T15" fmla="*/ 36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45">
                  <a:moveTo>
                    <a:pt x="0" y="36"/>
                  </a:moveTo>
                  <a:lnTo>
                    <a:pt x="26" y="12"/>
                  </a:lnTo>
                  <a:lnTo>
                    <a:pt x="65" y="0"/>
                  </a:lnTo>
                  <a:lnTo>
                    <a:pt x="102" y="21"/>
                  </a:lnTo>
                  <a:lnTo>
                    <a:pt x="89" y="25"/>
                  </a:lnTo>
                  <a:lnTo>
                    <a:pt x="93" y="34"/>
                  </a:lnTo>
                  <a:lnTo>
                    <a:pt x="40" y="44"/>
                  </a:lnTo>
                  <a:lnTo>
                    <a:pt x="0" y="3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5" name="Freeform 140"/>
            <p:cNvSpPr>
              <a:spLocks/>
            </p:cNvSpPr>
            <p:nvPr/>
          </p:nvSpPr>
          <p:spPr bwMode="auto">
            <a:xfrm>
              <a:off x="4288" y="1210"/>
              <a:ext cx="115" cy="49"/>
            </a:xfrm>
            <a:custGeom>
              <a:avLst/>
              <a:gdLst>
                <a:gd name="T0" fmla="*/ 0 w 119"/>
                <a:gd name="T1" fmla="*/ 22 h 52"/>
                <a:gd name="T2" fmla="*/ 21 w 119"/>
                <a:gd name="T3" fmla="*/ 24 h 52"/>
                <a:gd name="T4" fmla="*/ 36 w 119"/>
                <a:gd name="T5" fmla="*/ 42 h 52"/>
                <a:gd name="T6" fmla="*/ 47 w 119"/>
                <a:gd name="T7" fmla="*/ 37 h 52"/>
                <a:gd name="T8" fmla="*/ 96 w 119"/>
                <a:gd name="T9" fmla="*/ 51 h 52"/>
                <a:gd name="T10" fmla="*/ 112 w 119"/>
                <a:gd name="T11" fmla="*/ 45 h 52"/>
                <a:gd name="T12" fmla="*/ 100 w 119"/>
                <a:gd name="T13" fmla="*/ 32 h 52"/>
                <a:gd name="T14" fmla="*/ 109 w 119"/>
                <a:gd name="T15" fmla="*/ 34 h 52"/>
                <a:gd name="T16" fmla="*/ 118 w 119"/>
                <a:gd name="T17" fmla="*/ 14 h 52"/>
                <a:gd name="T18" fmla="*/ 92 w 119"/>
                <a:gd name="T19" fmla="*/ 4 h 52"/>
                <a:gd name="T20" fmla="*/ 66 w 119"/>
                <a:gd name="T21" fmla="*/ 18 h 52"/>
                <a:gd name="T22" fmla="*/ 86 w 119"/>
                <a:gd name="T23" fmla="*/ 10 h 52"/>
                <a:gd name="T24" fmla="*/ 74 w 119"/>
                <a:gd name="T25" fmla="*/ 0 h 52"/>
                <a:gd name="T26" fmla="*/ 33 w 119"/>
                <a:gd name="T27" fmla="*/ 4 h 52"/>
                <a:gd name="T28" fmla="*/ 0 w 119"/>
                <a:gd name="T29" fmla="*/ 2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9" h="52">
                  <a:moveTo>
                    <a:pt x="0" y="22"/>
                  </a:moveTo>
                  <a:lnTo>
                    <a:pt x="21" y="24"/>
                  </a:lnTo>
                  <a:lnTo>
                    <a:pt x="36" y="42"/>
                  </a:lnTo>
                  <a:lnTo>
                    <a:pt x="47" y="37"/>
                  </a:lnTo>
                  <a:lnTo>
                    <a:pt x="96" y="51"/>
                  </a:lnTo>
                  <a:lnTo>
                    <a:pt x="112" y="45"/>
                  </a:lnTo>
                  <a:lnTo>
                    <a:pt x="100" y="32"/>
                  </a:lnTo>
                  <a:lnTo>
                    <a:pt x="109" y="34"/>
                  </a:lnTo>
                  <a:lnTo>
                    <a:pt x="118" y="14"/>
                  </a:lnTo>
                  <a:lnTo>
                    <a:pt x="92" y="4"/>
                  </a:lnTo>
                  <a:lnTo>
                    <a:pt x="66" y="18"/>
                  </a:lnTo>
                  <a:lnTo>
                    <a:pt x="86" y="10"/>
                  </a:lnTo>
                  <a:lnTo>
                    <a:pt x="74" y="0"/>
                  </a:lnTo>
                  <a:lnTo>
                    <a:pt x="33" y="4"/>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6" name="Freeform 141"/>
            <p:cNvSpPr>
              <a:spLocks/>
            </p:cNvSpPr>
            <p:nvPr/>
          </p:nvSpPr>
          <p:spPr bwMode="auto">
            <a:xfrm>
              <a:off x="4394" y="1235"/>
              <a:ext cx="95" cy="51"/>
            </a:xfrm>
            <a:custGeom>
              <a:avLst/>
              <a:gdLst>
                <a:gd name="T0" fmla="*/ 0 w 98"/>
                <a:gd name="T1" fmla="*/ 44 h 53"/>
                <a:gd name="T2" fmla="*/ 6 w 98"/>
                <a:gd name="T3" fmla="*/ 52 h 53"/>
                <a:gd name="T4" fmla="*/ 88 w 98"/>
                <a:gd name="T5" fmla="*/ 41 h 53"/>
                <a:gd name="T6" fmla="*/ 97 w 98"/>
                <a:gd name="T7" fmla="*/ 24 h 53"/>
                <a:gd name="T8" fmla="*/ 74 w 98"/>
                <a:gd name="T9" fmla="*/ 10 h 53"/>
                <a:gd name="T10" fmla="*/ 53 w 98"/>
                <a:gd name="T11" fmla="*/ 16 h 53"/>
                <a:gd name="T12" fmla="*/ 57 w 98"/>
                <a:gd name="T13" fmla="*/ 4 h 53"/>
                <a:gd name="T14" fmla="*/ 45 w 98"/>
                <a:gd name="T15" fmla="*/ 0 h 53"/>
                <a:gd name="T16" fmla="*/ 9 w 98"/>
                <a:gd name="T17" fmla="*/ 38 h 53"/>
                <a:gd name="T18" fmla="*/ 0 w 98"/>
                <a:gd name="T19" fmla="*/ 4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8" h="53">
                  <a:moveTo>
                    <a:pt x="0" y="44"/>
                  </a:moveTo>
                  <a:lnTo>
                    <a:pt x="6" y="52"/>
                  </a:lnTo>
                  <a:lnTo>
                    <a:pt x="88" y="41"/>
                  </a:lnTo>
                  <a:lnTo>
                    <a:pt x="97" y="24"/>
                  </a:lnTo>
                  <a:lnTo>
                    <a:pt x="74" y="10"/>
                  </a:lnTo>
                  <a:lnTo>
                    <a:pt x="53" y="16"/>
                  </a:lnTo>
                  <a:lnTo>
                    <a:pt x="57" y="4"/>
                  </a:lnTo>
                  <a:lnTo>
                    <a:pt x="45" y="0"/>
                  </a:lnTo>
                  <a:lnTo>
                    <a:pt x="9" y="38"/>
                  </a:lnTo>
                  <a:lnTo>
                    <a:pt x="0" y="4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7" name="Freeform 142"/>
            <p:cNvSpPr>
              <a:spLocks/>
            </p:cNvSpPr>
            <p:nvPr/>
          </p:nvSpPr>
          <p:spPr bwMode="auto">
            <a:xfrm>
              <a:off x="4980" y="1343"/>
              <a:ext cx="105" cy="48"/>
            </a:xfrm>
            <a:custGeom>
              <a:avLst/>
              <a:gdLst>
                <a:gd name="T0" fmla="*/ 0 w 108"/>
                <a:gd name="T1" fmla="*/ 28 h 51"/>
                <a:gd name="T2" fmla="*/ 21 w 108"/>
                <a:gd name="T3" fmla="*/ 2 h 51"/>
                <a:gd name="T4" fmla="*/ 37 w 108"/>
                <a:gd name="T5" fmla="*/ 0 h 51"/>
                <a:gd name="T6" fmla="*/ 61 w 108"/>
                <a:gd name="T7" fmla="*/ 20 h 51"/>
                <a:gd name="T8" fmla="*/ 65 w 108"/>
                <a:gd name="T9" fmla="*/ 5 h 51"/>
                <a:gd name="T10" fmla="*/ 93 w 108"/>
                <a:gd name="T11" fmla="*/ 17 h 51"/>
                <a:gd name="T12" fmla="*/ 90 w 108"/>
                <a:gd name="T13" fmla="*/ 35 h 51"/>
                <a:gd name="T14" fmla="*/ 107 w 108"/>
                <a:gd name="T15" fmla="*/ 41 h 51"/>
                <a:gd name="T16" fmla="*/ 50 w 108"/>
                <a:gd name="T17" fmla="*/ 44 h 51"/>
                <a:gd name="T18" fmla="*/ 48 w 108"/>
                <a:gd name="T19" fmla="*/ 36 h 51"/>
                <a:gd name="T20" fmla="*/ 38 w 108"/>
                <a:gd name="T21" fmla="*/ 50 h 51"/>
                <a:gd name="T22" fmla="*/ 0 w 108"/>
                <a:gd name="T23"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51">
                  <a:moveTo>
                    <a:pt x="0" y="28"/>
                  </a:moveTo>
                  <a:lnTo>
                    <a:pt x="21" y="2"/>
                  </a:lnTo>
                  <a:lnTo>
                    <a:pt x="37" y="0"/>
                  </a:lnTo>
                  <a:lnTo>
                    <a:pt x="61" y="20"/>
                  </a:lnTo>
                  <a:lnTo>
                    <a:pt x="65" y="5"/>
                  </a:lnTo>
                  <a:lnTo>
                    <a:pt x="93" y="17"/>
                  </a:lnTo>
                  <a:lnTo>
                    <a:pt x="90" y="35"/>
                  </a:lnTo>
                  <a:lnTo>
                    <a:pt x="107" y="41"/>
                  </a:lnTo>
                  <a:lnTo>
                    <a:pt x="50" y="44"/>
                  </a:lnTo>
                  <a:lnTo>
                    <a:pt x="48" y="36"/>
                  </a:lnTo>
                  <a:lnTo>
                    <a:pt x="38" y="50"/>
                  </a:lnTo>
                  <a:lnTo>
                    <a:pt x="0" y="2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8" name="Freeform 143"/>
            <p:cNvSpPr>
              <a:spLocks/>
            </p:cNvSpPr>
            <p:nvPr/>
          </p:nvSpPr>
          <p:spPr bwMode="auto">
            <a:xfrm>
              <a:off x="5053" y="1345"/>
              <a:ext cx="66" cy="33"/>
            </a:xfrm>
            <a:custGeom>
              <a:avLst/>
              <a:gdLst>
                <a:gd name="T0" fmla="*/ 0 w 69"/>
                <a:gd name="T1" fmla="*/ 0 h 34"/>
                <a:gd name="T2" fmla="*/ 23 w 69"/>
                <a:gd name="T3" fmla="*/ 11 h 34"/>
                <a:gd name="T4" fmla="*/ 16 w 69"/>
                <a:gd name="T5" fmla="*/ 23 h 34"/>
                <a:gd name="T6" fmla="*/ 27 w 69"/>
                <a:gd name="T7" fmla="*/ 33 h 34"/>
                <a:gd name="T8" fmla="*/ 47 w 69"/>
                <a:gd name="T9" fmla="*/ 33 h 34"/>
                <a:gd name="T10" fmla="*/ 68 w 69"/>
                <a:gd name="T11" fmla="*/ 21 h 34"/>
                <a:gd name="T12" fmla="*/ 0 w 69"/>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69" h="34">
                  <a:moveTo>
                    <a:pt x="0" y="0"/>
                  </a:moveTo>
                  <a:lnTo>
                    <a:pt x="23" y="11"/>
                  </a:lnTo>
                  <a:lnTo>
                    <a:pt x="16" y="23"/>
                  </a:lnTo>
                  <a:lnTo>
                    <a:pt x="27" y="33"/>
                  </a:lnTo>
                  <a:lnTo>
                    <a:pt x="47" y="33"/>
                  </a:lnTo>
                  <a:lnTo>
                    <a:pt x="68" y="21"/>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59" name="Freeform 144"/>
            <p:cNvSpPr>
              <a:spLocks/>
            </p:cNvSpPr>
            <p:nvPr/>
          </p:nvSpPr>
          <p:spPr bwMode="auto">
            <a:xfrm>
              <a:off x="5060" y="1903"/>
              <a:ext cx="49" cy="170"/>
            </a:xfrm>
            <a:custGeom>
              <a:avLst/>
              <a:gdLst>
                <a:gd name="T0" fmla="*/ 0 w 51"/>
                <a:gd name="T1" fmla="*/ 44 h 177"/>
                <a:gd name="T2" fmla="*/ 9 w 51"/>
                <a:gd name="T3" fmla="*/ 65 h 177"/>
                <a:gd name="T4" fmla="*/ 9 w 51"/>
                <a:gd name="T5" fmla="*/ 176 h 177"/>
                <a:gd name="T6" fmla="*/ 17 w 51"/>
                <a:gd name="T7" fmla="*/ 162 h 177"/>
                <a:gd name="T8" fmla="*/ 29 w 51"/>
                <a:gd name="T9" fmla="*/ 170 h 177"/>
                <a:gd name="T10" fmla="*/ 16 w 51"/>
                <a:gd name="T11" fmla="*/ 141 h 177"/>
                <a:gd name="T12" fmla="*/ 22 w 51"/>
                <a:gd name="T13" fmla="*/ 110 h 177"/>
                <a:gd name="T14" fmla="*/ 50 w 51"/>
                <a:gd name="T15" fmla="*/ 119 h 177"/>
                <a:gd name="T16" fmla="*/ 24 w 51"/>
                <a:gd name="T17" fmla="*/ 61 h 177"/>
                <a:gd name="T18" fmla="*/ 17 w 51"/>
                <a:gd name="T19" fmla="*/ 0 h 177"/>
                <a:gd name="T20" fmla="*/ 0 w 51"/>
                <a:gd name="T21" fmla="*/ 44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177">
                  <a:moveTo>
                    <a:pt x="0" y="44"/>
                  </a:moveTo>
                  <a:lnTo>
                    <a:pt x="9" y="65"/>
                  </a:lnTo>
                  <a:lnTo>
                    <a:pt x="9" y="176"/>
                  </a:lnTo>
                  <a:lnTo>
                    <a:pt x="17" y="162"/>
                  </a:lnTo>
                  <a:lnTo>
                    <a:pt x="29" y="170"/>
                  </a:lnTo>
                  <a:lnTo>
                    <a:pt x="16" y="141"/>
                  </a:lnTo>
                  <a:lnTo>
                    <a:pt x="22" y="110"/>
                  </a:lnTo>
                  <a:lnTo>
                    <a:pt x="50" y="119"/>
                  </a:lnTo>
                  <a:lnTo>
                    <a:pt x="24" y="61"/>
                  </a:lnTo>
                  <a:lnTo>
                    <a:pt x="17" y="0"/>
                  </a:lnTo>
                  <a:lnTo>
                    <a:pt x="0" y="4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0" name="Freeform 145"/>
            <p:cNvSpPr>
              <a:spLocks/>
            </p:cNvSpPr>
            <p:nvPr/>
          </p:nvSpPr>
          <p:spPr bwMode="auto">
            <a:xfrm>
              <a:off x="5131" y="1363"/>
              <a:ext cx="75" cy="26"/>
            </a:xfrm>
            <a:custGeom>
              <a:avLst/>
              <a:gdLst>
                <a:gd name="T0" fmla="*/ 0 w 77"/>
                <a:gd name="T1" fmla="*/ 0 h 27"/>
                <a:gd name="T2" fmla="*/ 13 w 77"/>
                <a:gd name="T3" fmla="*/ 17 h 27"/>
                <a:gd name="T4" fmla="*/ 48 w 77"/>
                <a:gd name="T5" fmla="*/ 26 h 27"/>
                <a:gd name="T6" fmla="*/ 76 w 77"/>
                <a:gd name="T7" fmla="*/ 20 h 27"/>
                <a:gd name="T8" fmla="*/ 0 w 77"/>
                <a:gd name="T9" fmla="*/ 0 h 27"/>
              </a:gdLst>
              <a:ahLst/>
              <a:cxnLst>
                <a:cxn ang="0">
                  <a:pos x="T0" y="T1"/>
                </a:cxn>
                <a:cxn ang="0">
                  <a:pos x="T2" y="T3"/>
                </a:cxn>
                <a:cxn ang="0">
                  <a:pos x="T4" y="T5"/>
                </a:cxn>
                <a:cxn ang="0">
                  <a:pos x="T6" y="T7"/>
                </a:cxn>
                <a:cxn ang="0">
                  <a:pos x="T8" y="T9"/>
                </a:cxn>
              </a:cxnLst>
              <a:rect l="0" t="0" r="r" b="b"/>
              <a:pathLst>
                <a:path w="77" h="27">
                  <a:moveTo>
                    <a:pt x="0" y="0"/>
                  </a:moveTo>
                  <a:lnTo>
                    <a:pt x="13" y="17"/>
                  </a:lnTo>
                  <a:lnTo>
                    <a:pt x="48" y="26"/>
                  </a:lnTo>
                  <a:lnTo>
                    <a:pt x="76" y="20"/>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1" name="Freeform 146"/>
            <p:cNvSpPr>
              <a:spLocks/>
            </p:cNvSpPr>
            <p:nvPr/>
          </p:nvSpPr>
          <p:spPr bwMode="auto">
            <a:xfrm>
              <a:off x="2682" y="2116"/>
              <a:ext cx="195" cy="138"/>
            </a:xfrm>
            <a:custGeom>
              <a:avLst/>
              <a:gdLst>
                <a:gd name="T0" fmla="*/ 0 w 202"/>
                <a:gd name="T1" fmla="*/ 12 h 144"/>
                <a:gd name="T2" fmla="*/ 6 w 202"/>
                <a:gd name="T3" fmla="*/ 35 h 144"/>
                <a:gd name="T4" fmla="*/ 48 w 202"/>
                <a:gd name="T5" fmla="*/ 39 h 144"/>
                <a:gd name="T6" fmla="*/ 29 w 202"/>
                <a:gd name="T7" fmla="*/ 76 h 144"/>
                <a:gd name="T8" fmla="*/ 29 w 202"/>
                <a:gd name="T9" fmla="*/ 122 h 144"/>
                <a:gd name="T10" fmla="*/ 60 w 202"/>
                <a:gd name="T11" fmla="*/ 143 h 144"/>
                <a:gd name="T12" fmla="*/ 118 w 202"/>
                <a:gd name="T13" fmla="*/ 129 h 144"/>
                <a:gd name="T14" fmla="*/ 151 w 202"/>
                <a:gd name="T15" fmla="*/ 95 h 144"/>
                <a:gd name="T16" fmla="*/ 144 w 202"/>
                <a:gd name="T17" fmla="*/ 80 h 144"/>
                <a:gd name="T18" fmla="*/ 161 w 202"/>
                <a:gd name="T19" fmla="*/ 55 h 144"/>
                <a:gd name="T20" fmla="*/ 199 w 202"/>
                <a:gd name="T21" fmla="*/ 36 h 144"/>
                <a:gd name="T22" fmla="*/ 201 w 202"/>
                <a:gd name="T23" fmla="*/ 24 h 144"/>
                <a:gd name="T24" fmla="*/ 176 w 202"/>
                <a:gd name="T25" fmla="*/ 21 h 144"/>
                <a:gd name="T26" fmla="*/ 171 w 202"/>
                <a:gd name="T27" fmla="*/ 20 h 144"/>
                <a:gd name="T28" fmla="*/ 120 w 202"/>
                <a:gd name="T29" fmla="*/ 5 h 144"/>
                <a:gd name="T30" fmla="*/ 17 w 202"/>
                <a:gd name="T31" fmla="*/ 0 h 144"/>
                <a:gd name="T32" fmla="*/ 0 w 202"/>
                <a:gd name="T33" fmla="*/ 1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2" h="144">
                  <a:moveTo>
                    <a:pt x="0" y="12"/>
                  </a:moveTo>
                  <a:lnTo>
                    <a:pt x="6" y="35"/>
                  </a:lnTo>
                  <a:lnTo>
                    <a:pt x="48" y="39"/>
                  </a:lnTo>
                  <a:lnTo>
                    <a:pt x="29" y="76"/>
                  </a:lnTo>
                  <a:lnTo>
                    <a:pt x="29" y="122"/>
                  </a:lnTo>
                  <a:lnTo>
                    <a:pt x="60" y="143"/>
                  </a:lnTo>
                  <a:lnTo>
                    <a:pt x="118" y="129"/>
                  </a:lnTo>
                  <a:lnTo>
                    <a:pt x="151" y="95"/>
                  </a:lnTo>
                  <a:lnTo>
                    <a:pt x="144" y="80"/>
                  </a:lnTo>
                  <a:lnTo>
                    <a:pt x="161" y="55"/>
                  </a:lnTo>
                  <a:lnTo>
                    <a:pt x="199" y="36"/>
                  </a:lnTo>
                  <a:lnTo>
                    <a:pt x="201" y="24"/>
                  </a:lnTo>
                  <a:lnTo>
                    <a:pt x="176" y="21"/>
                  </a:lnTo>
                  <a:lnTo>
                    <a:pt x="171" y="20"/>
                  </a:lnTo>
                  <a:lnTo>
                    <a:pt x="120" y="5"/>
                  </a:lnTo>
                  <a:lnTo>
                    <a:pt x="17" y="0"/>
                  </a:lnTo>
                  <a:lnTo>
                    <a:pt x="0" y="1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2" name="Freeform 147"/>
            <p:cNvSpPr>
              <a:spLocks/>
            </p:cNvSpPr>
            <p:nvPr/>
          </p:nvSpPr>
          <p:spPr bwMode="auto">
            <a:xfrm>
              <a:off x="1908" y="2745"/>
              <a:ext cx="67" cy="62"/>
            </a:xfrm>
            <a:custGeom>
              <a:avLst/>
              <a:gdLst>
                <a:gd name="T0" fmla="*/ 0 w 69"/>
                <a:gd name="T1" fmla="*/ 29 h 65"/>
                <a:gd name="T2" fmla="*/ 19 w 69"/>
                <a:gd name="T3" fmla="*/ 0 h 65"/>
                <a:gd name="T4" fmla="*/ 68 w 69"/>
                <a:gd name="T5" fmla="*/ 5 h 65"/>
                <a:gd name="T6" fmla="*/ 61 w 69"/>
                <a:gd name="T7" fmla="*/ 59 h 65"/>
                <a:gd name="T8" fmla="*/ 27 w 69"/>
                <a:gd name="T9" fmla="*/ 64 h 65"/>
                <a:gd name="T10" fmla="*/ 0 w 69"/>
                <a:gd name="T11" fmla="*/ 29 h 65"/>
              </a:gdLst>
              <a:ahLst/>
              <a:cxnLst>
                <a:cxn ang="0">
                  <a:pos x="T0" y="T1"/>
                </a:cxn>
                <a:cxn ang="0">
                  <a:pos x="T2" y="T3"/>
                </a:cxn>
                <a:cxn ang="0">
                  <a:pos x="T4" y="T5"/>
                </a:cxn>
                <a:cxn ang="0">
                  <a:pos x="T6" y="T7"/>
                </a:cxn>
                <a:cxn ang="0">
                  <a:pos x="T8" y="T9"/>
                </a:cxn>
                <a:cxn ang="0">
                  <a:pos x="T10" y="T11"/>
                </a:cxn>
              </a:cxnLst>
              <a:rect l="0" t="0" r="r" b="b"/>
              <a:pathLst>
                <a:path w="69" h="65">
                  <a:moveTo>
                    <a:pt x="0" y="29"/>
                  </a:moveTo>
                  <a:lnTo>
                    <a:pt x="19" y="0"/>
                  </a:lnTo>
                  <a:lnTo>
                    <a:pt x="68" y="5"/>
                  </a:lnTo>
                  <a:lnTo>
                    <a:pt x="61" y="59"/>
                  </a:lnTo>
                  <a:lnTo>
                    <a:pt x="27" y="64"/>
                  </a:lnTo>
                  <a:lnTo>
                    <a:pt x="0" y="2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3" name="Freeform 148"/>
            <p:cNvSpPr>
              <a:spLocks/>
            </p:cNvSpPr>
            <p:nvPr/>
          </p:nvSpPr>
          <p:spPr bwMode="auto">
            <a:xfrm>
              <a:off x="2995" y="1213"/>
              <a:ext cx="167" cy="117"/>
            </a:xfrm>
            <a:custGeom>
              <a:avLst/>
              <a:gdLst>
                <a:gd name="T0" fmla="*/ 0 w 173"/>
                <a:gd name="T1" fmla="*/ 14 h 122"/>
                <a:gd name="T2" fmla="*/ 1 w 173"/>
                <a:gd name="T3" fmla="*/ 29 h 122"/>
                <a:gd name="T4" fmla="*/ 17 w 173"/>
                <a:gd name="T5" fmla="*/ 29 h 122"/>
                <a:gd name="T6" fmla="*/ 13 w 173"/>
                <a:gd name="T7" fmla="*/ 36 h 122"/>
                <a:gd name="T8" fmla="*/ 25 w 173"/>
                <a:gd name="T9" fmla="*/ 41 h 122"/>
                <a:gd name="T10" fmla="*/ 9 w 173"/>
                <a:gd name="T11" fmla="*/ 40 h 122"/>
                <a:gd name="T12" fmla="*/ 39 w 173"/>
                <a:gd name="T13" fmla="*/ 53 h 122"/>
                <a:gd name="T14" fmla="*/ 25 w 173"/>
                <a:gd name="T15" fmla="*/ 57 h 122"/>
                <a:gd name="T16" fmla="*/ 35 w 173"/>
                <a:gd name="T17" fmla="*/ 67 h 122"/>
                <a:gd name="T18" fmla="*/ 62 w 173"/>
                <a:gd name="T19" fmla="*/ 61 h 122"/>
                <a:gd name="T20" fmla="*/ 62 w 173"/>
                <a:gd name="T21" fmla="*/ 49 h 122"/>
                <a:gd name="T22" fmla="*/ 75 w 173"/>
                <a:gd name="T23" fmla="*/ 44 h 122"/>
                <a:gd name="T24" fmla="*/ 78 w 173"/>
                <a:gd name="T25" fmla="*/ 59 h 122"/>
                <a:gd name="T26" fmla="*/ 94 w 173"/>
                <a:gd name="T27" fmla="*/ 49 h 122"/>
                <a:gd name="T28" fmla="*/ 92 w 173"/>
                <a:gd name="T29" fmla="*/ 59 h 122"/>
                <a:gd name="T30" fmla="*/ 106 w 173"/>
                <a:gd name="T31" fmla="*/ 59 h 122"/>
                <a:gd name="T32" fmla="*/ 47 w 173"/>
                <a:gd name="T33" fmla="*/ 73 h 122"/>
                <a:gd name="T34" fmla="*/ 50 w 173"/>
                <a:gd name="T35" fmla="*/ 84 h 122"/>
                <a:gd name="T36" fmla="*/ 98 w 173"/>
                <a:gd name="T37" fmla="*/ 76 h 122"/>
                <a:gd name="T38" fmla="*/ 65 w 173"/>
                <a:gd name="T39" fmla="*/ 86 h 122"/>
                <a:gd name="T40" fmla="*/ 85 w 173"/>
                <a:gd name="T41" fmla="*/ 92 h 122"/>
                <a:gd name="T42" fmla="*/ 51 w 173"/>
                <a:gd name="T43" fmla="*/ 96 h 122"/>
                <a:gd name="T44" fmla="*/ 101 w 173"/>
                <a:gd name="T45" fmla="*/ 121 h 122"/>
                <a:gd name="T46" fmla="*/ 134 w 173"/>
                <a:gd name="T47" fmla="*/ 59 h 122"/>
                <a:gd name="T48" fmla="*/ 172 w 173"/>
                <a:gd name="T49" fmla="*/ 44 h 122"/>
                <a:gd name="T50" fmla="*/ 130 w 173"/>
                <a:gd name="T51" fmla="*/ 33 h 122"/>
                <a:gd name="T52" fmla="*/ 124 w 173"/>
                <a:gd name="T53" fmla="*/ 17 h 122"/>
                <a:gd name="T54" fmla="*/ 112 w 173"/>
                <a:gd name="T55" fmla="*/ 26 h 122"/>
                <a:gd name="T56" fmla="*/ 117 w 173"/>
                <a:gd name="T57" fmla="*/ 12 h 122"/>
                <a:gd name="T58" fmla="*/ 88 w 173"/>
                <a:gd name="T59" fmla="*/ 0 h 122"/>
                <a:gd name="T60" fmla="*/ 78 w 173"/>
                <a:gd name="T61" fmla="*/ 12 h 122"/>
                <a:gd name="T62" fmla="*/ 92 w 173"/>
                <a:gd name="T63" fmla="*/ 41 h 122"/>
                <a:gd name="T64" fmla="*/ 59 w 173"/>
                <a:gd name="T65" fmla="*/ 12 h 122"/>
                <a:gd name="T66" fmla="*/ 50 w 173"/>
                <a:gd name="T67" fmla="*/ 17 h 122"/>
                <a:gd name="T68" fmla="*/ 56 w 173"/>
                <a:gd name="T69" fmla="*/ 32 h 122"/>
                <a:gd name="T70" fmla="*/ 24 w 173"/>
                <a:gd name="T71" fmla="*/ 18 h 122"/>
                <a:gd name="T72" fmla="*/ 47 w 173"/>
                <a:gd name="T73" fmla="*/ 10 h 122"/>
                <a:gd name="T74" fmla="*/ 0 w 173"/>
                <a:gd name="T75" fmla="*/ 1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3" h="122">
                  <a:moveTo>
                    <a:pt x="0" y="14"/>
                  </a:moveTo>
                  <a:lnTo>
                    <a:pt x="1" y="29"/>
                  </a:lnTo>
                  <a:lnTo>
                    <a:pt x="17" y="29"/>
                  </a:lnTo>
                  <a:lnTo>
                    <a:pt x="13" y="36"/>
                  </a:lnTo>
                  <a:lnTo>
                    <a:pt x="25" y="41"/>
                  </a:lnTo>
                  <a:lnTo>
                    <a:pt x="9" y="40"/>
                  </a:lnTo>
                  <a:lnTo>
                    <a:pt x="39" y="53"/>
                  </a:lnTo>
                  <a:lnTo>
                    <a:pt x="25" y="57"/>
                  </a:lnTo>
                  <a:lnTo>
                    <a:pt x="35" y="67"/>
                  </a:lnTo>
                  <a:lnTo>
                    <a:pt x="62" y="61"/>
                  </a:lnTo>
                  <a:lnTo>
                    <a:pt x="62" y="49"/>
                  </a:lnTo>
                  <a:lnTo>
                    <a:pt x="75" y="44"/>
                  </a:lnTo>
                  <a:lnTo>
                    <a:pt x="78" y="59"/>
                  </a:lnTo>
                  <a:lnTo>
                    <a:pt x="94" y="49"/>
                  </a:lnTo>
                  <a:lnTo>
                    <a:pt x="92" y="59"/>
                  </a:lnTo>
                  <a:lnTo>
                    <a:pt x="106" y="59"/>
                  </a:lnTo>
                  <a:lnTo>
                    <a:pt x="47" y="73"/>
                  </a:lnTo>
                  <a:lnTo>
                    <a:pt x="50" y="84"/>
                  </a:lnTo>
                  <a:lnTo>
                    <a:pt x="98" y="76"/>
                  </a:lnTo>
                  <a:lnTo>
                    <a:pt x="65" y="86"/>
                  </a:lnTo>
                  <a:lnTo>
                    <a:pt x="85" y="92"/>
                  </a:lnTo>
                  <a:lnTo>
                    <a:pt x="51" y="96"/>
                  </a:lnTo>
                  <a:lnTo>
                    <a:pt x="101" y="121"/>
                  </a:lnTo>
                  <a:lnTo>
                    <a:pt x="134" y="59"/>
                  </a:lnTo>
                  <a:lnTo>
                    <a:pt x="172" y="44"/>
                  </a:lnTo>
                  <a:lnTo>
                    <a:pt x="130" y="33"/>
                  </a:lnTo>
                  <a:lnTo>
                    <a:pt x="124" y="17"/>
                  </a:lnTo>
                  <a:lnTo>
                    <a:pt x="112" y="26"/>
                  </a:lnTo>
                  <a:lnTo>
                    <a:pt x="117" y="12"/>
                  </a:lnTo>
                  <a:lnTo>
                    <a:pt x="88" y="0"/>
                  </a:lnTo>
                  <a:lnTo>
                    <a:pt x="78" y="12"/>
                  </a:lnTo>
                  <a:lnTo>
                    <a:pt x="92" y="41"/>
                  </a:lnTo>
                  <a:lnTo>
                    <a:pt x="59" y="12"/>
                  </a:lnTo>
                  <a:lnTo>
                    <a:pt x="50" y="17"/>
                  </a:lnTo>
                  <a:lnTo>
                    <a:pt x="56" y="32"/>
                  </a:lnTo>
                  <a:lnTo>
                    <a:pt x="24" y="18"/>
                  </a:lnTo>
                  <a:lnTo>
                    <a:pt x="47" y="10"/>
                  </a:lnTo>
                  <a:lnTo>
                    <a:pt x="0" y="1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4" name="Freeform 149"/>
            <p:cNvSpPr>
              <a:spLocks/>
            </p:cNvSpPr>
            <p:nvPr/>
          </p:nvSpPr>
          <p:spPr bwMode="auto">
            <a:xfrm>
              <a:off x="3102" y="1196"/>
              <a:ext cx="152" cy="51"/>
            </a:xfrm>
            <a:custGeom>
              <a:avLst/>
              <a:gdLst>
                <a:gd name="T0" fmla="*/ 0 w 157"/>
                <a:gd name="T1" fmla="*/ 15 h 53"/>
                <a:gd name="T2" fmla="*/ 22 w 157"/>
                <a:gd name="T3" fmla="*/ 19 h 53"/>
                <a:gd name="T4" fmla="*/ 8 w 157"/>
                <a:gd name="T5" fmla="*/ 24 h 53"/>
                <a:gd name="T6" fmla="*/ 13 w 157"/>
                <a:gd name="T7" fmla="*/ 30 h 53"/>
                <a:gd name="T8" fmla="*/ 71 w 157"/>
                <a:gd name="T9" fmla="*/ 28 h 53"/>
                <a:gd name="T10" fmla="*/ 34 w 157"/>
                <a:gd name="T11" fmla="*/ 36 h 53"/>
                <a:gd name="T12" fmla="*/ 92 w 157"/>
                <a:gd name="T13" fmla="*/ 52 h 53"/>
                <a:gd name="T14" fmla="*/ 130 w 157"/>
                <a:gd name="T15" fmla="*/ 42 h 53"/>
                <a:gd name="T16" fmla="*/ 156 w 157"/>
                <a:gd name="T17" fmla="*/ 24 h 53"/>
                <a:gd name="T18" fmla="*/ 149 w 157"/>
                <a:gd name="T19" fmla="*/ 16 h 53"/>
                <a:gd name="T20" fmla="*/ 111 w 157"/>
                <a:gd name="T21" fmla="*/ 16 h 53"/>
                <a:gd name="T22" fmla="*/ 118 w 157"/>
                <a:gd name="T23" fmla="*/ 6 h 53"/>
                <a:gd name="T24" fmla="*/ 87 w 157"/>
                <a:gd name="T25" fmla="*/ 16 h 53"/>
                <a:gd name="T26" fmla="*/ 83 w 157"/>
                <a:gd name="T27" fmla="*/ 0 h 53"/>
                <a:gd name="T28" fmla="*/ 76 w 157"/>
                <a:gd name="T29" fmla="*/ 21 h 53"/>
                <a:gd name="T30" fmla="*/ 34 w 157"/>
                <a:gd name="T31" fmla="*/ 0 h 53"/>
                <a:gd name="T32" fmla="*/ 36 w 157"/>
                <a:gd name="T33" fmla="*/ 13 h 53"/>
                <a:gd name="T34" fmla="*/ 24 w 157"/>
                <a:gd name="T35" fmla="*/ 6 h 53"/>
                <a:gd name="T36" fmla="*/ 29 w 157"/>
                <a:gd name="T37" fmla="*/ 19 h 53"/>
                <a:gd name="T38" fmla="*/ 0 w 157"/>
                <a:gd name="T39" fmla="*/ 1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7" h="53">
                  <a:moveTo>
                    <a:pt x="0" y="15"/>
                  </a:moveTo>
                  <a:lnTo>
                    <a:pt x="22" y="19"/>
                  </a:lnTo>
                  <a:lnTo>
                    <a:pt x="8" y="24"/>
                  </a:lnTo>
                  <a:lnTo>
                    <a:pt x="13" y="30"/>
                  </a:lnTo>
                  <a:lnTo>
                    <a:pt x="71" y="28"/>
                  </a:lnTo>
                  <a:lnTo>
                    <a:pt x="34" y="36"/>
                  </a:lnTo>
                  <a:lnTo>
                    <a:pt x="92" y="52"/>
                  </a:lnTo>
                  <a:lnTo>
                    <a:pt x="130" y="42"/>
                  </a:lnTo>
                  <a:lnTo>
                    <a:pt x="156" y="24"/>
                  </a:lnTo>
                  <a:lnTo>
                    <a:pt x="149" y="16"/>
                  </a:lnTo>
                  <a:lnTo>
                    <a:pt x="111" y="16"/>
                  </a:lnTo>
                  <a:lnTo>
                    <a:pt x="118" y="6"/>
                  </a:lnTo>
                  <a:lnTo>
                    <a:pt x="87" y="16"/>
                  </a:lnTo>
                  <a:lnTo>
                    <a:pt x="83" y="0"/>
                  </a:lnTo>
                  <a:lnTo>
                    <a:pt x="76" y="21"/>
                  </a:lnTo>
                  <a:lnTo>
                    <a:pt x="34" y="0"/>
                  </a:lnTo>
                  <a:lnTo>
                    <a:pt x="36" y="13"/>
                  </a:lnTo>
                  <a:lnTo>
                    <a:pt x="24" y="6"/>
                  </a:lnTo>
                  <a:lnTo>
                    <a:pt x="29" y="19"/>
                  </a:lnTo>
                  <a:lnTo>
                    <a:pt x="0" y="1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5" name="Freeform 150"/>
            <p:cNvSpPr>
              <a:spLocks/>
            </p:cNvSpPr>
            <p:nvPr/>
          </p:nvSpPr>
          <p:spPr bwMode="auto">
            <a:xfrm>
              <a:off x="3153" y="1277"/>
              <a:ext cx="66" cy="33"/>
            </a:xfrm>
            <a:custGeom>
              <a:avLst/>
              <a:gdLst>
                <a:gd name="T0" fmla="*/ 0 w 69"/>
                <a:gd name="T1" fmla="*/ 27 h 35"/>
                <a:gd name="T2" fmla="*/ 5 w 69"/>
                <a:gd name="T3" fmla="*/ 9 h 35"/>
                <a:gd name="T4" fmla="*/ 34 w 69"/>
                <a:gd name="T5" fmla="*/ 0 h 35"/>
                <a:gd name="T6" fmla="*/ 38 w 69"/>
                <a:gd name="T7" fmla="*/ 9 h 35"/>
                <a:gd name="T8" fmla="*/ 68 w 69"/>
                <a:gd name="T9" fmla="*/ 17 h 35"/>
                <a:gd name="T10" fmla="*/ 27 w 69"/>
                <a:gd name="T11" fmla="*/ 34 h 35"/>
                <a:gd name="T12" fmla="*/ 34 w 69"/>
                <a:gd name="T13" fmla="*/ 25 h 35"/>
                <a:gd name="T14" fmla="*/ 0 w 69"/>
                <a:gd name="T15" fmla="*/ 27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35">
                  <a:moveTo>
                    <a:pt x="0" y="27"/>
                  </a:moveTo>
                  <a:lnTo>
                    <a:pt x="5" y="9"/>
                  </a:lnTo>
                  <a:lnTo>
                    <a:pt x="34" y="0"/>
                  </a:lnTo>
                  <a:lnTo>
                    <a:pt x="38" y="9"/>
                  </a:lnTo>
                  <a:lnTo>
                    <a:pt x="68" y="17"/>
                  </a:lnTo>
                  <a:lnTo>
                    <a:pt x="27" y="34"/>
                  </a:lnTo>
                  <a:lnTo>
                    <a:pt x="34" y="25"/>
                  </a:lnTo>
                  <a:lnTo>
                    <a:pt x="0" y="2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6" name="Freeform 151"/>
            <p:cNvSpPr>
              <a:spLocks/>
            </p:cNvSpPr>
            <p:nvPr/>
          </p:nvSpPr>
          <p:spPr bwMode="auto">
            <a:xfrm>
              <a:off x="3002" y="1551"/>
              <a:ext cx="203" cy="329"/>
            </a:xfrm>
            <a:custGeom>
              <a:avLst/>
              <a:gdLst>
                <a:gd name="T0" fmla="*/ 0 w 210"/>
                <a:gd name="T1" fmla="*/ 257 h 344"/>
                <a:gd name="T2" fmla="*/ 8 w 210"/>
                <a:gd name="T3" fmla="*/ 297 h 344"/>
                <a:gd name="T4" fmla="*/ 25 w 210"/>
                <a:gd name="T5" fmla="*/ 315 h 344"/>
                <a:gd name="T6" fmla="*/ 24 w 210"/>
                <a:gd name="T7" fmla="*/ 343 h 344"/>
                <a:gd name="T8" fmla="*/ 75 w 210"/>
                <a:gd name="T9" fmla="*/ 325 h 344"/>
                <a:gd name="T10" fmla="*/ 88 w 210"/>
                <a:gd name="T11" fmla="*/ 270 h 344"/>
                <a:gd name="T12" fmla="*/ 78 w 210"/>
                <a:gd name="T13" fmla="*/ 268 h 344"/>
                <a:gd name="T14" fmla="*/ 117 w 210"/>
                <a:gd name="T15" fmla="*/ 252 h 344"/>
                <a:gd name="T16" fmla="*/ 80 w 210"/>
                <a:gd name="T17" fmla="*/ 248 h 344"/>
                <a:gd name="T18" fmla="*/ 107 w 210"/>
                <a:gd name="T19" fmla="*/ 252 h 344"/>
                <a:gd name="T20" fmla="*/ 122 w 210"/>
                <a:gd name="T21" fmla="*/ 237 h 344"/>
                <a:gd name="T22" fmla="*/ 101 w 210"/>
                <a:gd name="T23" fmla="*/ 220 h 344"/>
                <a:gd name="T24" fmla="*/ 79 w 210"/>
                <a:gd name="T25" fmla="*/ 232 h 344"/>
                <a:gd name="T26" fmla="*/ 97 w 210"/>
                <a:gd name="T27" fmla="*/ 221 h 344"/>
                <a:gd name="T28" fmla="*/ 97 w 210"/>
                <a:gd name="T29" fmla="*/ 172 h 344"/>
                <a:gd name="T30" fmla="*/ 167 w 210"/>
                <a:gd name="T31" fmla="*/ 125 h 344"/>
                <a:gd name="T32" fmla="*/ 161 w 210"/>
                <a:gd name="T33" fmla="*/ 114 h 344"/>
                <a:gd name="T34" fmla="*/ 173 w 210"/>
                <a:gd name="T35" fmla="*/ 91 h 344"/>
                <a:gd name="T36" fmla="*/ 209 w 210"/>
                <a:gd name="T37" fmla="*/ 85 h 344"/>
                <a:gd name="T38" fmla="*/ 199 w 210"/>
                <a:gd name="T39" fmla="*/ 29 h 344"/>
                <a:gd name="T40" fmla="*/ 152 w 210"/>
                <a:gd name="T41" fmla="*/ 0 h 344"/>
                <a:gd name="T42" fmla="*/ 144 w 210"/>
                <a:gd name="T43" fmla="*/ 0 h 344"/>
                <a:gd name="T44" fmla="*/ 144 w 210"/>
                <a:gd name="T45" fmla="*/ 18 h 344"/>
                <a:gd name="T46" fmla="*/ 114 w 210"/>
                <a:gd name="T47" fmla="*/ 14 h 344"/>
                <a:gd name="T48" fmla="*/ 107 w 210"/>
                <a:gd name="T49" fmla="*/ 29 h 344"/>
                <a:gd name="T50" fmla="*/ 87 w 210"/>
                <a:gd name="T51" fmla="*/ 33 h 344"/>
                <a:gd name="T52" fmla="*/ 82 w 210"/>
                <a:gd name="T53" fmla="*/ 55 h 344"/>
                <a:gd name="T54" fmla="*/ 53 w 210"/>
                <a:gd name="T55" fmla="*/ 82 h 344"/>
                <a:gd name="T56" fmla="*/ 40 w 210"/>
                <a:gd name="T57" fmla="*/ 118 h 344"/>
                <a:gd name="T58" fmla="*/ 45 w 210"/>
                <a:gd name="T59" fmla="*/ 133 h 344"/>
                <a:gd name="T60" fmla="*/ 16 w 210"/>
                <a:gd name="T61" fmla="*/ 144 h 344"/>
                <a:gd name="T62" fmla="*/ 14 w 210"/>
                <a:gd name="T63" fmla="*/ 193 h 344"/>
                <a:gd name="T64" fmla="*/ 22 w 210"/>
                <a:gd name="T65" fmla="*/ 202 h 344"/>
                <a:gd name="T66" fmla="*/ 14 w 210"/>
                <a:gd name="T67" fmla="*/ 212 h 344"/>
                <a:gd name="T68" fmla="*/ 17 w 210"/>
                <a:gd name="T69" fmla="*/ 233 h 344"/>
                <a:gd name="T70" fmla="*/ 0 w 210"/>
                <a:gd name="T71" fmla="*/ 257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0" h="344">
                  <a:moveTo>
                    <a:pt x="0" y="257"/>
                  </a:moveTo>
                  <a:lnTo>
                    <a:pt x="8" y="297"/>
                  </a:lnTo>
                  <a:lnTo>
                    <a:pt x="25" y="315"/>
                  </a:lnTo>
                  <a:lnTo>
                    <a:pt x="24" y="343"/>
                  </a:lnTo>
                  <a:lnTo>
                    <a:pt x="75" y="325"/>
                  </a:lnTo>
                  <a:lnTo>
                    <a:pt x="88" y="270"/>
                  </a:lnTo>
                  <a:lnTo>
                    <a:pt x="78" y="268"/>
                  </a:lnTo>
                  <a:lnTo>
                    <a:pt x="117" y="252"/>
                  </a:lnTo>
                  <a:lnTo>
                    <a:pt x="80" y="248"/>
                  </a:lnTo>
                  <a:lnTo>
                    <a:pt x="107" y="252"/>
                  </a:lnTo>
                  <a:lnTo>
                    <a:pt x="122" y="237"/>
                  </a:lnTo>
                  <a:lnTo>
                    <a:pt x="101" y="220"/>
                  </a:lnTo>
                  <a:lnTo>
                    <a:pt x="79" y="232"/>
                  </a:lnTo>
                  <a:lnTo>
                    <a:pt x="97" y="221"/>
                  </a:lnTo>
                  <a:lnTo>
                    <a:pt x="97" y="172"/>
                  </a:lnTo>
                  <a:lnTo>
                    <a:pt x="167" y="125"/>
                  </a:lnTo>
                  <a:lnTo>
                    <a:pt x="161" y="114"/>
                  </a:lnTo>
                  <a:lnTo>
                    <a:pt x="173" y="91"/>
                  </a:lnTo>
                  <a:lnTo>
                    <a:pt x="209" y="85"/>
                  </a:lnTo>
                  <a:lnTo>
                    <a:pt x="199" y="29"/>
                  </a:lnTo>
                  <a:lnTo>
                    <a:pt x="152" y="0"/>
                  </a:lnTo>
                  <a:lnTo>
                    <a:pt x="144" y="0"/>
                  </a:lnTo>
                  <a:lnTo>
                    <a:pt x="144" y="18"/>
                  </a:lnTo>
                  <a:lnTo>
                    <a:pt x="114" y="14"/>
                  </a:lnTo>
                  <a:lnTo>
                    <a:pt x="107" y="29"/>
                  </a:lnTo>
                  <a:lnTo>
                    <a:pt x="87" y="33"/>
                  </a:lnTo>
                  <a:lnTo>
                    <a:pt x="82" y="55"/>
                  </a:lnTo>
                  <a:lnTo>
                    <a:pt x="53" y="82"/>
                  </a:lnTo>
                  <a:lnTo>
                    <a:pt x="40" y="118"/>
                  </a:lnTo>
                  <a:lnTo>
                    <a:pt x="45" y="133"/>
                  </a:lnTo>
                  <a:lnTo>
                    <a:pt x="16" y="144"/>
                  </a:lnTo>
                  <a:lnTo>
                    <a:pt x="14" y="193"/>
                  </a:lnTo>
                  <a:lnTo>
                    <a:pt x="22" y="202"/>
                  </a:lnTo>
                  <a:lnTo>
                    <a:pt x="14" y="212"/>
                  </a:lnTo>
                  <a:lnTo>
                    <a:pt x="17" y="233"/>
                  </a:lnTo>
                  <a:lnTo>
                    <a:pt x="0" y="25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7" name="Freeform 152"/>
            <p:cNvSpPr>
              <a:spLocks/>
            </p:cNvSpPr>
            <p:nvPr/>
          </p:nvSpPr>
          <p:spPr bwMode="auto">
            <a:xfrm>
              <a:off x="2919" y="2038"/>
              <a:ext cx="70" cy="35"/>
            </a:xfrm>
            <a:custGeom>
              <a:avLst/>
              <a:gdLst>
                <a:gd name="T0" fmla="*/ 0 w 72"/>
                <a:gd name="T1" fmla="*/ 24 h 36"/>
                <a:gd name="T2" fmla="*/ 16 w 72"/>
                <a:gd name="T3" fmla="*/ 35 h 36"/>
                <a:gd name="T4" fmla="*/ 38 w 72"/>
                <a:gd name="T5" fmla="*/ 25 h 36"/>
                <a:gd name="T6" fmla="*/ 48 w 72"/>
                <a:gd name="T7" fmla="*/ 35 h 36"/>
                <a:gd name="T8" fmla="*/ 71 w 72"/>
                <a:gd name="T9" fmla="*/ 16 h 36"/>
                <a:gd name="T10" fmla="*/ 57 w 72"/>
                <a:gd name="T11" fmla="*/ 13 h 36"/>
                <a:gd name="T12" fmla="*/ 57 w 72"/>
                <a:gd name="T13" fmla="*/ 5 h 36"/>
                <a:gd name="T14" fmla="*/ 54 w 72"/>
                <a:gd name="T15" fmla="*/ 2 h 36"/>
                <a:gd name="T16" fmla="*/ 24 w 72"/>
                <a:gd name="T17" fmla="*/ 0 h 36"/>
                <a:gd name="T18" fmla="*/ 0 w 72"/>
                <a:gd name="T19" fmla="*/ 2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36">
                  <a:moveTo>
                    <a:pt x="0" y="24"/>
                  </a:moveTo>
                  <a:lnTo>
                    <a:pt x="16" y="35"/>
                  </a:lnTo>
                  <a:lnTo>
                    <a:pt x="38" y="25"/>
                  </a:lnTo>
                  <a:lnTo>
                    <a:pt x="48" y="35"/>
                  </a:lnTo>
                  <a:lnTo>
                    <a:pt x="71" y="16"/>
                  </a:lnTo>
                  <a:lnTo>
                    <a:pt x="57" y="13"/>
                  </a:lnTo>
                  <a:lnTo>
                    <a:pt x="57" y="5"/>
                  </a:lnTo>
                  <a:lnTo>
                    <a:pt x="54" y="2"/>
                  </a:lnTo>
                  <a:lnTo>
                    <a:pt x="24" y="0"/>
                  </a:lnTo>
                  <a:lnTo>
                    <a:pt x="0" y="2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8" name="Freeform 153"/>
            <p:cNvSpPr>
              <a:spLocks/>
            </p:cNvSpPr>
            <p:nvPr/>
          </p:nvSpPr>
          <p:spPr bwMode="auto">
            <a:xfrm>
              <a:off x="3384" y="2234"/>
              <a:ext cx="113" cy="86"/>
            </a:xfrm>
            <a:custGeom>
              <a:avLst/>
              <a:gdLst>
                <a:gd name="T0" fmla="*/ 0 w 117"/>
                <a:gd name="T1" fmla="*/ 82 h 90"/>
                <a:gd name="T2" fmla="*/ 1 w 117"/>
                <a:gd name="T3" fmla="*/ 72 h 90"/>
                <a:gd name="T4" fmla="*/ 17 w 117"/>
                <a:gd name="T5" fmla="*/ 53 h 90"/>
                <a:gd name="T6" fmla="*/ 9 w 117"/>
                <a:gd name="T7" fmla="*/ 45 h 90"/>
                <a:gd name="T8" fmla="*/ 8 w 117"/>
                <a:gd name="T9" fmla="*/ 22 h 90"/>
                <a:gd name="T10" fmla="*/ 17 w 117"/>
                <a:gd name="T11" fmla="*/ 4 h 90"/>
                <a:gd name="T12" fmla="*/ 116 w 117"/>
                <a:gd name="T13" fmla="*/ 0 h 90"/>
                <a:gd name="T14" fmla="*/ 97 w 117"/>
                <a:gd name="T15" fmla="*/ 13 h 90"/>
                <a:gd name="T16" fmla="*/ 91 w 117"/>
                <a:gd name="T17" fmla="*/ 48 h 90"/>
                <a:gd name="T18" fmla="*/ 51 w 117"/>
                <a:gd name="T19" fmla="*/ 70 h 90"/>
                <a:gd name="T20" fmla="*/ 16 w 117"/>
                <a:gd name="T21" fmla="*/ 89 h 90"/>
                <a:gd name="T22" fmla="*/ 0 w 117"/>
                <a:gd name="T23" fmla="*/ 8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7" h="90">
                  <a:moveTo>
                    <a:pt x="0" y="82"/>
                  </a:moveTo>
                  <a:lnTo>
                    <a:pt x="1" y="72"/>
                  </a:lnTo>
                  <a:lnTo>
                    <a:pt x="17" y="53"/>
                  </a:lnTo>
                  <a:lnTo>
                    <a:pt x="9" y="45"/>
                  </a:lnTo>
                  <a:lnTo>
                    <a:pt x="8" y="22"/>
                  </a:lnTo>
                  <a:lnTo>
                    <a:pt x="17" y="4"/>
                  </a:lnTo>
                  <a:lnTo>
                    <a:pt x="116" y="0"/>
                  </a:lnTo>
                  <a:lnTo>
                    <a:pt x="97" y="13"/>
                  </a:lnTo>
                  <a:lnTo>
                    <a:pt x="91" y="48"/>
                  </a:lnTo>
                  <a:lnTo>
                    <a:pt x="51" y="70"/>
                  </a:lnTo>
                  <a:lnTo>
                    <a:pt x="16" y="89"/>
                  </a:lnTo>
                  <a:lnTo>
                    <a:pt x="0" y="8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69" name="Freeform 154"/>
            <p:cNvSpPr>
              <a:spLocks/>
            </p:cNvSpPr>
            <p:nvPr/>
          </p:nvSpPr>
          <p:spPr bwMode="auto">
            <a:xfrm>
              <a:off x="4364" y="2511"/>
              <a:ext cx="125" cy="238"/>
            </a:xfrm>
            <a:custGeom>
              <a:avLst/>
              <a:gdLst>
                <a:gd name="T0" fmla="*/ 0 w 129"/>
                <a:gd name="T1" fmla="*/ 39 h 248"/>
                <a:gd name="T2" fmla="*/ 8 w 129"/>
                <a:gd name="T3" fmla="*/ 18 h 248"/>
                <a:gd name="T4" fmla="*/ 43 w 129"/>
                <a:gd name="T5" fmla="*/ 0 h 248"/>
                <a:gd name="T6" fmla="*/ 59 w 129"/>
                <a:gd name="T7" fmla="*/ 18 h 248"/>
                <a:gd name="T8" fmla="*/ 53 w 129"/>
                <a:gd name="T9" fmla="*/ 52 h 248"/>
                <a:gd name="T10" fmla="*/ 95 w 129"/>
                <a:gd name="T11" fmla="*/ 37 h 248"/>
                <a:gd name="T12" fmla="*/ 113 w 129"/>
                <a:gd name="T13" fmla="*/ 52 h 248"/>
                <a:gd name="T14" fmla="*/ 128 w 129"/>
                <a:gd name="T15" fmla="*/ 85 h 248"/>
                <a:gd name="T16" fmla="*/ 122 w 129"/>
                <a:gd name="T17" fmla="*/ 105 h 248"/>
                <a:gd name="T18" fmla="*/ 91 w 129"/>
                <a:gd name="T19" fmla="*/ 103 h 248"/>
                <a:gd name="T20" fmla="*/ 79 w 129"/>
                <a:gd name="T21" fmla="*/ 113 h 248"/>
                <a:gd name="T22" fmla="*/ 86 w 129"/>
                <a:gd name="T23" fmla="*/ 148 h 248"/>
                <a:gd name="T24" fmla="*/ 44 w 129"/>
                <a:gd name="T25" fmla="*/ 118 h 248"/>
                <a:gd name="T26" fmla="*/ 26 w 129"/>
                <a:gd name="T27" fmla="*/ 171 h 248"/>
                <a:gd name="T28" fmla="*/ 47 w 129"/>
                <a:gd name="T29" fmla="*/ 221 h 248"/>
                <a:gd name="T30" fmla="*/ 75 w 129"/>
                <a:gd name="T31" fmla="*/ 237 h 248"/>
                <a:gd name="T32" fmla="*/ 60 w 129"/>
                <a:gd name="T33" fmla="*/ 247 h 248"/>
                <a:gd name="T34" fmla="*/ 56 w 129"/>
                <a:gd name="T35" fmla="*/ 232 h 248"/>
                <a:gd name="T36" fmla="*/ 44 w 129"/>
                <a:gd name="T37" fmla="*/ 232 h 248"/>
                <a:gd name="T38" fmla="*/ 12 w 129"/>
                <a:gd name="T39" fmla="*/ 205 h 248"/>
                <a:gd name="T40" fmla="*/ 17 w 129"/>
                <a:gd name="T41" fmla="*/ 174 h 248"/>
                <a:gd name="T42" fmla="*/ 33 w 129"/>
                <a:gd name="T43" fmla="*/ 145 h 248"/>
                <a:gd name="T44" fmla="*/ 10 w 129"/>
                <a:gd name="T45" fmla="*/ 97 h 248"/>
                <a:gd name="T46" fmla="*/ 18 w 129"/>
                <a:gd name="T47" fmla="*/ 75 h 248"/>
                <a:gd name="T48" fmla="*/ 0 w 129"/>
                <a:gd name="T49" fmla="*/ 3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9" h="248">
                  <a:moveTo>
                    <a:pt x="0" y="39"/>
                  </a:moveTo>
                  <a:lnTo>
                    <a:pt x="8" y="18"/>
                  </a:lnTo>
                  <a:lnTo>
                    <a:pt x="43" y="0"/>
                  </a:lnTo>
                  <a:lnTo>
                    <a:pt x="59" y="18"/>
                  </a:lnTo>
                  <a:lnTo>
                    <a:pt x="53" y="52"/>
                  </a:lnTo>
                  <a:lnTo>
                    <a:pt x="95" y="37"/>
                  </a:lnTo>
                  <a:lnTo>
                    <a:pt x="113" y="52"/>
                  </a:lnTo>
                  <a:lnTo>
                    <a:pt x="128" y="85"/>
                  </a:lnTo>
                  <a:lnTo>
                    <a:pt x="122" y="105"/>
                  </a:lnTo>
                  <a:lnTo>
                    <a:pt x="91" y="103"/>
                  </a:lnTo>
                  <a:lnTo>
                    <a:pt x="79" y="113"/>
                  </a:lnTo>
                  <a:lnTo>
                    <a:pt x="86" y="148"/>
                  </a:lnTo>
                  <a:lnTo>
                    <a:pt x="44" y="118"/>
                  </a:lnTo>
                  <a:lnTo>
                    <a:pt x="26" y="171"/>
                  </a:lnTo>
                  <a:lnTo>
                    <a:pt x="47" y="221"/>
                  </a:lnTo>
                  <a:lnTo>
                    <a:pt x="75" y="237"/>
                  </a:lnTo>
                  <a:lnTo>
                    <a:pt x="60" y="247"/>
                  </a:lnTo>
                  <a:lnTo>
                    <a:pt x="56" y="232"/>
                  </a:lnTo>
                  <a:lnTo>
                    <a:pt x="44" y="232"/>
                  </a:lnTo>
                  <a:lnTo>
                    <a:pt x="12" y="205"/>
                  </a:lnTo>
                  <a:lnTo>
                    <a:pt x="17" y="174"/>
                  </a:lnTo>
                  <a:lnTo>
                    <a:pt x="33" y="145"/>
                  </a:lnTo>
                  <a:lnTo>
                    <a:pt x="10" y="97"/>
                  </a:lnTo>
                  <a:lnTo>
                    <a:pt x="18" y="75"/>
                  </a:lnTo>
                  <a:lnTo>
                    <a:pt x="0" y="3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0" name="Freeform 155"/>
            <p:cNvSpPr>
              <a:spLocks/>
            </p:cNvSpPr>
            <p:nvPr/>
          </p:nvSpPr>
          <p:spPr bwMode="auto">
            <a:xfrm>
              <a:off x="1847" y="2669"/>
              <a:ext cx="21" cy="21"/>
            </a:xfrm>
            <a:custGeom>
              <a:avLst/>
              <a:gdLst>
                <a:gd name="T0" fmla="*/ 0 w 22"/>
                <a:gd name="T1" fmla="*/ 21 h 22"/>
                <a:gd name="T2" fmla="*/ 19 w 22"/>
                <a:gd name="T3" fmla="*/ 18 h 22"/>
                <a:gd name="T4" fmla="*/ 21 w 22"/>
                <a:gd name="T5" fmla="*/ 0 h 22"/>
                <a:gd name="T6" fmla="*/ 0 w 22"/>
                <a:gd name="T7" fmla="*/ 21 h 22"/>
              </a:gdLst>
              <a:ahLst/>
              <a:cxnLst>
                <a:cxn ang="0">
                  <a:pos x="T0" y="T1"/>
                </a:cxn>
                <a:cxn ang="0">
                  <a:pos x="T2" y="T3"/>
                </a:cxn>
                <a:cxn ang="0">
                  <a:pos x="T4" y="T5"/>
                </a:cxn>
                <a:cxn ang="0">
                  <a:pos x="T6" y="T7"/>
                </a:cxn>
              </a:cxnLst>
              <a:rect l="0" t="0" r="r" b="b"/>
              <a:pathLst>
                <a:path w="22" h="22">
                  <a:moveTo>
                    <a:pt x="0" y="21"/>
                  </a:moveTo>
                  <a:lnTo>
                    <a:pt x="19" y="18"/>
                  </a:lnTo>
                  <a:lnTo>
                    <a:pt x="21" y="0"/>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1" name="Freeform 156"/>
            <p:cNvSpPr>
              <a:spLocks/>
            </p:cNvSpPr>
            <p:nvPr/>
          </p:nvSpPr>
          <p:spPr bwMode="auto">
            <a:xfrm>
              <a:off x="3630" y="2423"/>
              <a:ext cx="83" cy="57"/>
            </a:xfrm>
            <a:custGeom>
              <a:avLst/>
              <a:gdLst>
                <a:gd name="T0" fmla="*/ 0 w 86"/>
                <a:gd name="T1" fmla="*/ 25 h 59"/>
                <a:gd name="T2" fmla="*/ 4 w 86"/>
                <a:gd name="T3" fmla="*/ 24 h 59"/>
                <a:gd name="T4" fmla="*/ 10 w 86"/>
                <a:gd name="T5" fmla="*/ 33 h 59"/>
                <a:gd name="T6" fmla="*/ 47 w 86"/>
                <a:gd name="T7" fmla="*/ 33 h 59"/>
                <a:gd name="T8" fmla="*/ 79 w 86"/>
                <a:gd name="T9" fmla="*/ 0 h 59"/>
                <a:gd name="T10" fmla="*/ 85 w 86"/>
                <a:gd name="T11" fmla="*/ 20 h 59"/>
                <a:gd name="T12" fmla="*/ 74 w 86"/>
                <a:gd name="T13" fmla="*/ 21 h 59"/>
                <a:gd name="T14" fmla="*/ 79 w 86"/>
                <a:gd name="T15" fmla="*/ 33 h 59"/>
                <a:gd name="T16" fmla="*/ 66 w 86"/>
                <a:gd name="T17" fmla="*/ 58 h 59"/>
                <a:gd name="T18" fmla="*/ 14 w 86"/>
                <a:gd name="T19" fmla="*/ 51 h 59"/>
                <a:gd name="T20" fmla="*/ 0 w 86"/>
                <a:gd name="T21" fmla="*/ 2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59">
                  <a:moveTo>
                    <a:pt x="0" y="25"/>
                  </a:moveTo>
                  <a:lnTo>
                    <a:pt x="4" y="24"/>
                  </a:lnTo>
                  <a:lnTo>
                    <a:pt x="10" y="33"/>
                  </a:lnTo>
                  <a:lnTo>
                    <a:pt x="47" y="33"/>
                  </a:lnTo>
                  <a:lnTo>
                    <a:pt x="79" y="0"/>
                  </a:lnTo>
                  <a:lnTo>
                    <a:pt x="85" y="20"/>
                  </a:lnTo>
                  <a:lnTo>
                    <a:pt x="74" y="21"/>
                  </a:lnTo>
                  <a:lnTo>
                    <a:pt x="79" y="33"/>
                  </a:lnTo>
                  <a:lnTo>
                    <a:pt x="66" y="58"/>
                  </a:lnTo>
                  <a:lnTo>
                    <a:pt x="14" y="51"/>
                  </a:lnTo>
                  <a:lnTo>
                    <a:pt x="0" y="2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2" name="Freeform 157"/>
            <p:cNvSpPr>
              <a:spLocks/>
            </p:cNvSpPr>
            <p:nvPr/>
          </p:nvSpPr>
          <p:spPr bwMode="auto">
            <a:xfrm>
              <a:off x="2942" y="2237"/>
              <a:ext cx="64" cy="117"/>
            </a:xfrm>
            <a:custGeom>
              <a:avLst/>
              <a:gdLst>
                <a:gd name="T0" fmla="*/ 0 w 66"/>
                <a:gd name="T1" fmla="*/ 56 h 123"/>
                <a:gd name="T2" fmla="*/ 13 w 66"/>
                <a:gd name="T3" fmla="*/ 45 h 123"/>
                <a:gd name="T4" fmla="*/ 20 w 66"/>
                <a:gd name="T5" fmla="*/ 1 h 123"/>
                <a:gd name="T6" fmla="*/ 60 w 66"/>
                <a:gd name="T7" fmla="*/ 0 h 123"/>
                <a:gd name="T8" fmla="*/ 50 w 66"/>
                <a:gd name="T9" fmla="*/ 14 h 123"/>
                <a:gd name="T10" fmla="*/ 62 w 66"/>
                <a:gd name="T11" fmla="*/ 33 h 123"/>
                <a:gd name="T12" fmla="*/ 39 w 66"/>
                <a:gd name="T13" fmla="*/ 56 h 123"/>
                <a:gd name="T14" fmla="*/ 65 w 66"/>
                <a:gd name="T15" fmla="*/ 71 h 123"/>
                <a:gd name="T16" fmla="*/ 32 w 66"/>
                <a:gd name="T17" fmla="*/ 122 h 123"/>
                <a:gd name="T18" fmla="*/ 27 w 66"/>
                <a:gd name="T19" fmla="*/ 88 h 123"/>
                <a:gd name="T20" fmla="*/ 0 w 66"/>
                <a:gd name="T21" fmla="*/ 5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123">
                  <a:moveTo>
                    <a:pt x="0" y="56"/>
                  </a:moveTo>
                  <a:lnTo>
                    <a:pt x="13" y="45"/>
                  </a:lnTo>
                  <a:lnTo>
                    <a:pt x="20" y="1"/>
                  </a:lnTo>
                  <a:lnTo>
                    <a:pt x="60" y="0"/>
                  </a:lnTo>
                  <a:lnTo>
                    <a:pt x="50" y="14"/>
                  </a:lnTo>
                  <a:lnTo>
                    <a:pt x="62" y="33"/>
                  </a:lnTo>
                  <a:lnTo>
                    <a:pt x="39" y="56"/>
                  </a:lnTo>
                  <a:lnTo>
                    <a:pt x="65" y="71"/>
                  </a:lnTo>
                  <a:lnTo>
                    <a:pt x="32" y="122"/>
                  </a:lnTo>
                  <a:lnTo>
                    <a:pt x="27" y="88"/>
                  </a:lnTo>
                  <a:lnTo>
                    <a:pt x="0" y="5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3" name="Freeform 158"/>
            <p:cNvSpPr>
              <a:spLocks/>
            </p:cNvSpPr>
            <p:nvPr/>
          </p:nvSpPr>
          <p:spPr bwMode="auto">
            <a:xfrm>
              <a:off x="3237" y="2148"/>
              <a:ext cx="43" cy="34"/>
            </a:xfrm>
            <a:custGeom>
              <a:avLst/>
              <a:gdLst>
                <a:gd name="T0" fmla="*/ 0 w 45"/>
                <a:gd name="T1" fmla="*/ 23 h 35"/>
                <a:gd name="T2" fmla="*/ 5 w 45"/>
                <a:gd name="T3" fmla="*/ 1 h 35"/>
                <a:gd name="T4" fmla="*/ 30 w 45"/>
                <a:gd name="T5" fmla="*/ 0 h 35"/>
                <a:gd name="T6" fmla="*/ 44 w 45"/>
                <a:gd name="T7" fmla="*/ 16 h 35"/>
                <a:gd name="T8" fmla="*/ 24 w 45"/>
                <a:gd name="T9" fmla="*/ 17 h 35"/>
                <a:gd name="T10" fmla="*/ 1 w 45"/>
                <a:gd name="T11" fmla="*/ 34 h 35"/>
                <a:gd name="T12" fmla="*/ 12 w 45"/>
                <a:gd name="T13" fmla="*/ 24 h 35"/>
                <a:gd name="T14" fmla="*/ 0 w 45"/>
                <a:gd name="T15" fmla="*/ 23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35">
                  <a:moveTo>
                    <a:pt x="0" y="23"/>
                  </a:moveTo>
                  <a:lnTo>
                    <a:pt x="5" y="1"/>
                  </a:lnTo>
                  <a:lnTo>
                    <a:pt x="30" y="0"/>
                  </a:lnTo>
                  <a:lnTo>
                    <a:pt x="44" y="16"/>
                  </a:lnTo>
                  <a:lnTo>
                    <a:pt x="24" y="17"/>
                  </a:lnTo>
                  <a:lnTo>
                    <a:pt x="1" y="34"/>
                  </a:lnTo>
                  <a:lnTo>
                    <a:pt x="12" y="24"/>
                  </a:lnTo>
                  <a:lnTo>
                    <a:pt x="0" y="2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4" name="Freeform 159"/>
            <p:cNvSpPr>
              <a:spLocks/>
            </p:cNvSpPr>
            <p:nvPr/>
          </p:nvSpPr>
          <p:spPr bwMode="auto">
            <a:xfrm>
              <a:off x="3241" y="2145"/>
              <a:ext cx="290" cy="112"/>
            </a:xfrm>
            <a:custGeom>
              <a:avLst/>
              <a:gdLst>
                <a:gd name="T0" fmla="*/ 0 w 300"/>
                <a:gd name="T1" fmla="*/ 39 h 117"/>
                <a:gd name="T2" fmla="*/ 13 w 300"/>
                <a:gd name="T3" fmla="*/ 68 h 117"/>
                <a:gd name="T4" fmla="*/ 1 w 300"/>
                <a:gd name="T5" fmla="*/ 72 h 117"/>
                <a:gd name="T6" fmla="*/ 13 w 300"/>
                <a:gd name="T7" fmla="*/ 76 h 117"/>
                <a:gd name="T8" fmla="*/ 17 w 300"/>
                <a:gd name="T9" fmla="*/ 95 h 117"/>
                <a:gd name="T10" fmla="*/ 33 w 300"/>
                <a:gd name="T11" fmla="*/ 93 h 117"/>
                <a:gd name="T12" fmla="*/ 17 w 300"/>
                <a:gd name="T13" fmla="*/ 101 h 117"/>
                <a:gd name="T14" fmla="*/ 36 w 300"/>
                <a:gd name="T15" fmla="*/ 98 h 117"/>
                <a:gd name="T16" fmla="*/ 57 w 300"/>
                <a:gd name="T17" fmla="*/ 110 h 117"/>
                <a:gd name="T18" fmla="*/ 76 w 300"/>
                <a:gd name="T19" fmla="*/ 97 h 117"/>
                <a:gd name="T20" fmla="*/ 106 w 300"/>
                <a:gd name="T21" fmla="*/ 114 h 117"/>
                <a:gd name="T22" fmla="*/ 157 w 300"/>
                <a:gd name="T23" fmla="*/ 97 h 117"/>
                <a:gd name="T24" fmla="*/ 156 w 300"/>
                <a:gd name="T25" fmla="*/ 116 h 117"/>
                <a:gd name="T26" fmla="*/ 165 w 300"/>
                <a:gd name="T27" fmla="*/ 97 h 117"/>
                <a:gd name="T28" fmla="*/ 263 w 300"/>
                <a:gd name="T29" fmla="*/ 93 h 117"/>
                <a:gd name="T30" fmla="*/ 299 w 300"/>
                <a:gd name="T31" fmla="*/ 91 h 117"/>
                <a:gd name="T32" fmla="*/ 289 w 300"/>
                <a:gd name="T33" fmla="*/ 51 h 117"/>
                <a:gd name="T34" fmla="*/ 296 w 300"/>
                <a:gd name="T35" fmla="*/ 41 h 117"/>
                <a:gd name="T36" fmla="*/ 266 w 300"/>
                <a:gd name="T37" fmla="*/ 8 h 117"/>
                <a:gd name="T38" fmla="*/ 246 w 300"/>
                <a:gd name="T39" fmla="*/ 8 h 117"/>
                <a:gd name="T40" fmla="*/ 191 w 300"/>
                <a:gd name="T41" fmla="*/ 21 h 117"/>
                <a:gd name="T42" fmla="*/ 144 w 300"/>
                <a:gd name="T43" fmla="*/ 0 h 117"/>
                <a:gd name="T44" fmla="*/ 114 w 300"/>
                <a:gd name="T45" fmla="*/ 1 h 117"/>
                <a:gd name="T46" fmla="*/ 76 w 300"/>
                <a:gd name="T47" fmla="*/ 20 h 117"/>
                <a:gd name="T48" fmla="*/ 47 w 300"/>
                <a:gd name="T49" fmla="*/ 14 h 117"/>
                <a:gd name="T50" fmla="*/ 56 w 300"/>
                <a:gd name="T51" fmla="*/ 25 h 117"/>
                <a:gd name="T52" fmla="*/ 0 w 300"/>
                <a:gd name="T53" fmla="*/ 3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0" h="117">
                  <a:moveTo>
                    <a:pt x="0" y="39"/>
                  </a:moveTo>
                  <a:lnTo>
                    <a:pt x="13" y="68"/>
                  </a:lnTo>
                  <a:lnTo>
                    <a:pt x="1" y="72"/>
                  </a:lnTo>
                  <a:lnTo>
                    <a:pt x="13" y="76"/>
                  </a:lnTo>
                  <a:lnTo>
                    <a:pt x="17" y="95"/>
                  </a:lnTo>
                  <a:lnTo>
                    <a:pt x="33" y="93"/>
                  </a:lnTo>
                  <a:lnTo>
                    <a:pt x="17" y="101"/>
                  </a:lnTo>
                  <a:lnTo>
                    <a:pt x="36" y="98"/>
                  </a:lnTo>
                  <a:lnTo>
                    <a:pt x="57" y="110"/>
                  </a:lnTo>
                  <a:lnTo>
                    <a:pt x="76" y="97"/>
                  </a:lnTo>
                  <a:lnTo>
                    <a:pt x="106" y="114"/>
                  </a:lnTo>
                  <a:lnTo>
                    <a:pt x="157" y="97"/>
                  </a:lnTo>
                  <a:lnTo>
                    <a:pt x="156" y="116"/>
                  </a:lnTo>
                  <a:lnTo>
                    <a:pt x="165" y="97"/>
                  </a:lnTo>
                  <a:lnTo>
                    <a:pt x="263" y="93"/>
                  </a:lnTo>
                  <a:lnTo>
                    <a:pt x="299" y="91"/>
                  </a:lnTo>
                  <a:lnTo>
                    <a:pt x="289" y="51"/>
                  </a:lnTo>
                  <a:lnTo>
                    <a:pt x="296" y="41"/>
                  </a:lnTo>
                  <a:lnTo>
                    <a:pt x="266" y="8"/>
                  </a:lnTo>
                  <a:lnTo>
                    <a:pt x="246" y="8"/>
                  </a:lnTo>
                  <a:lnTo>
                    <a:pt x="191" y="21"/>
                  </a:lnTo>
                  <a:lnTo>
                    <a:pt x="144" y="0"/>
                  </a:lnTo>
                  <a:lnTo>
                    <a:pt x="114" y="1"/>
                  </a:lnTo>
                  <a:lnTo>
                    <a:pt x="76" y="20"/>
                  </a:lnTo>
                  <a:lnTo>
                    <a:pt x="47" y="14"/>
                  </a:lnTo>
                  <a:lnTo>
                    <a:pt x="56" y="25"/>
                  </a:lnTo>
                  <a:lnTo>
                    <a:pt x="0" y="3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5" name="Freeform 160"/>
            <p:cNvSpPr>
              <a:spLocks/>
            </p:cNvSpPr>
            <p:nvPr/>
          </p:nvSpPr>
          <p:spPr bwMode="auto">
            <a:xfrm>
              <a:off x="2665" y="1886"/>
              <a:ext cx="65" cy="75"/>
            </a:xfrm>
            <a:custGeom>
              <a:avLst/>
              <a:gdLst>
                <a:gd name="T0" fmla="*/ 0 w 67"/>
                <a:gd name="T1" fmla="*/ 63 h 78"/>
                <a:gd name="T2" fmla="*/ 8 w 67"/>
                <a:gd name="T3" fmla="*/ 70 h 78"/>
                <a:gd name="T4" fmla="*/ 1 w 67"/>
                <a:gd name="T5" fmla="*/ 77 h 78"/>
                <a:gd name="T6" fmla="*/ 61 w 67"/>
                <a:gd name="T7" fmla="*/ 64 h 78"/>
                <a:gd name="T8" fmla="*/ 66 w 67"/>
                <a:gd name="T9" fmla="*/ 24 h 78"/>
                <a:gd name="T10" fmla="*/ 57 w 67"/>
                <a:gd name="T11" fmla="*/ 14 h 78"/>
                <a:gd name="T12" fmla="*/ 40 w 67"/>
                <a:gd name="T13" fmla="*/ 20 h 78"/>
                <a:gd name="T14" fmla="*/ 35 w 67"/>
                <a:gd name="T15" fmla="*/ 13 h 78"/>
                <a:gd name="T16" fmla="*/ 41 w 67"/>
                <a:gd name="T17" fmla="*/ 4 h 78"/>
                <a:gd name="T18" fmla="*/ 35 w 67"/>
                <a:gd name="T19" fmla="*/ 0 h 78"/>
                <a:gd name="T20" fmla="*/ 26 w 67"/>
                <a:gd name="T21" fmla="*/ 18 h 78"/>
                <a:gd name="T22" fmla="*/ 1 w 67"/>
                <a:gd name="T23" fmla="*/ 24 h 78"/>
                <a:gd name="T24" fmla="*/ 9 w 67"/>
                <a:gd name="T25" fmla="*/ 29 h 78"/>
                <a:gd name="T26" fmla="*/ 5 w 67"/>
                <a:gd name="T27" fmla="*/ 40 h 78"/>
                <a:gd name="T28" fmla="*/ 21 w 67"/>
                <a:gd name="T29" fmla="*/ 43 h 78"/>
                <a:gd name="T30" fmla="*/ 6 w 67"/>
                <a:gd name="T31" fmla="*/ 58 h 78"/>
                <a:gd name="T32" fmla="*/ 24 w 67"/>
                <a:gd name="T33" fmla="*/ 54 h 78"/>
                <a:gd name="T34" fmla="*/ 0 w 67"/>
                <a:gd name="T35" fmla="*/ 6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7" h="78">
                  <a:moveTo>
                    <a:pt x="0" y="63"/>
                  </a:moveTo>
                  <a:lnTo>
                    <a:pt x="8" y="70"/>
                  </a:lnTo>
                  <a:lnTo>
                    <a:pt x="1" y="77"/>
                  </a:lnTo>
                  <a:lnTo>
                    <a:pt x="61" y="64"/>
                  </a:lnTo>
                  <a:lnTo>
                    <a:pt x="66" y="24"/>
                  </a:lnTo>
                  <a:lnTo>
                    <a:pt x="57" y="14"/>
                  </a:lnTo>
                  <a:lnTo>
                    <a:pt x="40" y="20"/>
                  </a:lnTo>
                  <a:lnTo>
                    <a:pt x="35" y="13"/>
                  </a:lnTo>
                  <a:lnTo>
                    <a:pt x="41" y="4"/>
                  </a:lnTo>
                  <a:lnTo>
                    <a:pt x="35" y="0"/>
                  </a:lnTo>
                  <a:lnTo>
                    <a:pt x="26" y="18"/>
                  </a:lnTo>
                  <a:lnTo>
                    <a:pt x="1" y="24"/>
                  </a:lnTo>
                  <a:lnTo>
                    <a:pt x="9" y="29"/>
                  </a:lnTo>
                  <a:lnTo>
                    <a:pt x="5" y="40"/>
                  </a:lnTo>
                  <a:lnTo>
                    <a:pt x="21" y="43"/>
                  </a:lnTo>
                  <a:lnTo>
                    <a:pt x="6" y="58"/>
                  </a:lnTo>
                  <a:lnTo>
                    <a:pt x="24" y="54"/>
                  </a:lnTo>
                  <a:lnTo>
                    <a:pt x="0" y="6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6" name="Freeform 161"/>
            <p:cNvSpPr>
              <a:spLocks/>
            </p:cNvSpPr>
            <p:nvPr/>
          </p:nvSpPr>
          <p:spPr bwMode="auto">
            <a:xfrm>
              <a:off x="2699" y="1881"/>
              <a:ext cx="42" cy="29"/>
            </a:xfrm>
            <a:custGeom>
              <a:avLst/>
              <a:gdLst>
                <a:gd name="T0" fmla="*/ 0 w 43"/>
                <a:gd name="T1" fmla="*/ 18 h 30"/>
                <a:gd name="T2" fmla="*/ 5 w 43"/>
                <a:gd name="T3" fmla="*/ 25 h 30"/>
                <a:gd name="T4" fmla="*/ 23 w 43"/>
                <a:gd name="T5" fmla="*/ 19 h 30"/>
                <a:gd name="T6" fmla="*/ 31 w 43"/>
                <a:gd name="T7" fmla="*/ 29 h 30"/>
                <a:gd name="T8" fmla="*/ 42 w 43"/>
                <a:gd name="T9" fmla="*/ 18 h 30"/>
                <a:gd name="T10" fmla="*/ 32 w 43"/>
                <a:gd name="T11" fmla="*/ 3 h 30"/>
                <a:gd name="T12" fmla="*/ 12 w 43"/>
                <a:gd name="T13" fmla="*/ 0 h 30"/>
                <a:gd name="T14" fmla="*/ 6 w 43"/>
                <a:gd name="T15" fmla="*/ 9 h 30"/>
                <a:gd name="T16" fmla="*/ 0 w 43"/>
                <a:gd name="T17" fmla="*/ 1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30">
                  <a:moveTo>
                    <a:pt x="0" y="18"/>
                  </a:moveTo>
                  <a:lnTo>
                    <a:pt x="5" y="25"/>
                  </a:lnTo>
                  <a:lnTo>
                    <a:pt x="23" y="19"/>
                  </a:lnTo>
                  <a:lnTo>
                    <a:pt x="31" y="29"/>
                  </a:lnTo>
                  <a:lnTo>
                    <a:pt x="42" y="18"/>
                  </a:lnTo>
                  <a:lnTo>
                    <a:pt x="32" y="3"/>
                  </a:lnTo>
                  <a:lnTo>
                    <a:pt x="12" y="0"/>
                  </a:lnTo>
                  <a:lnTo>
                    <a:pt x="6" y="9"/>
                  </a:lnTo>
                  <a:lnTo>
                    <a:pt x="0" y="1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7" name="Freeform 162"/>
            <p:cNvSpPr>
              <a:spLocks/>
            </p:cNvSpPr>
            <p:nvPr/>
          </p:nvSpPr>
          <p:spPr bwMode="auto">
            <a:xfrm>
              <a:off x="2715" y="1816"/>
              <a:ext cx="23" cy="22"/>
            </a:xfrm>
            <a:custGeom>
              <a:avLst/>
              <a:gdLst>
                <a:gd name="T0" fmla="*/ 0 w 23"/>
                <a:gd name="T1" fmla="*/ 22 h 23"/>
                <a:gd name="T2" fmla="*/ 0 w 23"/>
                <a:gd name="T3" fmla="*/ 4 h 23"/>
                <a:gd name="T4" fmla="*/ 22 w 23"/>
                <a:gd name="T5" fmla="*/ 0 h 23"/>
                <a:gd name="T6" fmla="*/ 0 w 23"/>
                <a:gd name="T7" fmla="*/ 22 h 23"/>
              </a:gdLst>
              <a:ahLst/>
              <a:cxnLst>
                <a:cxn ang="0">
                  <a:pos x="T0" y="T1"/>
                </a:cxn>
                <a:cxn ang="0">
                  <a:pos x="T2" y="T3"/>
                </a:cxn>
                <a:cxn ang="0">
                  <a:pos x="T4" y="T5"/>
                </a:cxn>
                <a:cxn ang="0">
                  <a:pos x="T6" y="T7"/>
                </a:cxn>
              </a:cxnLst>
              <a:rect l="0" t="0" r="r" b="b"/>
              <a:pathLst>
                <a:path w="23" h="23">
                  <a:moveTo>
                    <a:pt x="0" y="22"/>
                  </a:moveTo>
                  <a:lnTo>
                    <a:pt x="0" y="4"/>
                  </a:lnTo>
                  <a:lnTo>
                    <a:pt x="22" y="0"/>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8" name="Freeform 163"/>
            <p:cNvSpPr>
              <a:spLocks/>
            </p:cNvSpPr>
            <p:nvPr/>
          </p:nvSpPr>
          <p:spPr bwMode="auto">
            <a:xfrm>
              <a:off x="2721" y="1830"/>
              <a:ext cx="21" cy="21"/>
            </a:xfrm>
            <a:custGeom>
              <a:avLst/>
              <a:gdLst>
                <a:gd name="T0" fmla="*/ 0 w 22"/>
                <a:gd name="T1" fmla="*/ 15 h 22"/>
                <a:gd name="T2" fmla="*/ 12 w 22"/>
                <a:gd name="T3" fmla="*/ 0 h 22"/>
                <a:gd name="T4" fmla="*/ 21 w 22"/>
                <a:gd name="T5" fmla="*/ 21 h 22"/>
                <a:gd name="T6" fmla="*/ 0 w 22"/>
                <a:gd name="T7" fmla="*/ 15 h 22"/>
              </a:gdLst>
              <a:ahLst/>
              <a:cxnLst>
                <a:cxn ang="0">
                  <a:pos x="T0" y="T1"/>
                </a:cxn>
                <a:cxn ang="0">
                  <a:pos x="T2" y="T3"/>
                </a:cxn>
                <a:cxn ang="0">
                  <a:pos x="T4" y="T5"/>
                </a:cxn>
                <a:cxn ang="0">
                  <a:pos x="T6" y="T7"/>
                </a:cxn>
              </a:cxnLst>
              <a:rect l="0" t="0" r="r" b="b"/>
              <a:pathLst>
                <a:path w="22" h="22">
                  <a:moveTo>
                    <a:pt x="0" y="15"/>
                  </a:moveTo>
                  <a:lnTo>
                    <a:pt x="12" y="0"/>
                  </a:lnTo>
                  <a:lnTo>
                    <a:pt x="21" y="21"/>
                  </a:lnTo>
                  <a:lnTo>
                    <a:pt x="0" y="1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79" name="Freeform 164"/>
            <p:cNvSpPr>
              <a:spLocks/>
            </p:cNvSpPr>
            <p:nvPr/>
          </p:nvSpPr>
          <p:spPr bwMode="auto">
            <a:xfrm>
              <a:off x="2730" y="1810"/>
              <a:ext cx="124" cy="184"/>
            </a:xfrm>
            <a:custGeom>
              <a:avLst/>
              <a:gdLst>
                <a:gd name="T0" fmla="*/ 0 w 128"/>
                <a:gd name="T1" fmla="*/ 44 h 193"/>
                <a:gd name="T2" fmla="*/ 5 w 128"/>
                <a:gd name="T3" fmla="*/ 18 h 193"/>
                <a:gd name="T4" fmla="*/ 18 w 128"/>
                <a:gd name="T5" fmla="*/ 0 h 193"/>
                <a:gd name="T6" fmla="*/ 47 w 128"/>
                <a:gd name="T7" fmla="*/ 0 h 193"/>
                <a:gd name="T8" fmla="*/ 31 w 128"/>
                <a:gd name="T9" fmla="*/ 22 h 193"/>
                <a:gd name="T10" fmla="*/ 68 w 128"/>
                <a:gd name="T11" fmla="*/ 27 h 193"/>
                <a:gd name="T12" fmla="*/ 44 w 128"/>
                <a:gd name="T13" fmla="*/ 59 h 193"/>
                <a:gd name="T14" fmla="*/ 74 w 128"/>
                <a:gd name="T15" fmla="*/ 68 h 193"/>
                <a:gd name="T16" fmla="*/ 101 w 128"/>
                <a:gd name="T17" fmla="*/ 109 h 193"/>
                <a:gd name="T18" fmla="*/ 93 w 128"/>
                <a:gd name="T19" fmla="*/ 112 h 193"/>
                <a:gd name="T20" fmla="*/ 105 w 128"/>
                <a:gd name="T21" fmla="*/ 121 h 193"/>
                <a:gd name="T22" fmla="*/ 98 w 128"/>
                <a:gd name="T23" fmla="*/ 131 h 193"/>
                <a:gd name="T24" fmla="*/ 127 w 128"/>
                <a:gd name="T25" fmla="*/ 133 h 193"/>
                <a:gd name="T26" fmla="*/ 109 w 128"/>
                <a:gd name="T27" fmla="*/ 159 h 193"/>
                <a:gd name="T28" fmla="*/ 121 w 128"/>
                <a:gd name="T29" fmla="*/ 166 h 193"/>
                <a:gd name="T30" fmla="*/ 8 w 128"/>
                <a:gd name="T31" fmla="*/ 192 h 193"/>
                <a:gd name="T32" fmla="*/ 58 w 128"/>
                <a:gd name="T33" fmla="*/ 155 h 193"/>
                <a:gd name="T34" fmla="*/ 43 w 128"/>
                <a:gd name="T35" fmla="*/ 160 h 193"/>
                <a:gd name="T36" fmla="*/ 14 w 128"/>
                <a:gd name="T37" fmla="*/ 150 h 193"/>
                <a:gd name="T38" fmla="*/ 35 w 128"/>
                <a:gd name="T39" fmla="*/ 137 h 193"/>
                <a:gd name="T40" fmla="*/ 22 w 128"/>
                <a:gd name="T41" fmla="*/ 131 h 193"/>
                <a:gd name="T42" fmla="*/ 51 w 128"/>
                <a:gd name="T43" fmla="*/ 117 h 193"/>
                <a:gd name="T44" fmla="*/ 54 w 128"/>
                <a:gd name="T45" fmla="*/ 100 h 193"/>
                <a:gd name="T46" fmla="*/ 39 w 128"/>
                <a:gd name="T47" fmla="*/ 94 h 193"/>
                <a:gd name="T48" fmla="*/ 47 w 128"/>
                <a:gd name="T49" fmla="*/ 83 h 193"/>
                <a:gd name="T50" fmla="*/ 18 w 128"/>
                <a:gd name="T51" fmla="*/ 89 h 193"/>
                <a:gd name="T52" fmla="*/ 18 w 128"/>
                <a:gd name="T53" fmla="*/ 62 h 193"/>
                <a:gd name="T54" fmla="*/ 5 w 128"/>
                <a:gd name="T55" fmla="*/ 74 h 193"/>
                <a:gd name="T56" fmla="*/ 13 w 128"/>
                <a:gd name="T57" fmla="*/ 45 h 193"/>
                <a:gd name="T58" fmla="*/ 0 w 128"/>
                <a:gd name="T59" fmla="*/ 44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93">
                  <a:moveTo>
                    <a:pt x="0" y="44"/>
                  </a:moveTo>
                  <a:lnTo>
                    <a:pt x="5" y="18"/>
                  </a:lnTo>
                  <a:lnTo>
                    <a:pt x="18" y="0"/>
                  </a:lnTo>
                  <a:lnTo>
                    <a:pt x="47" y="0"/>
                  </a:lnTo>
                  <a:lnTo>
                    <a:pt x="31" y="22"/>
                  </a:lnTo>
                  <a:lnTo>
                    <a:pt x="68" y="27"/>
                  </a:lnTo>
                  <a:lnTo>
                    <a:pt x="44" y="59"/>
                  </a:lnTo>
                  <a:lnTo>
                    <a:pt x="74" y="68"/>
                  </a:lnTo>
                  <a:lnTo>
                    <a:pt x="101" y="109"/>
                  </a:lnTo>
                  <a:lnTo>
                    <a:pt x="93" y="112"/>
                  </a:lnTo>
                  <a:lnTo>
                    <a:pt x="105" y="121"/>
                  </a:lnTo>
                  <a:lnTo>
                    <a:pt x="98" y="131"/>
                  </a:lnTo>
                  <a:lnTo>
                    <a:pt x="127" y="133"/>
                  </a:lnTo>
                  <a:lnTo>
                    <a:pt x="109" y="159"/>
                  </a:lnTo>
                  <a:lnTo>
                    <a:pt x="121" y="166"/>
                  </a:lnTo>
                  <a:lnTo>
                    <a:pt x="8" y="192"/>
                  </a:lnTo>
                  <a:lnTo>
                    <a:pt x="58" y="155"/>
                  </a:lnTo>
                  <a:lnTo>
                    <a:pt x="43" y="160"/>
                  </a:lnTo>
                  <a:lnTo>
                    <a:pt x="14" y="150"/>
                  </a:lnTo>
                  <a:lnTo>
                    <a:pt x="35" y="137"/>
                  </a:lnTo>
                  <a:lnTo>
                    <a:pt x="22" y="131"/>
                  </a:lnTo>
                  <a:lnTo>
                    <a:pt x="51" y="117"/>
                  </a:lnTo>
                  <a:lnTo>
                    <a:pt x="54" y="100"/>
                  </a:lnTo>
                  <a:lnTo>
                    <a:pt x="39" y="94"/>
                  </a:lnTo>
                  <a:lnTo>
                    <a:pt x="47" y="83"/>
                  </a:lnTo>
                  <a:lnTo>
                    <a:pt x="18" y="89"/>
                  </a:lnTo>
                  <a:lnTo>
                    <a:pt x="18" y="62"/>
                  </a:lnTo>
                  <a:lnTo>
                    <a:pt x="5" y="74"/>
                  </a:lnTo>
                  <a:lnTo>
                    <a:pt x="13" y="45"/>
                  </a:lnTo>
                  <a:lnTo>
                    <a:pt x="0" y="4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0" name="Freeform 165"/>
            <p:cNvSpPr>
              <a:spLocks/>
            </p:cNvSpPr>
            <p:nvPr/>
          </p:nvSpPr>
          <p:spPr bwMode="auto">
            <a:xfrm>
              <a:off x="174" y="1487"/>
              <a:ext cx="472" cy="405"/>
            </a:xfrm>
            <a:custGeom>
              <a:avLst/>
              <a:gdLst>
                <a:gd name="T0" fmla="*/ 31 w 488"/>
                <a:gd name="T1" fmla="*/ 169 h 423"/>
                <a:gd name="T2" fmla="*/ 32 w 488"/>
                <a:gd name="T3" fmla="*/ 187 h 423"/>
                <a:gd name="T4" fmla="*/ 89 w 488"/>
                <a:gd name="T5" fmla="*/ 196 h 423"/>
                <a:gd name="T6" fmla="*/ 109 w 488"/>
                <a:gd name="T7" fmla="*/ 188 h 423"/>
                <a:gd name="T8" fmla="*/ 48 w 488"/>
                <a:gd name="T9" fmla="*/ 239 h 423"/>
                <a:gd name="T10" fmla="*/ 45 w 488"/>
                <a:gd name="T11" fmla="*/ 262 h 423"/>
                <a:gd name="T12" fmla="*/ 45 w 488"/>
                <a:gd name="T13" fmla="*/ 279 h 423"/>
                <a:gd name="T14" fmla="*/ 56 w 488"/>
                <a:gd name="T15" fmla="*/ 296 h 423"/>
                <a:gd name="T16" fmla="*/ 80 w 488"/>
                <a:gd name="T17" fmla="*/ 311 h 423"/>
                <a:gd name="T18" fmla="*/ 91 w 488"/>
                <a:gd name="T19" fmla="*/ 296 h 423"/>
                <a:gd name="T20" fmla="*/ 98 w 488"/>
                <a:gd name="T21" fmla="*/ 335 h 423"/>
                <a:gd name="T22" fmla="*/ 148 w 488"/>
                <a:gd name="T23" fmla="*/ 339 h 423"/>
                <a:gd name="T24" fmla="*/ 161 w 488"/>
                <a:gd name="T25" fmla="*/ 335 h 423"/>
                <a:gd name="T26" fmla="*/ 152 w 488"/>
                <a:gd name="T27" fmla="*/ 377 h 423"/>
                <a:gd name="T28" fmla="*/ 128 w 488"/>
                <a:gd name="T29" fmla="*/ 400 h 423"/>
                <a:gd name="T30" fmla="*/ 76 w 488"/>
                <a:gd name="T31" fmla="*/ 422 h 423"/>
                <a:gd name="T32" fmla="*/ 136 w 488"/>
                <a:gd name="T33" fmla="*/ 405 h 423"/>
                <a:gd name="T34" fmla="*/ 145 w 488"/>
                <a:gd name="T35" fmla="*/ 382 h 423"/>
                <a:gd name="T36" fmla="*/ 226 w 488"/>
                <a:gd name="T37" fmla="*/ 345 h 423"/>
                <a:gd name="T38" fmla="*/ 227 w 488"/>
                <a:gd name="T39" fmla="*/ 319 h 423"/>
                <a:gd name="T40" fmla="*/ 288 w 488"/>
                <a:gd name="T41" fmla="*/ 246 h 423"/>
                <a:gd name="T42" fmla="*/ 304 w 488"/>
                <a:gd name="T43" fmla="*/ 265 h 423"/>
                <a:gd name="T44" fmla="*/ 310 w 488"/>
                <a:gd name="T45" fmla="*/ 281 h 423"/>
                <a:gd name="T46" fmla="*/ 264 w 488"/>
                <a:gd name="T47" fmla="*/ 307 h 423"/>
                <a:gd name="T48" fmla="*/ 265 w 488"/>
                <a:gd name="T49" fmla="*/ 323 h 423"/>
                <a:gd name="T50" fmla="*/ 323 w 488"/>
                <a:gd name="T51" fmla="*/ 289 h 423"/>
                <a:gd name="T52" fmla="*/ 327 w 488"/>
                <a:gd name="T53" fmla="*/ 270 h 423"/>
                <a:gd name="T54" fmla="*/ 352 w 488"/>
                <a:gd name="T55" fmla="*/ 275 h 423"/>
                <a:gd name="T56" fmla="*/ 389 w 488"/>
                <a:gd name="T57" fmla="*/ 302 h 423"/>
                <a:gd name="T58" fmla="*/ 462 w 488"/>
                <a:gd name="T59" fmla="*/ 300 h 423"/>
                <a:gd name="T60" fmla="*/ 460 w 488"/>
                <a:gd name="T61" fmla="*/ 315 h 423"/>
                <a:gd name="T62" fmla="*/ 487 w 488"/>
                <a:gd name="T63" fmla="*/ 316 h 423"/>
                <a:gd name="T64" fmla="*/ 441 w 488"/>
                <a:gd name="T65" fmla="*/ 296 h 423"/>
                <a:gd name="T66" fmla="*/ 267 w 488"/>
                <a:gd name="T67" fmla="*/ 28 h 423"/>
                <a:gd name="T68" fmla="*/ 211 w 488"/>
                <a:gd name="T69" fmla="*/ 8 h 423"/>
                <a:gd name="T70" fmla="*/ 191 w 488"/>
                <a:gd name="T71" fmla="*/ 16 h 423"/>
                <a:gd name="T72" fmla="*/ 184 w 488"/>
                <a:gd name="T73" fmla="*/ 0 h 423"/>
                <a:gd name="T74" fmla="*/ 133 w 488"/>
                <a:gd name="T75" fmla="*/ 18 h 423"/>
                <a:gd name="T76" fmla="*/ 129 w 488"/>
                <a:gd name="T77" fmla="*/ 24 h 423"/>
                <a:gd name="T78" fmla="*/ 105 w 488"/>
                <a:gd name="T79" fmla="*/ 43 h 423"/>
                <a:gd name="T80" fmla="*/ 72 w 488"/>
                <a:gd name="T81" fmla="*/ 63 h 423"/>
                <a:gd name="T82" fmla="*/ 32 w 488"/>
                <a:gd name="T83" fmla="*/ 83 h 423"/>
                <a:gd name="T84" fmla="*/ 71 w 488"/>
                <a:gd name="T85" fmla="*/ 121 h 423"/>
                <a:gd name="T86" fmla="*/ 98 w 488"/>
                <a:gd name="T87" fmla="*/ 133 h 423"/>
                <a:gd name="T88" fmla="*/ 117 w 488"/>
                <a:gd name="T89" fmla="*/ 144 h 423"/>
                <a:gd name="T90" fmla="*/ 71 w 488"/>
                <a:gd name="T91" fmla="*/ 149 h 423"/>
                <a:gd name="T92" fmla="*/ 55 w 488"/>
                <a:gd name="T93" fmla="*/ 136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8" h="423">
                  <a:moveTo>
                    <a:pt x="0" y="161"/>
                  </a:moveTo>
                  <a:lnTo>
                    <a:pt x="31" y="169"/>
                  </a:lnTo>
                  <a:lnTo>
                    <a:pt x="18" y="172"/>
                  </a:lnTo>
                  <a:lnTo>
                    <a:pt x="32" y="187"/>
                  </a:lnTo>
                  <a:lnTo>
                    <a:pt x="80" y="186"/>
                  </a:lnTo>
                  <a:lnTo>
                    <a:pt x="89" y="196"/>
                  </a:lnTo>
                  <a:lnTo>
                    <a:pt x="120" y="183"/>
                  </a:lnTo>
                  <a:lnTo>
                    <a:pt x="109" y="188"/>
                  </a:lnTo>
                  <a:lnTo>
                    <a:pt x="114" y="215"/>
                  </a:lnTo>
                  <a:lnTo>
                    <a:pt x="48" y="239"/>
                  </a:lnTo>
                  <a:lnTo>
                    <a:pt x="29" y="266"/>
                  </a:lnTo>
                  <a:lnTo>
                    <a:pt x="45" y="262"/>
                  </a:lnTo>
                  <a:lnTo>
                    <a:pt x="33" y="269"/>
                  </a:lnTo>
                  <a:lnTo>
                    <a:pt x="45" y="279"/>
                  </a:lnTo>
                  <a:lnTo>
                    <a:pt x="71" y="281"/>
                  </a:lnTo>
                  <a:lnTo>
                    <a:pt x="56" y="296"/>
                  </a:lnTo>
                  <a:lnTo>
                    <a:pt x="68" y="310"/>
                  </a:lnTo>
                  <a:lnTo>
                    <a:pt x="80" y="311"/>
                  </a:lnTo>
                  <a:lnTo>
                    <a:pt x="107" y="281"/>
                  </a:lnTo>
                  <a:lnTo>
                    <a:pt x="91" y="296"/>
                  </a:lnTo>
                  <a:lnTo>
                    <a:pt x="105" y="324"/>
                  </a:lnTo>
                  <a:lnTo>
                    <a:pt x="98" y="335"/>
                  </a:lnTo>
                  <a:lnTo>
                    <a:pt x="128" y="319"/>
                  </a:lnTo>
                  <a:lnTo>
                    <a:pt x="148" y="339"/>
                  </a:lnTo>
                  <a:lnTo>
                    <a:pt x="155" y="327"/>
                  </a:lnTo>
                  <a:lnTo>
                    <a:pt x="161" y="335"/>
                  </a:lnTo>
                  <a:lnTo>
                    <a:pt x="184" y="324"/>
                  </a:lnTo>
                  <a:lnTo>
                    <a:pt x="152" y="377"/>
                  </a:lnTo>
                  <a:lnTo>
                    <a:pt x="129" y="388"/>
                  </a:lnTo>
                  <a:lnTo>
                    <a:pt x="128" y="400"/>
                  </a:lnTo>
                  <a:lnTo>
                    <a:pt x="98" y="400"/>
                  </a:lnTo>
                  <a:lnTo>
                    <a:pt x="76" y="422"/>
                  </a:lnTo>
                  <a:lnTo>
                    <a:pt x="105" y="405"/>
                  </a:lnTo>
                  <a:lnTo>
                    <a:pt x="136" y="405"/>
                  </a:lnTo>
                  <a:lnTo>
                    <a:pt x="153" y="393"/>
                  </a:lnTo>
                  <a:lnTo>
                    <a:pt x="145" y="382"/>
                  </a:lnTo>
                  <a:lnTo>
                    <a:pt x="164" y="385"/>
                  </a:lnTo>
                  <a:lnTo>
                    <a:pt x="226" y="345"/>
                  </a:lnTo>
                  <a:lnTo>
                    <a:pt x="238" y="330"/>
                  </a:lnTo>
                  <a:lnTo>
                    <a:pt x="227" y="319"/>
                  </a:lnTo>
                  <a:lnTo>
                    <a:pt x="280" y="270"/>
                  </a:lnTo>
                  <a:lnTo>
                    <a:pt x="288" y="246"/>
                  </a:lnTo>
                  <a:lnTo>
                    <a:pt x="283" y="270"/>
                  </a:lnTo>
                  <a:lnTo>
                    <a:pt x="304" y="265"/>
                  </a:lnTo>
                  <a:lnTo>
                    <a:pt x="292" y="276"/>
                  </a:lnTo>
                  <a:lnTo>
                    <a:pt x="310" y="281"/>
                  </a:lnTo>
                  <a:lnTo>
                    <a:pt x="271" y="284"/>
                  </a:lnTo>
                  <a:lnTo>
                    <a:pt x="264" y="307"/>
                  </a:lnTo>
                  <a:lnTo>
                    <a:pt x="277" y="307"/>
                  </a:lnTo>
                  <a:lnTo>
                    <a:pt x="265" y="323"/>
                  </a:lnTo>
                  <a:lnTo>
                    <a:pt x="317" y="302"/>
                  </a:lnTo>
                  <a:lnTo>
                    <a:pt x="323" y="289"/>
                  </a:lnTo>
                  <a:lnTo>
                    <a:pt x="315" y="283"/>
                  </a:lnTo>
                  <a:lnTo>
                    <a:pt x="327" y="270"/>
                  </a:lnTo>
                  <a:lnTo>
                    <a:pt x="326" y="281"/>
                  </a:lnTo>
                  <a:lnTo>
                    <a:pt x="352" y="275"/>
                  </a:lnTo>
                  <a:lnTo>
                    <a:pt x="346" y="285"/>
                  </a:lnTo>
                  <a:lnTo>
                    <a:pt x="389" y="302"/>
                  </a:lnTo>
                  <a:lnTo>
                    <a:pt x="451" y="310"/>
                  </a:lnTo>
                  <a:lnTo>
                    <a:pt x="462" y="300"/>
                  </a:lnTo>
                  <a:lnTo>
                    <a:pt x="472" y="306"/>
                  </a:lnTo>
                  <a:lnTo>
                    <a:pt x="460" y="315"/>
                  </a:lnTo>
                  <a:lnTo>
                    <a:pt x="478" y="324"/>
                  </a:lnTo>
                  <a:lnTo>
                    <a:pt x="487" y="316"/>
                  </a:lnTo>
                  <a:lnTo>
                    <a:pt x="470" y="296"/>
                  </a:lnTo>
                  <a:lnTo>
                    <a:pt x="441" y="296"/>
                  </a:lnTo>
                  <a:lnTo>
                    <a:pt x="441" y="48"/>
                  </a:lnTo>
                  <a:lnTo>
                    <a:pt x="267" y="28"/>
                  </a:lnTo>
                  <a:lnTo>
                    <a:pt x="260" y="16"/>
                  </a:lnTo>
                  <a:lnTo>
                    <a:pt x="211" y="8"/>
                  </a:lnTo>
                  <a:lnTo>
                    <a:pt x="206" y="18"/>
                  </a:lnTo>
                  <a:lnTo>
                    <a:pt x="191" y="16"/>
                  </a:lnTo>
                  <a:lnTo>
                    <a:pt x="205" y="6"/>
                  </a:lnTo>
                  <a:lnTo>
                    <a:pt x="184" y="0"/>
                  </a:lnTo>
                  <a:lnTo>
                    <a:pt x="165" y="16"/>
                  </a:lnTo>
                  <a:lnTo>
                    <a:pt x="133" y="18"/>
                  </a:lnTo>
                  <a:lnTo>
                    <a:pt x="133" y="32"/>
                  </a:lnTo>
                  <a:lnTo>
                    <a:pt x="129" y="24"/>
                  </a:lnTo>
                  <a:lnTo>
                    <a:pt x="99" y="32"/>
                  </a:lnTo>
                  <a:lnTo>
                    <a:pt x="105" y="43"/>
                  </a:lnTo>
                  <a:lnTo>
                    <a:pt x="91" y="40"/>
                  </a:lnTo>
                  <a:lnTo>
                    <a:pt x="72" y="63"/>
                  </a:lnTo>
                  <a:lnTo>
                    <a:pt x="29" y="72"/>
                  </a:lnTo>
                  <a:lnTo>
                    <a:pt x="32" y="83"/>
                  </a:lnTo>
                  <a:lnTo>
                    <a:pt x="20" y="86"/>
                  </a:lnTo>
                  <a:lnTo>
                    <a:pt x="71" y="121"/>
                  </a:lnTo>
                  <a:lnTo>
                    <a:pt x="140" y="137"/>
                  </a:lnTo>
                  <a:lnTo>
                    <a:pt x="98" y="133"/>
                  </a:lnTo>
                  <a:lnTo>
                    <a:pt x="99" y="142"/>
                  </a:lnTo>
                  <a:lnTo>
                    <a:pt x="117" y="144"/>
                  </a:lnTo>
                  <a:lnTo>
                    <a:pt x="102" y="151"/>
                  </a:lnTo>
                  <a:lnTo>
                    <a:pt x="71" y="149"/>
                  </a:lnTo>
                  <a:lnTo>
                    <a:pt x="71" y="134"/>
                  </a:lnTo>
                  <a:lnTo>
                    <a:pt x="55" y="136"/>
                  </a:lnTo>
                  <a:lnTo>
                    <a:pt x="0" y="16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1" name="Freeform 167"/>
            <p:cNvSpPr>
              <a:spLocks/>
            </p:cNvSpPr>
            <p:nvPr/>
          </p:nvSpPr>
          <p:spPr bwMode="auto">
            <a:xfrm>
              <a:off x="383" y="1827"/>
              <a:ext cx="42" cy="24"/>
            </a:xfrm>
            <a:custGeom>
              <a:avLst/>
              <a:gdLst>
                <a:gd name="T0" fmla="*/ 0 w 44"/>
                <a:gd name="T1" fmla="*/ 9 h 25"/>
                <a:gd name="T2" fmla="*/ 12 w 44"/>
                <a:gd name="T3" fmla="*/ 24 h 25"/>
                <a:gd name="T4" fmla="*/ 43 w 44"/>
                <a:gd name="T5" fmla="*/ 4 h 25"/>
                <a:gd name="T6" fmla="*/ 13 w 44"/>
                <a:gd name="T7" fmla="*/ 0 h 25"/>
                <a:gd name="T8" fmla="*/ 17 w 44"/>
                <a:gd name="T9" fmla="*/ 9 h 25"/>
                <a:gd name="T10" fmla="*/ 0 w 44"/>
                <a:gd name="T11" fmla="*/ 9 h 25"/>
              </a:gdLst>
              <a:ahLst/>
              <a:cxnLst>
                <a:cxn ang="0">
                  <a:pos x="T0" y="T1"/>
                </a:cxn>
                <a:cxn ang="0">
                  <a:pos x="T2" y="T3"/>
                </a:cxn>
                <a:cxn ang="0">
                  <a:pos x="T4" y="T5"/>
                </a:cxn>
                <a:cxn ang="0">
                  <a:pos x="T6" y="T7"/>
                </a:cxn>
                <a:cxn ang="0">
                  <a:pos x="T8" y="T9"/>
                </a:cxn>
                <a:cxn ang="0">
                  <a:pos x="T10" y="T11"/>
                </a:cxn>
              </a:cxnLst>
              <a:rect l="0" t="0" r="r" b="b"/>
              <a:pathLst>
                <a:path w="44" h="25">
                  <a:moveTo>
                    <a:pt x="0" y="9"/>
                  </a:moveTo>
                  <a:lnTo>
                    <a:pt x="12" y="24"/>
                  </a:lnTo>
                  <a:lnTo>
                    <a:pt x="43" y="4"/>
                  </a:lnTo>
                  <a:lnTo>
                    <a:pt x="13" y="0"/>
                  </a:lnTo>
                  <a:lnTo>
                    <a:pt x="17" y="9"/>
                  </a:lnTo>
                  <a:lnTo>
                    <a:pt x="0" y="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2" name="Freeform 168"/>
            <p:cNvSpPr>
              <a:spLocks/>
            </p:cNvSpPr>
            <p:nvPr/>
          </p:nvSpPr>
          <p:spPr bwMode="auto">
            <a:xfrm>
              <a:off x="648" y="1782"/>
              <a:ext cx="126" cy="112"/>
            </a:xfrm>
            <a:custGeom>
              <a:avLst/>
              <a:gdLst>
                <a:gd name="T0" fmla="*/ 0 w 130"/>
                <a:gd name="T1" fmla="*/ 12 h 117"/>
                <a:gd name="T2" fmla="*/ 5 w 130"/>
                <a:gd name="T3" fmla="*/ 28 h 117"/>
                <a:gd name="T4" fmla="*/ 22 w 130"/>
                <a:gd name="T5" fmla="*/ 35 h 117"/>
                <a:gd name="T6" fmla="*/ 30 w 130"/>
                <a:gd name="T7" fmla="*/ 29 h 117"/>
                <a:gd name="T8" fmla="*/ 16 w 130"/>
                <a:gd name="T9" fmla="*/ 21 h 117"/>
                <a:gd name="T10" fmla="*/ 30 w 130"/>
                <a:gd name="T11" fmla="*/ 21 h 117"/>
                <a:gd name="T12" fmla="*/ 44 w 130"/>
                <a:gd name="T13" fmla="*/ 36 h 117"/>
                <a:gd name="T14" fmla="*/ 40 w 130"/>
                <a:gd name="T15" fmla="*/ 10 h 117"/>
                <a:gd name="T16" fmla="*/ 51 w 130"/>
                <a:gd name="T17" fmla="*/ 32 h 117"/>
                <a:gd name="T18" fmla="*/ 77 w 130"/>
                <a:gd name="T19" fmla="*/ 45 h 117"/>
                <a:gd name="T20" fmla="*/ 72 w 130"/>
                <a:gd name="T21" fmla="*/ 62 h 117"/>
                <a:gd name="T22" fmla="*/ 104 w 130"/>
                <a:gd name="T23" fmla="*/ 82 h 117"/>
                <a:gd name="T24" fmla="*/ 95 w 130"/>
                <a:gd name="T25" fmla="*/ 98 h 117"/>
                <a:gd name="T26" fmla="*/ 112 w 130"/>
                <a:gd name="T27" fmla="*/ 86 h 117"/>
                <a:gd name="T28" fmla="*/ 115 w 130"/>
                <a:gd name="T29" fmla="*/ 116 h 117"/>
                <a:gd name="T30" fmla="*/ 127 w 130"/>
                <a:gd name="T31" fmla="*/ 110 h 117"/>
                <a:gd name="T32" fmla="*/ 129 w 130"/>
                <a:gd name="T33" fmla="*/ 87 h 117"/>
                <a:gd name="T34" fmla="*/ 98 w 130"/>
                <a:gd name="T35" fmla="*/ 75 h 117"/>
                <a:gd name="T36" fmla="*/ 41 w 130"/>
                <a:gd name="T37" fmla="*/ 0 h 117"/>
                <a:gd name="T38" fmla="*/ 8 w 130"/>
                <a:gd name="T39" fmla="*/ 21 h 117"/>
                <a:gd name="T40" fmla="*/ 0 w 130"/>
                <a:gd name="T41" fmla="*/ 1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0" h="117">
                  <a:moveTo>
                    <a:pt x="0" y="12"/>
                  </a:moveTo>
                  <a:lnTo>
                    <a:pt x="5" y="28"/>
                  </a:lnTo>
                  <a:lnTo>
                    <a:pt x="22" y="35"/>
                  </a:lnTo>
                  <a:lnTo>
                    <a:pt x="30" y="29"/>
                  </a:lnTo>
                  <a:lnTo>
                    <a:pt x="16" y="21"/>
                  </a:lnTo>
                  <a:lnTo>
                    <a:pt x="30" y="21"/>
                  </a:lnTo>
                  <a:lnTo>
                    <a:pt x="44" y="36"/>
                  </a:lnTo>
                  <a:lnTo>
                    <a:pt x="40" y="10"/>
                  </a:lnTo>
                  <a:lnTo>
                    <a:pt x="51" y="32"/>
                  </a:lnTo>
                  <a:lnTo>
                    <a:pt x="77" y="45"/>
                  </a:lnTo>
                  <a:lnTo>
                    <a:pt x="72" y="62"/>
                  </a:lnTo>
                  <a:lnTo>
                    <a:pt x="104" y="82"/>
                  </a:lnTo>
                  <a:lnTo>
                    <a:pt x="95" y="98"/>
                  </a:lnTo>
                  <a:lnTo>
                    <a:pt x="112" y="86"/>
                  </a:lnTo>
                  <a:lnTo>
                    <a:pt x="115" y="116"/>
                  </a:lnTo>
                  <a:lnTo>
                    <a:pt x="127" y="110"/>
                  </a:lnTo>
                  <a:lnTo>
                    <a:pt x="129" y="87"/>
                  </a:lnTo>
                  <a:lnTo>
                    <a:pt x="98" y="75"/>
                  </a:lnTo>
                  <a:lnTo>
                    <a:pt x="41" y="0"/>
                  </a:lnTo>
                  <a:lnTo>
                    <a:pt x="8" y="21"/>
                  </a:lnTo>
                  <a:lnTo>
                    <a:pt x="0" y="1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3" name="Freeform 169"/>
            <p:cNvSpPr>
              <a:spLocks/>
            </p:cNvSpPr>
            <p:nvPr/>
          </p:nvSpPr>
          <p:spPr bwMode="auto">
            <a:xfrm>
              <a:off x="675" y="1817"/>
              <a:ext cx="22" cy="22"/>
            </a:xfrm>
            <a:custGeom>
              <a:avLst/>
              <a:gdLst>
                <a:gd name="T0" fmla="*/ 0 w 23"/>
                <a:gd name="T1" fmla="*/ 0 h 23"/>
                <a:gd name="T2" fmla="*/ 6 w 23"/>
                <a:gd name="T3" fmla="*/ 22 h 23"/>
                <a:gd name="T4" fmla="*/ 8 w 23"/>
                <a:gd name="T5" fmla="*/ 11 h 23"/>
                <a:gd name="T6" fmla="*/ 22 w 23"/>
                <a:gd name="T7" fmla="*/ 20 h 23"/>
                <a:gd name="T8" fmla="*/ 9 w 23"/>
                <a:gd name="T9" fmla="*/ 11 h 23"/>
                <a:gd name="T10" fmla="*/ 20 w 23"/>
                <a:gd name="T11" fmla="*/ 3 h 23"/>
                <a:gd name="T12" fmla="*/ 0 w 23"/>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3" h="23">
                  <a:moveTo>
                    <a:pt x="0" y="0"/>
                  </a:moveTo>
                  <a:lnTo>
                    <a:pt x="6" y="22"/>
                  </a:lnTo>
                  <a:lnTo>
                    <a:pt x="8" y="11"/>
                  </a:lnTo>
                  <a:lnTo>
                    <a:pt x="22" y="20"/>
                  </a:lnTo>
                  <a:lnTo>
                    <a:pt x="9" y="11"/>
                  </a:lnTo>
                  <a:lnTo>
                    <a:pt x="20" y="3"/>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4" name="Freeform 170"/>
            <p:cNvSpPr>
              <a:spLocks/>
            </p:cNvSpPr>
            <p:nvPr/>
          </p:nvSpPr>
          <p:spPr bwMode="auto">
            <a:xfrm>
              <a:off x="686" y="1834"/>
              <a:ext cx="22" cy="27"/>
            </a:xfrm>
            <a:custGeom>
              <a:avLst/>
              <a:gdLst>
                <a:gd name="T0" fmla="*/ 0 w 23"/>
                <a:gd name="T1" fmla="*/ 0 h 29"/>
                <a:gd name="T2" fmla="*/ 19 w 23"/>
                <a:gd name="T3" fmla="*/ 5 h 29"/>
                <a:gd name="T4" fmla="*/ 22 w 23"/>
                <a:gd name="T5" fmla="*/ 28 h 29"/>
                <a:gd name="T6" fmla="*/ 0 w 23"/>
                <a:gd name="T7" fmla="*/ 0 h 29"/>
              </a:gdLst>
              <a:ahLst/>
              <a:cxnLst>
                <a:cxn ang="0">
                  <a:pos x="T0" y="T1"/>
                </a:cxn>
                <a:cxn ang="0">
                  <a:pos x="T2" y="T3"/>
                </a:cxn>
                <a:cxn ang="0">
                  <a:pos x="T4" y="T5"/>
                </a:cxn>
                <a:cxn ang="0">
                  <a:pos x="T6" y="T7"/>
                </a:cxn>
              </a:cxnLst>
              <a:rect l="0" t="0" r="r" b="b"/>
              <a:pathLst>
                <a:path w="23" h="29">
                  <a:moveTo>
                    <a:pt x="0" y="0"/>
                  </a:moveTo>
                  <a:lnTo>
                    <a:pt x="19" y="5"/>
                  </a:lnTo>
                  <a:lnTo>
                    <a:pt x="22" y="28"/>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5" name="Freeform 171"/>
            <p:cNvSpPr>
              <a:spLocks/>
            </p:cNvSpPr>
            <p:nvPr/>
          </p:nvSpPr>
          <p:spPr bwMode="auto">
            <a:xfrm>
              <a:off x="698" y="1819"/>
              <a:ext cx="22" cy="21"/>
            </a:xfrm>
            <a:custGeom>
              <a:avLst/>
              <a:gdLst>
                <a:gd name="T0" fmla="*/ 0 w 23"/>
                <a:gd name="T1" fmla="*/ 0 h 22"/>
                <a:gd name="T2" fmla="*/ 3 w 23"/>
                <a:gd name="T3" fmla="*/ 21 h 22"/>
                <a:gd name="T4" fmla="*/ 18 w 23"/>
                <a:gd name="T5" fmla="*/ 21 h 22"/>
                <a:gd name="T6" fmla="*/ 11 w 23"/>
                <a:gd name="T7" fmla="*/ 3 h 22"/>
                <a:gd name="T8" fmla="*/ 22 w 23"/>
                <a:gd name="T9" fmla="*/ 16 h 22"/>
                <a:gd name="T10" fmla="*/ 12 w 23"/>
                <a:gd name="T11" fmla="*/ 0 h 22"/>
                <a:gd name="T12" fmla="*/ 0 w 23"/>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3" h="22">
                  <a:moveTo>
                    <a:pt x="0" y="0"/>
                  </a:moveTo>
                  <a:lnTo>
                    <a:pt x="3" y="21"/>
                  </a:lnTo>
                  <a:lnTo>
                    <a:pt x="18" y="21"/>
                  </a:lnTo>
                  <a:lnTo>
                    <a:pt x="11" y="3"/>
                  </a:lnTo>
                  <a:lnTo>
                    <a:pt x="22" y="16"/>
                  </a:lnTo>
                  <a:lnTo>
                    <a:pt x="12" y="0"/>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6" name="Freeform 172"/>
            <p:cNvSpPr>
              <a:spLocks/>
            </p:cNvSpPr>
            <p:nvPr/>
          </p:nvSpPr>
          <p:spPr bwMode="auto">
            <a:xfrm>
              <a:off x="712" y="1843"/>
              <a:ext cx="22" cy="22"/>
            </a:xfrm>
            <a:custGeom>
              <a:avLst/>
              <a:gdLst>
                <a:gd name="T0" fmla="*/ 0 w 23"/>
                <a:gd name="T1" fmla="*/ 0 h 23"/>
                <a:gd name="T2" fmla="*/ 22 w 23"/>
                <a:gd name="T3" fmla="*/ 22 h 23"/>
                <a:gd name="T4" fmla="*/ 22 w 23"/>
                <a:gd name="T5" fmla="*/ 2 h 23"/>
                <a:gd name="T6" fmla="*/ 0 w 23"/>
                <a:gd name="T7" fmla="*/ 0 h 23"/>
              </a:gdLst>
              <a:ahLst/>
              <a:cxnLst>
                <a:cxn ang="0">
                  <a:pos x="T0" y="T1"/>
                </a:cxn>
                <a:cxn ang="0">
                  <a:pos x="T2" y="T3"/>
                </a:cxn>
                <a:cxn ang="0">
                  <a:pos x="T4" y="T5"/>
                </a:cxn>
                <a:cxn ang="0">
                  <a:pos x="T6" y="T7"/>
                </a:cxn>
              </a:cxnLst>
              <a:rect l="0" t="0" r="r" b="b"/>
              <a:pathLst>
                <a:path w="23" h="23">
                  <a:moveTo>
                    <a:pt x="0" y="0"/>
                  </a:moveTo>
                  <a:lnTo>
                    <a:pt x="22" y="22"/>
                  </a:lnTo>
                  <a:lnTo>
                    <a:pt x="22" y="2"/>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7" name="Freeform 173"/>
            <p:cNvSpPr>
              <a:spLocks/>
            </p:cNvSpPr>
            <p:nvPr/>
          </p:nvSpPr>
          <p:spPr bwMode="auto">
            <a:xfrm>
              <a:off x="716" y="1860"/>
              <a:ext cx="22" cy="30"/>
            </a:xfrm>
            <a:custGeom>
              <a:avLst/>
              <a:gdLst>
                <a:gd name="T0" fmla="*/ 0 w 23"/>
                <a:gd name="T1" fmla="*/ 0 h 31"/>
                <a:gd name="T2" fmla="*/ 17 w 23"/>
                <a:gd name="T3" fmla="*/ 10 h 31"/>
                <a:gd name="T4" fmla="*/ 22 w 23"/>
                <a:gd name="T5" fmla="*/ 30 h 31"/>
                <a:gd name="T6" fmla="*/ 0 w 23"/>
                <a:gd name="T7" fmla="*/ 0 h 31"/>
              </a:gdLst>
              <a:ahLst/>
              <a:cxnLst>
                <a:cxn ang="0">
                  <a:pos x="T0" y="T1"/>
                </a:cxn>
                <a:cxn ang="0">
                  <a:pos x="T2" y="T3"/>
                </a:cxn>
                <a:cxn ang="0">
                  <a:pos x="T4" y="T5"/>
                </a:cxn>
                <a:cxn ang="0">
                  <a:pos x="T6" y="T7"/>
                </a:cxn>
              </a:cxnLst>
              <a:rect l="0" t="0" r="r" b="b"/>
              <a:pathLst>
                <a:path w="23" h="31">
                  <a:moveTo>
                    <a:pt x="0" y="0"/>
                  </a:moveTo>
                  <a:lnTo>
                    <a:pt x="17" y="10"/>
                  </a:lnTo>
                  <a:lnTo>
                    <a:pt x="22" y="30"/>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8" name="Freeform 174"/>
            <p:cNvSpPr>
              <a:spLocks/>
            </p:cNvSpPr>
            <p:nvPr/>
          </p:nvSpPr>
          <p:spPr bwMode="auto">
            <a:xfrm>
              <a:off x="749" y="1868"/>
              <a:ext cx="23" cy="22"/>
            </a:xfrm>
            <a:custGeom>
              <a:avLst/>
              <a:gdLst>
                <a:gd name="T0" fmla="*/ 0 w 23"/>
                <a:gd name="T1" fmla="*/ 11 h 23"/>
                <a:gd name="T2" fmla="*/ 11 w 23"/>
                <a:gd name="T3" fmla="*/ 0 h 23"/>
                <a:gd name="T4" fmla="*/ 22 w 23"/>
                <a:gd name="T5" fmla="*/ 22 h 23"/>
                <a:gd name="T6" fmla="*/ 0 w 23"/>
                <a:gd name="T7" fmla="*/ 11 h 23"/>
              </a:gdLst>
              <a:ahLst/>
              <a:cxnLst>
                <a:cxn ang="0">
                  <a:pos x="T0" y="T1"/>
                </a:cxn>
                <a:cxn ang="0">
                  <a:pos x="T2" y="T3"/>
                </a:cxn>
                <a:cxn ang="0">
                  <a:pos x="T4" y="T5"/>
                </a:cxn>
                <a:cxn ang="0">
                  <a:pos x="T6" y="T7"/>
                </a:cxn>
              </a:cxnLst>
              <a:rect l="0" t="0" r="r" b="b"/>
              <a:pathLst>
                <a:path w="23" h="23">
                  <a:moveTo>
                    <a:pt x="0" y="11"/>
                  </a:moveTo>
                  <a:lnTo>
                    <a:pt x="11" y="0"/>
                  </a:lnTo>
                  <a:lnTo>
                    <a:pt x="22" y="22"/>
                  </a:lnTo>
                  <a:lnTo>
                    <a:pt x="0" y="1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89" name="Freeform 175"/>
            <p:cNvSpPr>
              <a:spLocks/>
            </p:cNvSpPr>
            <p:nvPr/>
          </p:nvSpPr>
          <p:spPr bwMode="auto">
            <a:xfrm>
              <a:off x="859" y="2004"/>
              <a:ext cx="910" cy="436"/>
            </a:xfrm>
            <a:custGeom>
              <a:avLst/>
              <a:gdLst>
                <a:gd name="T0" fmla="*/ 10 w 941"/>
                <a:gd name="T1" fmla="*/ 62 h 456"/>
                <a:gd name="T2" fmla="*/ 13 w 941"/>
                <a:gd name="T3" fmla="*/ 68 h 456"/>
                <a:gd name="T4" fmla="*/ 28 w 941"/>
                <a:gd name="T5" fmla="*/ 224 h 456"/>
                <a:gd name="T6" fmla="*/ 37 w 941"/>
                <a:gd name="T7" fmla="*/ 240 h 456"/>
                <a:gd name="T8" fmla="*/ 98 w 941"/>
                <a:gd name="T9" fmla="*/ 299 h 456"/>
                <a:gd name="T10" fmla="*/ 162 w 941"/>
                <a:gd name="T11" fmla="*/ 322 h 456"/>
                <a:gd name="T12" fmla="*/ 297 w 941"/>
                <a:gd name="T13" fmla="*/ 338 h 456"/>
                <a:gd name="T14" fmla="*/ 376 w 941"/>
                <a:gd name="T15" fmla="*/ 373 h 456"/>
                <a:gd name="T16" fmla="*/ 449 w 941"/>
                <a:gd name="T17" fmla="*/ 442 h 456"/>
                <a:gd name="T18" fmla="*/ 480 w 941"/>
                <a:gd name="T19" fmla="*/ 390 h 456"/>
                <a:gd name="T20" fmla="*/ 532 w 941"/>
                <a:gd name="T21" fmla="*/ 373 h 456"/>
                <a:gd name="T22" fmla="*/ 575 w 941"/>
                <a:gd name="T23" fmla="*/ 367 h 456"/>
                <a:gd name="T24" fmla="*/ 594 w 941"/>
                <a:gd name="T25" fmla="*/ 364 h 456"/>
                <a:gd name="T26" fmla="*/ 599 w 941"/>
                <a:gd name="T27" fmla="*/ 365 h 456"/>
                <a:gd name="T28" fmla="*/ 683 w 941"/>
                <a:gd name="T29" fmla="*/ 386 h 456"/>
                <a:gd name="T30" fmla="*/ 707 w 941"/>
                <a:gd name="T31" fmla="*/ 455 h 456"/>
                <a:gd name="T32" fmla="*/ 725 w 941"/>
                <a:gd name="T33" fmla="*/ 423 h 456"/>
                <a:gd name="T34" fmla="*/ 717 w 941"/>
                <a:gd name="T35" fmla="*/ 325 h 456"/>
                <a:gd name="T36" fmla="*/ 783 w 941"/>
                <a:gd name="T37" fmla="*/ 263 h 456"/>
                <a:gd name="T38" fmla="*/ 786 w 941"/>
                <a:gd name="T39" fmla="*/ 243 h 456"/>
                <a:gd name="T40" fmla="*/ 772 w 941"/>
                <a:gd name="T41" fmla="*/ 214 h 456"/>
                <a:gd name="T42" fmla="*/ 783 w 941"/>
                <a:gd name="T43" fmla="*/ 202 h 456"/>
                <a:gd name="T44" fmla="*/ 798 w 941"/>
                <a:gd name="T45" fmla="*/ 240 h 456"/>
                <a:gd name="T46" fmla="*/ 802 w 941"/>
                <a:gd name="T47" fmla="*/ 194 h 456"/>
                <a:gd name="T48" fmla="*/ 827 w 941"/>
                <a:gd name="T49" fmla="*/ 170 h 456"/>
                <a:gd name="T50" fmla="*/ 877 w 941"/>
                <a:gd name="T51" fmla="*/ 144 h 456"/>
                <a:gd name="T52" fmla="*/ 938 w 941"/>
                <a:gd name="T53" fmla="*/ 97 h 456"/>
                <a:gd name="T54" fmla="*/ 927 w 941"/>
                <a:gd name="T55" fmla="*/ 76 h 456"/>
                <a:gd name="T56" fmla="*/ 900 w 941"/>
                <a:gd name="T57" fmla="*/ 41 h 456"/>
                <a:gd name="T58" fmla="*/ 798 w 941"/>
                <a:gd name="T59" fmla="*/ 99 h 456"/>
                <a:gd name="T60" fmla="*/ 744 w 941"/>
                <a:gd name="T61" fmla="*/ 126 h 456"/>
                <a:gd name="T62" fmla="*/ 699 w 941"/>
                <a:gd name="T63" fmla="*/ 159 h 456"/>
                <a:gd name="T64" fmla="*/ 677 w 941"/>
                <a:gd name="T65" fmla="*/ 149 h 456"/>
                <a:gd name="T66" fmla="*/ 686 w 941"/>
                <a:gd name="T67" fmla="*/ 136 h 456"/>
                <a:gd name="T68" fmla="*/ 682 w 941"/>
                <a:gd name="T69" fmla="*/ 109 h 456"/>
                <a:gd name="T70" fmla="*/ 671 w 941"/>
                <a:gd name="T71" fmla="*/ 85 h 456"/>
                <a:gd name="T72" fmla="*/ 626 w 941"/>
                <a:gd name="T73" fmla="*/ 97 h 456"/>
                <a:gd name="T74" fmla="*/ 605 w 941"/>
                <a:gd name="T75" fmla="*/ 152 h 456"/>
                <a:gd name="T76" fmla="*/ 611 w 941"/>
                <a:gd name="T77" fmla="*/ 86 h 456"/>
                <a:gd name="T78" fmla="*/ 621 w 941"/>
                <a:gd name="T79" fmla="*/ 71 h 456"/>
                <a:gd name="T80" fmla="*/ 656 w 941"/>
                <a:gd name="T81" fmla="*/ 60 h 456"/>
                <a:gd name="T82" fmla="*/ 590 w 941"/>
                <a:gd name="T83" fmla="*/ 54 h 456"/>
                <a:gd name="T84" fmla="*/ 561 w 941"/>
                <a:gd name="T85" fmla="*/ 58 h 456"/>
                <a:gd name="T86" fmla="*/ 568 w 941"/>
                <a:gd name="T87" fmla="*/ 29 h 456"/>
                <a:gd name="T88" fmla="*/ 480 w 941"/>
                <a:gd name="T89" fmla="*/ 0 h 456"/>
                <a:gd name="T90" fmla="*/ 31 w 941"/>
                <a:gd name="T91" fmla="*/ 9 h 456"/>
                <a:gd name="T92" fmla="*/ 28 w 941"/>
                <a:gd name="T93" fmla="*/ 41 h 456"/>
                <a:gd name="T94" fmla="*/ 0 w 941"/>
                <a:gd name="T95" fmla="*/ 25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1" h="456">
                  <a:moveTo>
                    <a:pt x="0" y="25"/>
                  </a:moveTo>
                  <a:lnTo>
                    <a:pt x="10" y="62"/>
                  </a:lnTo>
                  <a:lnTo>
                    <a:pt x="24" y="66"/>
                  </a:lnTo>
                  <a:lnTo>
                    <a:pt x="13" y="68"/>
                  </a:lnTo>
                  <a:lnTo>
                    <a:pt x="5" y="180"/>
                  </a:lnTo>
                  <a:lnTo>
                    <a:pt x="28" y="224"/>
                  </a:lnTo>
                  <a:lnTo>
                    <a:pt x="44" y="224"/>
                  </a:lnTo>
                  <a:lnTo>
                    <a:pt x="37" y="240"/>
                  </a:lnTo>
                  <a:lnTo>
                    <a:pt x="68" y="288"/>
                  </a:lnTo>
                  <a:lnTo>
                    <a:pt x="98" y="299"/>
                  </a:lnTo>
                  <a:lnTo>
                    <a:pt x="124" y="326"/>
                  </a:lnTo>
                  <a:lnTo>
                    <a:pt x="162" y="322"/>
                  </a:lnTo>
                  <a:lnTo>
                    <a:pt x="224" y="348"/>
                  </a:lnTo>
                  <a:lnTo>
                    <a:pt x="297" y="338"/>
                  </a:lnTo>
                  <a:lnTo>
                    <a:pt x="343" y="386"/>
                  </a:lnTo>
                  <a:lnTo>
                    <a:pt x="376" y="373"/>
                  </a:lnTo>
                  <a:lnTo>
                    <a:pt x="417" y="432"/>
                  </a:lnTo>
                  <a:lnTo>
                    <a:pt x="449" y="442"/>
                  </a:lnTo>
                  <a:lnTo>
                    <a:pt x="447" y="410"/>
                  </a:lnTo>
                  <a:lnTo>
                    <a:pt x="480" y="390"/>
                  </a:lnTo>
                  <a:lnTo>
                    <a:pt x="483" y="375"/>
                  </a:lnTo>
                  <a:lnTo>
                    <a:pt x="532" y="373"/>
                  </a:lnTo>
                  <a:lnTo>
                    <a:pt x="575" y="386"/>
                  </a:lnTo>
                  <a:lnTo>
                    <a:pt x="575" y="367"/>
                  </a:lnTo>
                  <a:lnTo>
                    <a:pt x="559" y="364"/>
                  </a:lnTo>
                  <a:lnTo>
                    <a:pt x="594" y="364"/>
                  </a:lnTo>
                  <a:lnTo>
                    <a:pt x="596" y="355"/>
                  </a:lnTo>
                  <a:lnTo>
                    <a:pt x="599" y="365"/>
                  </a:lnTo>
                  <a:lnTo>
                    <a:pt x="665" y="369"/>
                  </a:lnTo>
                  <a:lnTo>
                    <a:pt x="683" y="386"/>
                  </a:lnTo>
                  <a:lnTo>
                    <a:pt x="686" y="415"/>
                  </a:lnTo>
                  <a:lnTo>
                    <a:pt x="707" y="455"/>
                  </a:lnTo>
                  <a:lnTo>
                    <a:pt x="719" y="453"/>
                  </a:lnTo>
                  <a:lnTo>
                    <a:pt x="725" y="423"/>
                  </a:lnTo>
                  <a:lnTo>
                    <a:pt x="703" y="355"/>
                  </a:lnTo>
                  <a:lnTo>
                    <a:pt x="717" y="325"/>
                  </a:lnTo>
                  <a:lnTo>
                    <a:pt x="799" y="270"/>
                  </a:lnTo>
                  <a:lnTo>
                    <a:pt x="783" y="263"/>
                  </a:lnTo>
                  <a:lnTo>
                    <a:pt x="798" y="261"/>
                  </a:lnTo>
                  <a:lnTo>
                    <a:pt x="786" y="243"/>
                  </a:lnTo>
                  <a:lnTo>
                    <a:pt x="788" y="226"/>
                  </a:lnTo>
                  <a:lnTo>
                    <a:pt x="772" y="214"/>
                  </a:lnTo>
                  <a:lnTo>
                    <a:pt x="788" y="222"/>
                  </a:lnTo>
                  <a:lnTo>
                    <a:pt x="783" y="202"/>
                  </a:lnTo>
                  <a:lnTo>
                    <a:pt x="795" y="197"/>
                  </a:lnTo>
                  <a:lnTo>
                    <a:pt x="798" y="240"/>
                  </a:lnTo>
                  <a:lnTo>
                    <a:pt x="810" y="214"/>
                  </a:lnTo>
                  <a:lnTo>
                    <a:pt x="802" y="194"/>
                  </a:lnTo>
                  <a:lnTo>
                    <a:pt x="811" y="206"/>
                  </a:lnTo>
                  <a:lnTo>
                    <a:pt x="827" y="170"/>
                  </a:lnTo>
                  <a:lnTo>
                    <a:pt x="894" y="155"/>
                  </a:lnTo>
                  <a:lnTo>
                    <a:pt x="877" y="144"/>
                  </a:lnTo>
                  <a:lnTo>
                    <a:pt x="890" y="117"/>
                  </a:lnTo>
                  <a:lnTo>
                    <a:pt x="938" y="97"/>
                  </a:lnTo>
                  <a:lnTo>
                    <a:pt x="940" y="86"/>
                  </a:lnTo>
                  <a:lnTo>
                    <a:pt x="927" y="76"/>
                  </a:lnTo>
                  <a:lnTo>
                    <a:pt x="927" y="49"/>
                  </a:lnTo>
                  <a:lnTo>
                    <a:pt x="900" y="41"/>
                  </a:lnTo>
                  <a:lnTo>
                    <a:pt x="881" y="85"/>
                  </a:lnTo>
                  <a:lnTo>
                    <a:pt x="798" y="99"/>
                  </a:lnTo>
                  <a:lnTo>
                    <a:pt x="791" y="118"/>
                  </a:lnTo>
                  <a:lnTo>
                    <a:pt x="744" y="126"/>
                  </a:lnTo>
                  <a:lnTo>
                    <a:pt x="748" y="132"/>
                  </a:lnTo>
                  <a:lnTo>
                    <a:pt x="699" y="159"/>
                  </a:lnTo>
                  <a:lnTo>
                    <a:pt x="679" y="157"/>
                  </a:lnTo>
                  <a:lnTo>
                    <a:pt x="677" y="149"/>
                  </a:lnTo>
                  <a:lnTo>
                    <a:pt x="682" y="141"/>
                  </a:lnTo>
                  <a:lnTo>
                    <a:pt x="686" y="136"/>
                  </a:lnTo>
                  <a:lnTo>
                    <a:pt x="688" y="128"/>
                  </a:lnTo>
                  <a:lnTo>
                    <a:pt x="682" y="109"/>
                  </a:lnTo>
                  <a:lnTo>
                    <a:pt x="664" y="116"/>
                  </a:lnTo>
                  <a:lnTo>
                    <a:pt x="671" y="85"/>
                  </a:lnTo>
                  <a:lnTo>
                    <a:pt x="645" y="76"/>
                  </a:lnTo>
                  <a:lnTo>
                    <a:pt x="626" y="97"/>
                  </a:lnTo>
                  <a:lnTo>
                    <a:pt x="619" y="151"/>
                  </a:lnTo>
                  <a:lnTo>
                    <a:pt x="605" y="152"/>
                  </a:lnTo>
                  <a:lnTo>
                    <a:pt x="599" y="126"/>
                  </a:lnTo>
                  <a:lnTo>
                    <a:pt x="611" y="86"/>
                  </a:lnTo>
                  <a:lnTo>
                    <a:pt x="601" y="93"/>
                  </a:lnTo>
                  <a:lnTo>
                    <a:pt x="621" y="71"/>
                  </a:lnTo>
                  <a:lnTo>
                    <a:pt x="664" y="71"/>
                  </a:lnTo>
                  <a:lnTo>
                    <a:pt x="656" y="60"/>
                  </a:lnTo>
                  <a:lnTo>
                    <a:pt x="653" y="60"/>
                  </a:lnTo>
                  <a:lnTo>
                    <a:pt x="590" y="54"/>
                  </a:lnTo>
                  <a:lnTo>
                    <a:pt x="601" y="40"/>
                  </a:lnTo>
                  <a:lnTo>
                    <a:pt x="561" y="58"/>
                  </a:lnTo>
                  <a:lnTo>
                    <a:pt x="532" y="58"/>
                  </a:lnTo>
                  <a:lnTo>
                    <a:pt x="568" y="29"/>
                  </a:lnTo>
                  <a:lnTo>
                    <a:pt x="491" y="14"/>
                  </a:lnTo>
                  <a:lnTo>
                    <a:pt x="480" y="0"/>
                  </a:lnTo>
                  <a:lnTo>
                    <a:pt x="480" y="9"/>
                  </a:lnTo>
                  <a:lnTo>
                    <a:pt x="31" y="9"/>
                  </a:lnTo>
                  <a:lnTo>
                    <a:pt x="39" y="27"/>
                  </a:lnTo>
                  <a:lnTo>
                    <a:pt x="28" y="41"/>
                  </a:lnTo>
                  <a:lnTo>
                    <a:pt x="32" y="27"/>
                  </a:lnTo>
                  <a:lnTo>
                    <a:pt x="0" y="2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0" name="Freeform 176"/>
            <p:cNvSpPr>
              <a:spLocks/>
            </p:cNvSpPr>
            <p:nvPr/>
          </p:nvSpPr>
          <p:spPr bwMode="auto">
            <a:xfrm>
              <a:off x="5789" y="1691"/>
              <a:ext cx="49" cy="22"/>
            </a:xfrm>
            <a:custGeom>
              <a:avLst/>
              <a:gdLst>
                <a:gd name="T0" fmla="*/ 0 w 51"/>
                <a:gd name="T1" fmla="*/ 6 h 23"/>
                <a:gd name="T2" fmla="*/ 31 w 51"/>
                <a:gd name="T3" fmla="*/ 0 h 23"/>
                <a:gd name="T4" fmla="*/ 50 w 51"/>
                <a:gd name="T5" fmla="*/ 10 h 23"/>
                <a:gd name="T6" fmla="*/ 40 w 51"/>
                <a:gd name="T7" fmla="*/ 22 h 23"/>
                <a:gd name="T8" fmla="*/ 0 w 51"/>
                <a:gd name="T9" fmla="*/ 6 h 23"/>
              </a:gdLst>
              <a:ahLst/>
              <a:cxnLst>
                <a:cxn ang="0">
                  <a:pos x="T0" y="T1"/>
                </a:cxn>
                <a:cxn ang="0">
                  <a:pos x="T2" y="T3"/>
                </a:cxn>
                <a:cxn ang="0">
                  <a:pos x="T4" y="T5"/>
                </a:cxn>
                <a:cxn ang="0">
                  <a:pos x="T6" y="T7"/>
                </a:cxn>
                <a:cxn ang="0">
                  <a:pos x="T8" y="T9"/>
                </a:cxn>
              </a:cxnLst>
              <a:rect l="0" t="0" r="r" b="b"/>
              <a:pathLst>
                <a:path w="51" h="23">
                  <a:moveTo>
                    <a:pt x="0" y="6"/>
                  </a:moveTo>
                  <a:lnTo>
                    <a:pt x="31" y="0"/>
                  </a:lnTo>
                  <a:lnTo>
                    <a:pt x="50" y="10"/>
                  </a:lnTo>
                  <a:lnTo>
                    <a:pt x="40" y="22"/>
                  </a:lnTo>
                  <a:lnTo>
                    <a:pt x="0" y="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1" name="Freeform 177"/>
            <p:cNvSpPr>
              <a:spLocks/>
            </p:cNvSpPr>
            <p:nvPr/>
          </p:nvSpPr>
          <p:spPr bwMode="auto">
            <a:xfrm>
              <a:off x="1903" y="3312"/>
              <a:ext cx="83" cy="85"/>
            </a:xfrm>
            <a:custGeom>
              <a:avLst/>
              <a:gdLst>
                <a:gd name="T0" fmla="*/ 0 w 86"/>
                <a:gd name="T1" fmla="*/ 70 h 89"/>
                <a:gd name="T2" fmla="*/ 13 w 86"/>
                <a:gd name="T3" fmla="*/ 4 h 89"/>
                <a:gd name="T4" fmla="*/ 25 w 86"/>
                <a:gd name="T5" fmla="*/ 0 h 89"/>
                <a:gd name="T6" fmla="*/ 75 w 86"/>
                <a:gd name="T7" fmla="*/ 35 h 89"/>
                <a:gd name="T8" fmla="*/ 85 w 86"/>
                <a:gd name="T9" fmla="*/ 48 h 89"/>
                <a:gd name="T10" fmla="*/ 80 w 86"/>
                <a:gd name="T11" fmla="*/ 66 h 89"/>
                <a:gd name="T12" fmla="*/ 58 w 86"/>
                <a:gd name="T13" fmla="*/ 88 h 89"/>
                <a:gd name="T14" fmla="*/ 0 w 86"/>
                <a:gd name="T15" fmla="*/ 70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89">
                  <a:moveTo>
                    <a:pt x="0" y="70"/>
                  </a:moveTo>
                  <a:lnTo>
                    <a:pt x="13" y="4"/>
                  </a:lnTo>
                  <a:lnTo>
                    <a:pt x="25" y="0"/>
                  </a:lnTo>
                  <a:lnTo>
                    <a:pt x="75" y="35"/>
                  </a:lnTo>
                  <a:lnTo>
                    <a:pt x="85" y="48"/>
                  </a:lnTo>
                  <a:lnTo>
                    <a:pt x="80" y="66"/>
                  </a:lnTo>
                  <a:lnTo>
                    <a:pt x="58" y="88"/>
                  </a:lnTo>
                  <a:lnTo>
                    <a:pt x="0" y="7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2" name="Freeform 178"/>
            <p:cNvSpPr>
              <a:spLocks/>
            </p:cNvSpPr>
            <p:nvPr/>
          </p:nvSpPr>
          <p:spPr bwMode="auto">
            <a:xfrm>
              <a:off x="1669" y="2645"/>
              <a:ext cx="213" cy="178"/>
            </a:xfrm>
            <a:custGeom>
              <a:avLst/>
              <a:gdLst>
                <a:gd name="T0" fmla="*/ 0 w 220"/>
                <a:gd name="T1" fmla="*/ 49 h 186"/>
                <a:gd name="T2" fmla="*/ 20 w 220"/>
                <a:gd name="T3" fmla="*/ 82 h 186"/>
                <a:gd name="T4" fmla="*/ 52 w 220"/>
                <a:gd name="T5" fmla="*/ 86 h 186"/>
                <a:gd name="T6" fmla="*/ 62 w 220"/>
                <a:gd name="T7" fmla="*/ 99 h 186"/>
                <a:gd name="T8" fmla="*/ 94 w 220"/>
                <a:gd name="T9" fmla="*/ 97 h 186"/>
                <a:gd name="T10" fmla="*/ 89 w 220"/>
                <a:gd name="T11" fmla="*/ 153 h 186"/>
                <a:gd name="T12" fmla="*/ 104 w 220"/>
                <a:gd name="T13" fmla="*/ 176 h 186"/>
                <a:gd name="T14" fmla="*/ 123 w 220"/>
                <a:gd name="T15" fmla="*/ 185 h 186"/>
                <a:gd name="T16" fmla="*/ 162 w 220"/>
                <a:gd name="T17" fmla="*/ 163 h 186"/>
                <a:gd name="T18" fmla="*/ 147 w 220"/>
                <a:gd name="T19" fmla="*/ 159 h 186"/>
                <a:gd name="T20" fmla="*/ 139 w 220"/>
                <a:gd name="T21" fmla="*/ 128 h 186"/>
                <a:gd name="T22" fmla="*/ 167 w 220"/>
                <a:gd name="T23" fmla="*/ 135 h 186"/>
                <a:gd name="T24" fmla="*/ 206 w 220"/>
                <a:gd name="T25" fmla="*/ 114 h 186"/>
                <a:gd name="T26" fmla="*/ 196 w 220"/>
                <a:gd name="T27" fmla="*/ 99 h 186"/>
                <a:gd name="T28" fmla="*/ 209 w 220"/>
                <a:gd name="T29" fmla="*/ 86 h 186"/>
                <a:gd name="T30" fmla="*/ 204 w 220"/>
                <a:gd name="T31" fmla="*/ 75 h 186"/>
                <a:gd name="T32" fmla="*/ 219 w 220"/>
                <a:gd name="T33" fmla="*/ 63 h 186"/>
                <a:gd name="T34" fmla="*/ 200 w 220"/>
                <a:gd name="T35" fmla="*/ 60 h 186"/>
                <a:gd name="T36" fmla="*/ 200 w 220"/>
                <a:gd name="T37" fmla="*/ 45 h 186"/>
                <a:gd name="T38" fmla="*/ 168 w 220"/>
                <a:gd name="T39" fmla="*/ 29 h 186"/>
                <a:gd name="T40" fmla="*/ 182 w 220"/>
                <a:gd name="T41" fmla="*/ 25 h 186"/>
                <a:gd name="T42" fmla="*/ 86 w 220"/>
                <a:gd name="T43" fmla="*/ 28 h 186"/>
                <a:gd name="T44" fmla="*/ 54 w 220"/>
                <a:gd name="T45" fmla="*/ 0 h 186"/>
                <a:gd name="T46" fmla="*/ 55 w 220"/>
                <a:gd name="T47" fmla="*/ 13 h 186"/>
                <a:gd name="T48" fmla="*/ 29 w 220"/>
                <a:gd name="T49" fmla="*/ 24 h 186"/>
                <a:gd name="T50" fmla="*/ 37 w 220"/>
                <a:gd name="T51" fmla="*/ 45 h 186"/>
                <a:gd name="T52" fmla="*/ 27 w 220"/>
                <a:gd name="T53" fmla="*/ 54 h 186"/>
                <a:gd name="T54" fmla="*/ 20 w 220"/>
                <a:gd name="T55" fmla="*/ 33 h 186"/>
                <a:gd name="T56" fmla="*/ 31 w 220"/>
                <a:gd name="T57" fmla="*/ 8 h 186"/>
                <a:gd name="T58" fmla="*/ 0 w 220"/>
                <a:gd name="T59" fmla="*/ 4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186">
                  <a:moveTo>
                    <a:pt x="0" y="49"/>
                  </a:moveTo>
                  <a:lnTo>
                    <a:pt x="20" y="82"/>
                  </a:lnTo>
                  <a:lnTo>
                    <a:pt x="52" y="86"/>
                  </a:lnTo>
                  <a:lnTo>
                    <a:pt x="62" y="99"/>
                  </a:lnTo>
                  <a:lnTo>
                    <a:pt x="94" y="97"/>
                  </a:lnTo>
                  <a:lnTo>
                    <a:pt x="89" y="153"/>
                  </a:lnTo>
                  <a:lnTo>
                    <a:pt x="104" y="176"/>
                  </a:lnTo>
                  <a:lnTo>
                    <a:pt x="123" y="185"/>
                  </a:lnTo>
                  <a:lnTo>
                    <a:pt x="162" y="163"/>
                  </a:lnTo>
                  <a:lnTo>
                    <a:pt x="147" y="159"/>
                  </a:lnTo>
                  <a:lnTo>
                    <a:pt x="139" y="128"/>
                  </a:lnTo>
                  <a:lnTo>
                    <a:pt x="167" y="135"/>
                  </a:lnTo>
                  <a:lnTo>
                    <a:pt x="206" y="114"/>
                  </a:lnTo>
                  <a:lnTo>
                    <a:pt x="196" y="99"/>
                  </a:lnTo>
                  <a:lnTo>
                    <a:pt x="209" y="86"/>
                  </a:lnTo>
                  <a:lnTo>
                    <a:pt x="204" y="75"/>
                  </a:lnTo>
                  <a:lnTo>
                    <a:pt x="219" y="63"/>
                  </a:lnTo>
                  <a:lnTo>
                    <a:pt x="200" y="60"/>
                  </a:lnTo>
                  <a:lnTo>
                    <a:pt x="200" y="45"/>
                  </a:lnTo>
                  <a:lnTo>
                    <a:pt x="168" y="29"/>
                  </a:lnTo>
                  <a:lnTo>
                    <a:pt x="182" y="25"/>
                  </a:lnTo>
                  <a:lnTo>
                    <a:pt x="86" y="28"/>
                  </a:lnTo>
                  <a:lnTo>
                    <a:pt x="54" y="0"/>
                  </a:lnTo>
                  <a:lnTo>
                    <a:pt x="55" y="13"/>
                  </a:lnTo>
                  <a:lnTo>
                    <a:pt x="29" y="24"/>
                  </a:lnTo>
                  <a:lnTo>
                    <a:pt x="37" y="45"/>
                  </a:lnTo>
                  <a:lnTo>
                    <a:pt x="27" y="54"/>
                  </a:lnTo>
                  <a:lnTo>
                    <a:pt x="20" y="33"/>
                  </a:lnTo>
                  <a:lnTo>
                    <a:pt x="31" y="8"/>
                  </a:lnTo>
                  <a:lnTo>
                    <a:pt x="0" y="4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3" name="Freeform 179"/>
            <p:cNvSpPr>
              <a:spLocks/>
            </p:cNvSpPr>
            <p:nvPr/>
          </p:nvSpPr>
          <p:spPr bwMode="auto">
            <a:xfrm>
              <a:off x="4436" y="2471"/>
              <a:ext cx="112" cy="233"/>
            </a:xfrm>
            <a:custGeom>
              <a:avLst/>
              <a:gdLst>
                <a:gd name="T0" fmla="*/ 0 w 116"/>
                <a:gd name="T1" fmla="*/ 12 h 243"/>
                <a:gd name="T2" fmla="*/ 17 w 116"/>
                <a:gd name="T3" fmla="*/ 37 h 243"/>
                <a:gd name="T4" fmla="*/ 39 w 116"/>
                <a:gd name="T5" fmla="*/ 47 h 243"/>
                <a:gd name="T6" fmla="*/ 28 w 116"/>
                <a:gd name="T7" fmla="*/ 66 h 243"/>
                <a:gd name="T8" fmla="*/ 69 w 116"/>
                <a:gd name="T9" fmla="*/ 98 h 243"/>
                <a:gd name="T10" fmla="*/ 86 w 116"/>
                <a:gd name="T11" fmla="*/ 141 h 243"/>
                <a:gd name="T12" fmla="*/ 87 w 116"/>
                <a:gd name="T13" fmla="*/ 179 h 243"/>
                <a:gd name="T14" fmla="*/ 39 w 116"/>
                <a:gd name="T15" fmla="*/ 210 h 243"/>
                <a:gd name="T16" fmla="*/ 47 w 116"/>
                <a:gd name="T17" fmla="*/ 242 h 243"/>
                <a:gd name="T18" fmla="*/ 62 w 116"/>
                <a:gd name="T19" fmla="*/ 220 h 243"/>
                <a:gd name="T20" fmla="*/ 71 w 116"/>
                <a:gd name="T21" fmla="*/ 225 h 243"/>
                <a:gd name="T22" fmla="*/ 75 w 116"/>
                <a:gd name="T23" fmla="*/ 212 h 243"/>
                <a:gd name="T24" fmla="*/ 115 w 116"/>
                <a:gd name="T25" fmla="*/ 190 h 243"/>
                <a:gd name="T26" fmla="*/ 109 w 116"/>
                <a:gd name="T27" fmla="*/ 129 h 243"/>
                <a:gd name="T28" fmla="*/ 56 w 116"/>
                <a:gd name="T29" fmla="*/ 73 h 243"/>
                <a:gd name="T30" fmla="*/ 62 w 116"/>
                <a:gd name="T31" fmla="*/ 55 h 243"/>
                <a:gd name="T32" fmla="*/ 93 w 116"/>
                <a:gd name="T33" fmla="*/ 28 h 243"/>
                <a:gd name="T34" fmla="*/ 48 w 116"/>
                <a:gd name="T35" fmla="*/ 0 h 243"/>
                <a:gd name="T36" fmla="*/ 0 w 116"/>
                <a:gd name="T37" fmla="*/ 1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 h="243">
                  <a:moveTo>
                    <a:pt x="0" y="12"/>
                  </a:moveTo>
                  <a:lnTo>
                    <a:pt x="17" y="37"/>
                  </a:lnTo>
                  <a:lnTo>
                    <a:pt x="39" y="47"/>
                  </a:lnTo>
                  <a:lnTo>
                    <a:pt x="28" y="66"/>
                  </a:lnTo>
                  <a:lnTo>
                    <a:pt x="69" y="98"/>
                  </a:lnTo>
                  <a:lnTo>
                    <a:pt x="86" y="141"/>
                  </a:lnTo>
                  <a:lnTo>
                    <a:pt x="87" y="179"/>
                  </a:lnTo>
                  <a:lnTo>
                    <a:pt x="39" y="210"/>
                  </a:lnTo>
                  <a:lnTo>
                    <a:pt x="47" y="242"/>
                  </a:lnTo>
                  <a:lnTo>
                    <a:pt x="62" y="220"/>
                  </a:lnTo>
                  <a:lnTo>
                    <a:pt x="71" y="225"/>
                  </a:lnTo>
                  <a:lnTo>
                    <a:pt x="75" y="212"/>
                  </a:lnTo>
                  <a:lnTo>
                    <a:pt x="115" y="190"/>
                  </a:lnTo>
                  <a:lnTo>
                    <a:pt x="109" y="129"/>
                  </a:lnTo>
                  <a:lnTo>
                    <a:pt x="56" y="73"/>
                  </a:lnTo>
                  <a:lnTo>
                    <a:pt x="62" y="55"/>
                  </a:lnTo>
                  <a:lnTo>
                    <a:pt x="93" y="28"/>
                  </a:lnTo>
                  <a:lnTo>
                    <a:pt x="48" y="0"/>
                  </a:lnTo>
                  <a:lnTo>
                    <a:pt x="0" y="1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4" name="Freeform 180"/>
            <p:cNvSpPr>
              <a:spLocks/>
            </p:cNvSpPr>
            <p:nvPr/>
          </p:nvSpPr>
          <p:spPr bwMode="auto">
            <a:xfrm>
              <a:off x="3509" y="2538"/>
              <a:ext cx="152" cy="102"/>
            </a:xfrm>
            <a:custGeom>
              <a:avLst/>
              <a:gdLst>
                <a:gd name="T0" fmla="*/ 0 w 157"/>
                <a:gd name="T1" fmla="*/ 106 h 107"/>
                <a:gd name="T2" fmla="*/ 41 w 157"/>
                <a:gd name="T3" fmla="*/ 81 h 107"/>
                <a:gd name="T4" fmla="*/ 33 w 157"/>
                <a:gd name="T5" fmla="*/ 70 h 107"/>
                <a:gd name="T6" fmla="*/ 45 w 157"/>
                <a:gd name="T7" fmla="*/ 57 h 107"/>
                <a:gd name="T8" fmla="*/ 87 w 157"/>
                <a:gd name="T9" fmla="*/ 10 h 107"/>
                <a:gd name="T10" fmla="*/ 139 w 157"/>
                <a:gd name="T11" fmla="*/ 0 h 107"/>
                <a:gd name="T12" fmla="*/ 156 w 157"/>
                <a:gd name="T13" fmla="*/ 40 h 107"/>
                <a:gd name="T14" fmla="*/ 143 w 157"/>
                <a:gd name="T15" fmla="*/ 57 h 107"/>
                <a:gd name="T16" fmla="*/ 83 w 157"/>
                <a:gd name="T17" fmla="*/ 85 h 107"/>
                <a:gd name="T18" fmla="*/ 0 w 157"/>
                <a:gd name="T19" fmla="*/ 10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107">
                  <a:moveTo>
                    <a:pt x="0" y="106"/>
                  </a:moveTo>
                  <a:lnTo>
                    <a:pt x="41" y="81"/>
                  </a:lnTo>
                  <a:lnTo>
                    <a:pt x="33" y="70"/>
                  </a:lnTo>
                  <a:lnTo>
                    <a:pt x="45" y="57"/>
                  </a:lnTo>
                  <a:lnTo>
                    <a:pt x="87" y="10"/>
                  </a:lnTo>
                  <a:lnTo>
                    <a:pt x="139" y="0"/>
                  </a:lnTo>
                  <a:lnTo>
                    <a:pt x="156" y="40"/>
                  </a:lnTo>
                  <a:lnTo>
                    <a:pt x="143" y="57"/>
                  </a:lnTo>
                  <a:lnTo>
                    <a:pt x="83" y="85"/>
                  </a:lnTo>
                  <a:lnTo>
                    <a:pt x="0" y="10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5" name="Freeform 181"/>
            <p:cNvSpPr>
              <a:spLocks/>
            </p:cNvSpPr>
            <p:nvPr/>
          </p:nvSpPr>
          <p:spPr bwMode="auto">
            <a:xfrm>
              <a:off x="3498" y="2566"/>
              <a:ext cx="57" cy="74"/>
            </a:xfrm>
            <a:custGeom>
              <a:avLst/>
              <a:gdLst>
                <a:gd name="T0" fmla="*/ 0 w 59"/>
                <a:gd name="T1" fmla="*/ 14 h 78"/>
                <a:gd name="T2" fmla="*/ 12 w 59"/>
                <a:gd name="T3" fmla="*/ 77 h 78"/>
                <a:gd name="T4" fmla="*/ 53 w 59"/>
                <a:gd name="T5" fmla="*/ 52 h 78"/>
                <a:gd name="T6" fmla="*/ 45 w 59"/>
                <a:gd name="T7" fmla="*/ 41 h 78"/>
                <a:gd name="T8" fmla="*/ 58 w 59"/>
                <a:gd name="T9" fmla="*/ 28 h 78"/>
                <a:gd name="T10" fmla="*/ 58 w 59"/>
                <a:gd name="T11" fmla="*/ 10 h 78"/>
                <a:gd name="T12" fmla="*/ 29 w 59"/>
                <a:gd name="T13" fmla="*/ 0 h 78"/>
                <a:gd name="T14" fmla="*/ 0 w 59"/>
                <a:gd name="T15" fmla="*/ 14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78">
                  <a:moveTo>
                    <a:pt x="0" y="14"/>
                  </a:moveTo>
                  <a:lnTo>
                    <a:pt x="12" y="77"/>
                  </a:lnTo>
                  <a:lnTo>
                    <a:pt x="53" y="52"/>
                  </a:lnTo>
                  <a:lnTo>
                    <a:pt x="45" y="41"/>
                  </a:lnTo>
                  <a:lnTo>
                    <a:pt x="58" y="28"/>
                  </a:lnTo>
                  <a:lnTo>
                    <a:pt x="58" y="10"/>
                  </a:lnTo>
                  <a:lnTo>
                    <a:pt x="29" y="0"/>
                  </a:lnTo>
                  <a:lnTo>
                    <a:pt x="0" y="1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6" name="Freeform 182"/>
            <p:cNvSpPr>
              <a:spLocks/>
            </p:cNvSpPr>
            <p:nvPr/>
          </p:nvSpPr>
          <p:spPr bwMode="auto">
            <a:xfrm>
              <a:off x="3039" y="2053"/>
              <a:ext cx="149" cy="115"/>
            </a:xfrm>
            <a:custGeom>
              <a:avLst/>
              <a:gdLst>
                <a:gd name="T0" fmla="*/ 0 w 154"/>
                <a:gd name="T1" fmla="*/ 28 h 120"/>
                <a:gd name="T2" fmla="*/ 0 w 154"/>
                <a:gd name="T3" fmla="*/ 9 h 120"/>
                <a:gd name="T4" fmla="*/ 39 w 154"/>
                <a:gd name="T5" fmla="*/ 0 h 120"/>
                <a:gd name="T6" fmla="*/ 71 w 154"/>
                <a:gd name="T7" fmla="*/ 24 h 120"/>
                <a:gd name="T8" fmla="*/ 106 w 154"/>
                <a:gd name="T9" fmla="*/ 17 h 120"/>
                <a:gd name="T10" fmla="*/ 148 w 154"/>
                <a:gd name="T11" fmla="*/ 54 h 120"/>
                <a:gd name="T12" fmla="*/ 143 w 154"/>
                <a:gd name="T13" fmla="*/ 93 h 120"/>
                <a:gd name="T14" fmla="*/ 153 w 154"/>
                <a:gd name="T15" fmla="*/ 110 h 120"/>
                <a:gd name="T16" fmla="*/ 120 w 154"/>
                <a:gd name="T17" fmla="*/ 119 h 120"/>
                <a:gd name="T18" fmla="*/ 105 w 154"/>
                <a:gd name="T19" fmla="*/ 86 h 120"/>
                <a:gd name="T20" fmla="*/ 93 w 154"/>
                <a:gd name="T21" fmla="*/ 100 h 120"/>
                <a:gd name="T22" fmla="*/ 39 w 154"/>
                <a:gd name="T23" fmla="*/ 67 h 120"/>
                <a:gd name="T24" fmla="*/ 14 w 154"/>
                <a:gd name="T25" fmla="*/ 33 h 120"/>
                <a:gd name="T26" fmla="*/ 1 w 154"/>
                <a:gd name="T27" fmla="*/ 40 h 120"/>
                <a:gd name="T28" fmla="*/ 0 w 154"/>
                <a:gd name="T29" fmla="*/ 28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4" h="120">
                  <a:moveTo>
                    <a:pt x="0" y="28"/>
                  </a:moveTo>
                  <a:lnTo>
                    <a:pt x="0" y="9"/>
                  </a:lnTo>
                  <a:lnTo>
                    <a:pt x="39" y="0"/>
                  </a:lnTo>
                  <a:lnTo>
                    <a:pt x="71" y="24"/>
                  </a:lnTo>
                  <a:lnTo>
                    <a:pt x="106" y="17"/>
                  </a:lnTo>
                  <a:lnTo>
                    <a:pt x="148" y="54"/>
                  </a:lnTo>
                  <a:lnTo>
                    <a:pt x="143" y="93"/>
                  </a:lnTo>
                  <a:lnTo>
                    <a:pt x="153" y="110"/>
                  </a:lnTo>
                  <a:lnTo>
                    <a:pt x="120" y="119"/>
                  </a:lnTo>
                  <a:lnTo>
                    <a:pt x="105" y="86"/>
                  </a:lnTo>
                  <a:lnTo>
                    <a:pt x="93" y="100"/>
                  </a:lnTo>
                  <a:lnTo>
                    <a:pt x="39" y="67"/>
                  </a:lnTo>
                  <a:lnTo>
                    <a:pt x="14" y="33"/>
                  </a:lnTo>
                  <a:lnTo>
                    <a:pt x="1" y="40"/>
                  </a:lnTo>
                  <a:lnTo>
                    <a:pt x="0" y="2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7" name="Freeform 183"/>
            <p:cNvSpPr>
              <a:spLocks/>
            </p:cNvSpPr>
            <p:nvPr/>
          </p:nvSpPr>
          <p:spPr bwMode="auto">
            <a:xfrm>
              <a:off x="3006" y="2925"/>
              <a:ext cx="202" cy="193"/>
            </a:xfrm>
            <a:custGeom>
              <a:avLst/>
              <a:gdLst>
                <a:gd name="T0" fmla="*/ 0 w 208"/>
                <a:gd name="T1" fmla="*/ 187 h 202"/>
                <a:gd name="T2" fmla="*/ 27 w 208"/>
                <a:gd name="T3" fmla="*/ 180 h 202"/>
                <a:gd name="T4" fmla="*/ 159 w 208"/>
                <a:gd name="T5" fmla="*/ 201 h 202"/>
                <a:gd name="T6" fmla="*/ 190 w 208"/>
                <a:gd name="T7" fmla="*/ 191 h 202"/>
                <a:gd name="T8" fmla="*/ 170 w 208"/>
                <a:gd name="T9" fmla="*/ 176 h 202"/>
                <a:gd name="T10" fmla="*/ 170 w 208"/>
                <a:gd name="T11" fmla="*/ 116 h 202"/>
                <a:gd name="T12" fmla="*/ 207 w 208"/>
                <a:gd name="T13" fmla="*/ 116 h 202"/>
                <a:gd name="T14" fmla="*/ 204 w 208"/>
                <a:gd name="T15" fmla="*/ 82 h 202"/>
                <a:gd name="T16" fmla="*/ 170 w 208"/>
                <a:gd name="T17" fmla="*/ 86 h 202"/>
                <a:gd name="T18" fmla="*/ 166 w 208"/>
                <a:gd name="T19" fmla="*/ 26 h 202"/>
                <a:gd name="T20" fmla="*/ 151 w 208"/>
                <a:gd name="T21" fmla="*/ 17 h 202"/>
                <a:gd name="T22" fmla="*/ 131 w 208"/>
                <a:gd name="T23" fmla="*/ 18 h 202"/>
                <a:gd name="T24" fmla="*/ 125 w 208"/>
                <a:gd name="T25" fmla="*/ 35 h 202"/>
                <a:gd name="T26" fmla="*/ 102 w 208"/>
                <a:gd name="T27" fmla="*/ 36 h 202"/>
                <a:gd name="T28" fmla="*/ 75 w 208"/>
                <a:gd name="T29" fmla="*/ 0 h 202"/>
                <a:gd name="T30" fmla="*/ 12 w 208"/>
                <a:gd name="T31" fmla="*/ 8 h 202"/>
                <a:gd name="T32" fmla="*/ 35 w 208"/>
                <a:gd name="T33" fmla="*/ 83 h 202"/>
                <a:gd name="T34" fmla="*/ 0 w 208"/>
                <a:gd name="T35" fmla="*/ 18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8" h="202">
                  <a:moveTo>
                    <a:pt x="0" y="187"/>
                  </a:moveTo>
                  <a:lnTo>
                    <a:pt x="27" y="180"/>
                  </a:lnTo>
                  <a:lnTo>
                    <a:pt x="159" y="201"/>
                  </a:lnTo>
                  <a:lnTo>
                    <a:pt x="190" y="191"/>
                  </a:lnTo>
                  <a:lnTo>
                    <a:pt x="170" y="176"/>
                  </a:lnTo>
                  <a:lnTo>
                    <a:pt x="170" y="116"/>
                  </a:lnTo>
                  <a:lnTo>
                    <a:pt x="207" y="116"/>
                  </a:lnTo>
                  <a:lnTo>
                    <a:pt x="204" y="82"/>
                  </a:lnTo>
                  <a:lnTo>
                    <a:pt x="170" y="86"/>
                  </a:lnTo>
                  <a:lnTo>
                    <a:pt x="166" y="26"/>
                  </a:lnTo>
                  <a:lnTo>
                    <a:pt x="151" y="17"/>
                  </a:lnTo>
                  <a:lnTo>
                    <a:pt x="131" y="18"/>
                  </a:lnTo>
                  <a:lnTo>
                    <a:pt x="125" y="35"/>
                  </a:lnTo>
                  <a:lnTo>
                    <a:pt x="102" y="36"/>
                  </a:lnTo>
                  <a:lnTo>
                    <a:pt x="75" y="0"/>
                  </a:lnTo>
                  <a:lnTo>
                    <a:pt x="12" y="8"/>
                  </a:lnTo>
                  <a:lnTo>
                    <a:pt x="35" y="83"/>
                  </a:lnTo>
                  <a:lnTo>
                    <a:pt x="0" y="18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8" name="Freeform 184"/>
            <p:cNvSpPr>
              <a:spLocks/>
            </p:cNvSpPr>
            <p:nvPr/>
          </p:nvSpPr>
          <p:spPr bwMode="auto">
            <a:xfrm>
              <a:off x="3012" y="2907"/>
              <a:ext cx="22" cy="22"/>
            </a:xfrm>
            <a:custGeom>
              <a:avLst/>
              <a:gdLst>
                <a:gd name="T0" fmla="*/ 0 w 22"/>
                <a:gd name="T1" fmla="*/ 6 h 23"/>
                <a:gd name="T2" fmla="*/ 8 w 22"/>
                <a:gd name="T3" fmla="*/ 22 h 23"/>
                <a:gd name="T4" fmla="*/ 21 w 22"/>
                <a:gd name="T5" fmla="*/ 0 h 23"/>
                <a:gd name="T6" fmla="*/ 0 w 22"/>
                <a:gd name="T7" fmla="*/ 6 h 23"/>
              </a:gdLst>
              <a:ahLst/>
              <a:cxnLst>
                <a:cxn ang="0">
                  <a:pos x="T0" y="T1"/>
                </a:cxn>
                <a:cxn ang="0">
                  <a:pos x="T2" y="T3"/>
                </a:cxn>
                <a:cxn ang="0">
                  <a:pos x="T4" y="T5"/>
                </a:cxn>
                <a:cxn ang="0">
                  <a:pos x="T6" y="T7"/>
                </a:cxn>
              </a:cxnLst>
              <a:rect l="0" t="0" r="r" b="b"/>
              <a:pathLst>
                <a:path w="22" h="23">
                  <a:moveTo>
                    <a:pt x="0" y="6"/>
                  </a:moveTo>
                  <a:lnTo>
                    <a:pt x="8" y="22"/>
                  </a:lnTo>
                  <a:lnTo>
                    <a:pt x="21" y="0"/>
                  </a:lnTo>
                  <a:lnTo>
                    <a:pt x="0" y="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199" name="Freeform 185"/>
            <p:cNvSpPr>
              <a:spLocks/>
            </p:cNvSpPr>
            <p:nvPr/>
          </p:nvSpPr>
          <p:spPr bwMode="auto">
            <a:xfrm>
              <a:off x="3139" y="3112"/>
              <a:ext cx="148" cy="146"/>
            </a:xfrm>
            <a:custGeom>
              <a:avLst/>
              <a:gdLst>
                <a:gd name="T0" fmla="*/ 0 w 153"/>
                <a:gd name="T1" fmla="*/ 115 h 152"/>
                <a:gd name="T2" fmla="*/ 0 w 153"/>
                <a:gd name="T3" fmla="*/ 70 h 152"/>
                <a:gd name="T4" fmla="*/ 16 w 153"/>
                <a:gd name="T5" fmla="*/ 70 h 152"/>
                <a:gd name="T6" fmla="*/ 16 w 153"/>
                <a:gd name="T7" fmla="*/ 12 h 152"/>
                <a:gd name="T8" fmla="*/ 47 w 153"/>
                <a:gd name="T9" fmla="*/ 5 h 152"/>
                <a:gd name="T10" fmla="*/ 57 w 153"/>
                <a:gd name="T11" fmla="*/ 14 h 152"/>
                <a:gd name="T12" fmla="*/ 84 w 153"/>
                <a:gd name="T13" fmla="*/ 0 h 152"/>
                <a:gd name="T14" fmla="*/ 130 w 153"/>
                <a:gd name="T15" fmla="*/ 62 h 152"/>
                <a:gd name="T16" fmla="*/ 152 w 153"/>
                <a:gd name="T17" fmla="*/ 72 h 152"/>
                <a:gd name="T18" fmla="*/ 90 w 153"/>
                <a:gd name="T19" fmla="*/ 129 h 152"/>
                <a:gd name="T20" fmla="*/ 55 w 153"/>
                <a:gd name="T21" fmla="*/ 129 h 152"/>
                <a:gd name="T22" fmla="*/ 34 w 153"/>
                <a:gd name="T23" fmla="*/ 149 h 152"/>
                <a:gd name="T24" fmla="*/ 12 w 153"/>
                <a:gd name="T25" fmla="*/ 151 h 152"/>
                <a:gd name="T26" fmla="*/ 13 w 153"/>
                <a:gd name="T27" fmla="*/ 132 h 152"/>
                <a:gd name="T28" fmla="*/ 0 w 153"/>
                <a:gd name="T29" fmla="*/ 11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3" h="152">
                  <a:moveTo>
                    <a:pt x="0" y="115"/>
                  </a:moveTo>
                  <a:lnTo>
                    <a:pt x="0" y="70"/>
                  </a:lnTo>
                  <a:lnTo>
                    <a:pt x="16" y="70"/>
                  </a:lnTo>
                  <a:lnTo>
                    <a:pt x="16" y="12"/>
                  </a:lnTo>
                  <a:lnTo>
                    <a:pt x="47" y="5"/>
                  </a:lnTo>
                  <a:lnTo>
                    <a:pt x="57" y="14"/>
                  </a:lnTo>
                  <a:lnTo>
                    <a:pt x="84" y="0"/>
                  </a:lnTo>
                  <a:lnTo>
                    <a:pt x="130" y="62"/>
                  </a:lnTo>
                  <a:lnTo>
                    <a:pt x="152" y="72"/>
                  </a:lnTo>
                  <a:lnTo>
                    <a:pt x="90" y="129"/>
                  </a:lnTo>
                  <a:lnTo>
                    <a:pt x="55" y="129"/>
                  </a:lnTo>
                  <a:lnTo>
                    <a:pt x="34" y="149"/>
                  </a:lnTo>
                  <a:lnTo>
                    <a:pt x="12" y="151"/>
                  </a:lnTo>
                  <a:lnTo>
                    <a:pt x="13" y="132"/>
                  </a:lnTo>
                  <a:lnTo>
                    <a:pt x="0" y="11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0" name="Freeform 186"/>
            <p:cNvSpPr>
              <a:spLocks/>
            </p:cNvSpPr>
            <p:nvPr/>
          </p:nvSpPr>
          <p:spPr bwMode="auto">
            <a:xfrm>
              <a:off x="3283" y="2872"/>
              <a:ext cx="29" cy="31"/>
            </a:xfrm>
            <a:custGeom>
              <a:avLst/>
              <a:gdLst>
                <a:gd name="T0" fmla="*/ 0 w 30"/>
                <a:gd name="T1" fmla="*/ 4 h 32"/>
                <a:gd name="T2" fmla="*/ 2 w 30"/>
                <a:gd name="T3" fmla="*/ 16 h 32"/>
                <a:gd name="T4" fmla="*/ 9 w 30"/>
                <a:gd name="T5" fmla="*/ 31 h 32"/>
                <a:gd name="T6" fmla="*/ 29 w 30"/>
                <a:gd name="T7" fmla="*/ 12 h 32"/>
                <a:gd name="T8" fmla="*/ 27 w 30"/>
                <a:gd name="T9" fmla="*/ 0 h 32"/>
                <a:gd name="T10" fmla="*/ 0 w 30"/>
                <a:gd name="T11" fmla="*/ 4 h 32"/>
              </a:gdLst>
              <a:ahLst/>
              <a:cxnLst>
                <a:cxn ang="0">
                  <a:pos x="T0" y="T1"/>
                </a:cxn>
                <a:cxn ang="0">
                  <a:pos x="T2" y="T3"/>
                </a:cxn>
                <a:cxn ang="0">
                  <a:pos x="T4" y="T5"/>
                </a:cxn>
                <a:cxn ang="0">
                  <a:pos x="T6" y="T7"/>
                </a:cxn>
                <a:cxn ang="0">
                  <a:pos x="T8" y="T9"/>
                </a:cxn>
                <a:cxn ang="0">
                  <a:pos x="T10" y="T11"/>
                </a:cxn>
              </a:cxnLst>
              <a:rect l="0" t="0" r="r" b="b"/>
              <a:pathLst>
                <a:path w="30" h="32">
                  <a:moveTo>
                    <a:pt x="0" y="4"/>
                  </a:moveTo>
                  <a:lnTo>
                    <a:pt x="2" y="16"/>
                  </a:lnTo>
                  <a:lnTo>
                    <a:pt x="9" y="31"/>
                  </a:lnTo>
                  <a:lnTo>
                    <a:pt x="29" y="12"/>
                  </a:lnTo>
                  <a:lnTo>
                    <a:pt x="27" y="0"/>
                  </a:lnTo>
                  <a:lnTo>
                    <a:pt x="0" y="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1" name="Freeform 187"/>
            <p:cNvSpPr>
              <a:spLocks/>
            </p:cNvSpPr>
            <p:nvPr/>
          </p:nvSpPr>
          <p:spPr bwMode="auto">
            <a:xfrm>
              <a:off x="2957" y="2638"/>
              <a:ext cx="123" cy="174"/>
            </a:xfrm>
            <a:custGeom>
              <a:avLst/>
              <a:gdLst>
                <a:gd name="T0" fmla="*/ 0 w 127"/>
                <a:gd name="T1" fmla="*/ 129 h 182"/>
                <a:gd name="T2" fmla="*/ 17 w 127"/>
                <a:gd name="T3" fmla="*/ 95 h 182"/>
                <a:gd name="T4" fmla="*/ 48 w 127"/>
                <a:gd name="T5" fmla="*/ 99 h 182"/>
                <a:gd name="T6" fmla="*/ 81 w 127"/>
                <a:gd name="T7" fmla="*/ 28 h 182"/>
                <a:gd name="T8" fmla="*/ 98 w 127"/>
                <a:gd name="T9" fmla="*/ 16 h 182"/>
                <a:gd name="T10" fmla="*/ 92 w 127"/>
                <a:gd name="T11" fmla="*/ 2 h 182"/>
                <a:gd name="T12" fmla="*/ 100 w 127"/>
                <a:gd name="T13" fmla="*/ 0 h 182"/>
                <a:gd name="T14" fmla="*/ 112 w 127"/>
                <a:gd name="T15" fmla="*/ 43 h 182"/>
                <a:gd name="T16" fmla="*/ 92 w 127"/>
                <a:gd name="T17" fmla="*/ 51 h 182"/>
                <a:gd name="T18" fmla="*/ 115 w 127"/>
                <a:gd name="T19" fmla="*/ 86 h 182"/>
                <a:gd name="T20" fmla="*/ 100 w 127"/>
                <a:gd name="T21" fmla="*/ 128 h 182"/>
                <a:gd name="T22" fmla="*/ 126 w 127"/>
                <a:gd name="T23" fmla="*/ 159 h 182"/>
                <a:gd name="T24" fmla="*/ 123 w 127"/>
                <a:gd name="T25" fmla="*/ 181 h 182"/>
                <a:gd name="T26" fmla="*/ 79 w 127"/>
                <a:gd name="T27" fmla="*/ 171 h 182"/>
                <a:gd name="T28" fmla="*/ 47 w 127"/>
                <a:gd name="T29" fmla="*/ 171 h 182"/>
                <a:gd name="T30" fmla="*/ 20 w 127"/>
                <a:gd name="T31" fmla="*/ 171 h 182"/>
                <a:gd name="T32" fmla="*/ 18 w 127"/>
                <a:gd name="T33" fmla="*/ 141 h 182"/>
                <a:gd name="T34" fmla="*/ 0 w 127"/>
                <a:gd name="T35" fmla="*/ 129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7" h="182">
                  <a:moveTo>
                    <a:pt x="0" y="129"/>
                  </a:moveTo>
                  <a:lnTo>
                    <a:pt x="17" y="95"/>
                  </a:lnTo>
                  <a:lnTo>
                    <a:pt x="48" y="99"/>
                  </a:lnTo>
                  <a:lnTo>
                    <a:pt x="81" y="28"/>
                  </a:lnTo>
                  <a:lnTo>
                    <a:pt x="98" y="16"/>
                  </a:lnTo>
                  <a:lnTo>
                    <a:pt x="92" y="2"/>
                  </a:lnTo>
                  <a:lnTo>
                    <a:pt x="100" y="0"/>
                  </a:lnTo>
                  <a:lnTo>
                    <a:pt x="112" y="43"/>
                  </a:lnTo>
                  <a:lnTo>
                    <a:pt x="92" y="51"/>
                  </a:lnTo>
                  <a:lnTo>
                    <a:pt x="115" y="86"/>
                  </a:lnTo>
                  <a:lnTo>
                    <a:pt x="100" y="128"/>
                  </a:lnTo>
                  <a:lnTo>
                    <a:pt x="126" y="159"/>
                  </a:lnTo>
                  <a:lnTo>
                    <a:pt x="123" y="181"/>
                  </a:lnTo>
                  <a:lnTo>
                    <a:pt x="79" y="171"/>
                  </a:lnTo>
                  <a:lnTo>
                    <a:pt x="47" y="171"/>
                  </a:lnTo>
                  <a:lnTo>
                    <a:pt x="20" y="171"/>
                  </a:lnTo>
                  <a:lnTo>
                    <a:pt x="18" y="141"/>
                  </a:lnTo>
                  <a:lnTo>
                    <a:pt x="0" y="12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2" name="Freeform 188"/>
            <p:cNvSpPr>
              <a:spLocks/>
            </p:cNvSpPr>
            <p:nvPr/>
          </p:nvSpPr>
          <p:spPr bwMode="auto">
            <a:xfrm>
              <a:off x="3054" y="2665"/>
              <a:ext cx="207" cy="127"/>
            </a:xfrm>
            <a:custGeom>
              <a:avLst/>
              <a:gdLst>
                <a:gd name="T0" fmla="*/ 0 w 214"/>
                <a:gd name="T1" fmla="*/ 99 h 132"/>
                <a:gd name="T2" fmla="*/ 14 w 214"/>
                <a:gd name="T3" fmla="*/ 58 h 132"/>
                <a:gd name="T4" fmla="*/ 67 w 214"/>
                <a:gd name="T5" fmla="*/ 47 h 132"/>
                <a:gd name="T6" fmla="*/ 72 w 214"/>
                <a:gd name="T7" fmla="*/ 33 h 132"/>
                <a:gd name="T8" fmla="*/ 97 w 214"/>
                <a:gd name="T9" fmla="*/ 29 h 132"/>
                <a:gd name="T10" fmla="*/ 133 w 214"/>
                <a:gd name="T11" fmla="*/ 0 h 132"/>
                <a:gd name="T12" fmla="*/ 145 w 214"/>
                <a:gd name="T13" fmla="*/ 35 h 132"/>
                <a:gd name="T14" fmla="*/ 172 w 214"/>
                <a:gd name="T15" fmla="*/ 47 h 132"/>
                <a:gd name="T16" fmla="*/ 213 w 214"/>
                <a:gd name="T17" fmla="*/ 94 h 132"/>
                <a:gd name="T18" fmla="*/ 113 w 214"/>
                <a:gd name="T19" fmla="*/ 108 h 132"/>
                <a:gd name="T20" fmla="*/ 82 w 214"/>
                <a:gd name="T21" fmla="*/ 94 h 132"/>
                <a:gd name="T22" fmla="*/ 67 w 214"/>
                <a:gd name="T23" fmla="*/ 118 h 132"/>
                <a:gd name="T24" fmla="*/ 39 w 214"/>
                <a:gd name="T25" fmla="*/ 118 h 132"/>
                <a:gd name="T26" fmla="*/ 25 w 214"/>
                <a:gd name="T27" fmla="*/ 131 h 132"/>
                <a:gd name="T28" fmla="*/ 0 w 214"/>
                <a:gd name="T29" fmla="*/ 9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4" h="132">
                  <a:moveTo>
                    <a:pt x="0" y="99"/>
                  </a:moveTo>
                  <a:lnTo>
                    <a:pt x="14" y="58"/>
                  </a:lnTo>
                  <a:lnTo>
                    <a:pt x="67" y="47"/>
                  </a:lnTo>
                  <a:lnTo>
                    <a:pt x="72" y="33"/>
                  </a:lnTo>
                  <a:lnTo>
                    <a:pt x="97" y="29"/>
                  </a:lnTo>
                  <a:lnTo>
                    <a:pt x="133" y="0"/>
                  </a:lnTo>
                  <a:lnTo>
                    <a:pt x="145" y="35"/>
                  </a:lnTo>
                  <a:lnTo>
                    <a:pt x="172" y="47"/>
                  </a:lnTo>
                  <a:lnTo>
                    <a:pt x="213" y="94"/>
                  </a:lnTo>
                  <a:lnTo>
                    <a:pt x="113" y="108"/>
                  </a:lnTo>
                  <a:lnTo>
                    <a:pt x="82" y="94"/>
                  </a:lnTo>
                  <a:lnTo>
                    <a:pt x="67" y="118"/>
                  </a:lnTo>
                  <a:lnTo>
                    <a:pt x="39" y="118"/>
                  </a:lnTo>
                  <a:lnTo>
                    <a:pt x="25" y="131"/>
                  </a:lnTo>
                  <a:lnTo>
                    <a:pt x="0" y="9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3" name="Freeform 189"/>
            <p:cNvSpPr>
              <a:spLocks/>
            </p:cNvSpPr>
            <p:nvPr/>
          </p:nvSpPr>
          <p:spPr bwMode="auto">
            <a:xfrm>
              <a:off x="3035" y="2466"/>
              <a:ext cx="170" cy="256"/>
            </a:xfrm>
            <a:custGeom>
              <a:avLst/>
              <a:gdLst>
                <a:gd name="T0" fmla="*/ 0 w 175"/>
                <a:gd name="T1" fmla="*/ 152 h 267"/>
                <a:gd name="T2" fmla="*/ 25 w 175"/>
                <a:gd name="T3" fmla="*/ 166 h 267"/>
                <a:gd name="T4" fmla="*/ 18 w 175"/>
                <a:gd name="T5" fmla="*/ 179 h 267"/>
                <a:gd name="T6" fmla="*/ 31 w 175"/>
                <a:gd name="T7" fmla="*/ 222 h 267"/>
                <a:gd name="T8" fmla="*/ 10 w 175"/>
                <a:gd name="T9" fmla="*/ 230 h 267"/>
                <a:gd name="T10" fmla="*/ 33 w 175"/>
                <a:gd name="T11" fmla="*/ 266 h 267"/>
                <a:gd name="T12" fmla="*/ 86 w 175"/>
                <a:gd name="T13" fmla="*/ 255 h 267"/>
                <a:gd name="T14" fmla="*/ 91 w 175"/>
                <a:gd name="T15" fmla="*/ 241 h 267"/>
                <a:gd name="T16" fmla="*/ 116 w 175"/>
                <a:gd name="T17" fmla="*/ 237 h 267"/>
                <a:gd name="T18" fmla="*/ 152 w 175"/>
                <a:gd name="T19" fmla="*/ 207 h 267"/>
                <a:gd name="T20" fmla="*/ 138 w 175"/>
                <a:gd name="T21" fmla="*/ 175 h 267"/>
                <a:gd name="T22" fmla="*/ 156 w 175"/>
                <a:gd name="T23" fmla="*/ 132 h 267"/>
                <a:gd name="T24" fmla="*/ 174 w 175"/>
                <a:gd name="T25" fmla="*/ 128 h 267"/>
                <a:gd name="T26" fmla="*/ 174 w 175"/>
                <a:gd name="T27" fmla="*/ 67 h 267"/>
                <a:gd name="T28" fmla="*/ 43 w 175"/>
                <a:gd name="T29" fmla="*/ 0 h 267"/>
                <a:gd name="T30" fmla="*/ 26 w 175"/>
                <a:gd name="T31" fmla="*/ 6 h 267"/>
                <a:gd name="T32" fmla="*/ 26 w 175"/>
                <a:gd name="T33" fmla="*/ 33 h 267"/>
                <a:gd name="T34" fmla="*/ 43 w 175"/>
                <a:gd name="T35" fmla="*/ 51 h 267"/>
                <a:gd name="T36" fmla="*/ 33 w 175"/>
                <a:gd name="T37" fmla="*/ 109 h 267"/>
                <a:gd name="T38" fmla="*/ 0 w 175"/>
                <a:gd name="T39" fmla="*/ 15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267">
                  <a:moveTo>
                    <a:pt x="0" y="152"/>
                  </a:moveTo>
                  <a:lnTo>
                    <a:pt x="25" y="166"/>
                  </a:lnTo>
                  <a:lnTo>
                    <a:pt x="18" y="179"/>
                  </a:lnTo>
                  <a:lnTo>
                    <a:pt x="31" y="222"/>
                  </a:lnTo>
                  <a:lnTo>
                    <a:pt x="10" y="230"/>
                  </a:lnTo>
                  <a:lnTo>
                    <a:pt x="33" y="266"/>
                  </a:lnTo>
                  <a:lnTo>
                    <a:pt x="86" y="255"/>
                  </a:lnTo>
                  <a:lnTo>
                    <a:pt x="91" y="241"/>
                  </a:lnTo>
                  <a:lnTo>
                    <a:pt x="116" y="237"/>
                  </a:lnTo>
                  <a:lnTo>
                    <a:pt x="152" y="207"/>
                  </a:lnTo>
                  <a:lnTo>
                    <a:pt x="138" y="175"/>
                  </a:lnTo>
                  <a:lnTo>
                    <a:pt x="156" y="132"/>
                  </a:lnTo>
                  <a:lnTo>
                    <a:pt x="174" y="128"/>
                  </a:lnTo>
                  <a:lnTo>
                    <a:pt x="174" y="67"/>
                  </a:lnTo>
                  <a:lnTo>
                    <a:pt x="43" y="0"/>
                  </a:lnTo>
                  <a:lnTo>
                    <a:pt x="26" y="6"/>
                  </a:lnTo>
                  <a:lnTo>
                    <a:pt x="26" y="33"/>
                  </a:lnTo>
                  <a:lnTo>
                    <a:pt x="43" y="51"/>
                  </a:lnTo>
                  <a:lnTo>
                    <a:pt x="33" y="109"/>
                  </a:lnTo>
                  <a:lnTo>
                    <a:pt x="0" y="15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4" name="Freeform 190"/>
            <p:cNvSpPr>
              <a:spLocks/>
            </p:cNvSpPr>
            <p:nvPr/>
          </p:nvSpPr>
          <p:spPr bwMode="auto">
            <a:xfrm>
              <a:off x="3001" y="2778"/>
              <a:ext cx="119" cy="136"/>
            </a:xfrm>
            <a:custGeom>
              <a:avLst/>
              <a:gdLst>
                <a:gd name="T0" fmla="*/ 0 w 123"/>
                <a:gd name="T1" fmla="*/ 123 h 142"/>
                <a:gd name="T2" fmla="*/ 12 w 123"/>
                <a:gd name="T3" fmla="*/ 141 h 142"/>
                <a:gd name="T4" fmla="*/ 29 w 123"/>
                <a:gd name="T5" fmla="*/ 135 h 142"/>
                <a:gd name="T6" fmla="*/ 53 w 123"/>
                <a:gd name="T7" fmla="*/ 136 h 142"/>
                <a:gd name="T8" fmla="*/ 76 w 123"/>
                <a:gd name="T9" fmla="*/ 122 h 142"/>
                <a:gd name="T10" fmla="*/ 83 w 123"/>
                <a:gd name="T11" fmla="*/ 93 h 142"/>
                <a:gd name="T12" fmla="*/ 107 w 123"/>
                <a:gd name="T13" fmla="*/ 70 h 142"/>
                <a:gd name="T14" fmla="*/ 122 w 123"/>
                <a:gd name="T15" fmla="*/ 0 h 142"/>
                <a:gd name="T16" fmla="*/ 93 w 123"/>
                <a:gd name="T17" fmla="*/ 0 h 142"/>
                <a:gd name="T18" fmla="*/ 80 w 123"/>
                <a:gd name="T19" fmla="*/ 12 h 142"/>
                <a:gd name="T20" fmla="*/ 77 w 123"/>
                <a:gd name="T21" fmla="*/ 33 h 142"/>
                <a:gd name="T22" fmla="*/ 34 w 123"/>
                <a:gd name="T23" fmla="*/ 24 h 142"/>
                <a:gd name="T24" fmla="*/ 33 w 123"/>
                <a:gd name="T25" fmla="*/ 39 h 142"/>
                <a:gd name="T26" fmla="*/ 50 w 123"/>
                <a:gd name="T27" fmla="*/ 40 h 142"/>
                <a:gd name="T28" fmla="*/ 45 w 123"/>
                <a:gd name="T29" fmla="*/ 96 h 142"/>
                <a:gd name="T30" fmla="*/ 24 w 123"/>
                <a:gd name="T31" fmla="*/ 89 h 142"/>
                <a:gd name="T32" fmla="*/ 0 w 123"/>
                <a:gd name="T33" fmla="*/ 12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3" h="142">
                  <a:moveTo>
                    <a:pt x="0" y="123"/>
                  </a:moveTo>
                  <a:lnTo>
                    <a:pt x="12" y="141"/>
                  </a:lnTo>
                  <a:lnTo>
                    <a:pt x="29" y="135"/>
                  </a:lnTo>
                  <a:lnTo>
                    <a:pt x="53" y="136"/>
                  </a:lnTo>
                  <a:lnTo>
                    <a:pt x="76" y="122"/>
                  </a:lnTo>
                  <a:lnTo>
                    <a:pt x="83" y="93"/>
                  </a:lnTo>
                  <a:lnTo>
                    <a:pt x="107" y="70"/>
                  </a:lnTo>
                  <a:lnTo>
                    <a:pt x="122" y="0"/>
                  </a:lnTo>
                  <a:lnTo>
                    <a:pt x="93" y="0"/>
                  </a:lnTo>
                  <a:lnTo>
                    <a:pt x="80" y="12"/>
                  </a:lnTo>
                  <a:lnTo>
                    <a:pt x="77" y="33"/>
                  </a:lnTo>
                  <a:lnTo>
                    <a:pt x="34" y="24"/>
                  </a:lnTo>
                  <a:lnTo>
                    <a:pt x="33" y="39"/>
                  </a:lnTo>
                  <a:lnTo>
                    <a:pt x="50" y="40"/>
                  </a:lnTo>
                  <a:lnTo>
                    <a:pt x="45" y="96"/>
                  </a:lnTo>
                  <a:lnTo>
                    <a:pt x="24" y="89"/>
                  </a:lnTo>
                  <a:lnTo>
                    <a:pt x="0" y="12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5" name="Freeform 191"/>
            <p:cNvSpPr>
              <a:spLocks/>
            </p:cNvSpPr>
            <p:nvPr/>
          </p:nvSpPr>
          <p:spPr bwMode="auto">
            <a:xfrm>
              <a:off x="3018" y="2755"/>
              <a:ext cx="300" cy="285"/>
            </a:xfrm>
            <a:custGeom>
              <a:avLst/>
              <a:gdLst>
                <a:gd name="T0" fmla="*/ 0 w 310"/>
                <a:gd name="T1" fmla="*/ 176 h 298"/>
                <a:gd name="T2" fmla="*/ 0 w 310"/>
                <a:gd name="T3" fmla="*/ 184 h 298"/>
                <a:gd name="T4" fmla="*/ 63 w 310"/>
                <a:gd name="T5" fmla="*/ 176 h 298"/>
                <a:gd name="T6" fmla="*/ 90 w 310"/>
                <a:gd name="T7" fmla="*/ 213 h 298"/>
                <a:gd name="T8" fmla="*/ 113 w 310"/>
                <a:gd name="T9" fmla="*/ 211 h 298"/>
                <a:gd name="T10" fmla="*/ 118 w 310"/>
                <a:gd name="T11" fmla="*/ 195 h 298"/>
                <a:gd name="T12" fmla="*/ 138 w 310"/>
                <a:gd name="T13" fmla="*/ 194 h 298"/>
                <a:gd name="T14" fmla="*/ 153 w 310"/>
                <a:gd name="T15" fmla="*/ 203 h 298"/>
                <a:gd name="T16" fmla="*/ 157 w 310"/>
                <a:gd name="T17" fmla="*/ 263 h 298"/>
                <a:gd name="T18" fmla="*/ 191 w 310"/>
                <a:gd name="T19" fmla="*/ 259 h 298"/>
                <a:gd name="T20" fmla="*/ 284 w 310"/>
                <a:gd name="T21" fmla="*/ 297 h 298"/>
                <a:gd name="T22" fmla="*/ 283 w 310"/>
                <a:gd name="T23" fmla="*/ 279 h 298"/>
                <a:gd name="T24" fmla="*/ 265 w 310"/>
                <a:gd name="T25" fmla="*/ 272 h 298"/>
                <a:gd name="T26" fmla="*/ 268 w 310"/>
                <a:gd name="T27" fmla="*/ 229 h 298"/>
                <a:gd name="T28" fmla="*/ 298 w 310"/>
                <a:gd name="T29" fmla="*/ 214 h 298"/>
                <a:gd name="T30" fmla="*/ 279 w 310"/>
                <a:gd name="T31" fmla="*/ 186 h 298"/>
                <a:gd name="T32" fmla="*/ 276 w 310"/>
                <a:gd name="T33" fmla="*/ 137 h 298"/>
                <a:gd name="T34" fmla="*/ 273 w 310"/>
                <a:gd name="T35" fmla="*/ 125 h 298"/>
                <a:gd name="T36" fmla="*/ 284 w 310"/>
                <a:gd name="T37" fmla="*/ 103 h 298"/>
                <a:gd name="T38" fmla="*/ 298 w 310"/>
                <a:gd name="T39" fmla="*/ 63 h 298"/>
                <a:gd name="T40" fmla="*/ 309 w 310"/>
                <a:gd name="T41" fmla="*/ 48 h 298"/>
                <a:gd name="T42" fmla="*/ 303 w 310"/>
                <a:gd name="T43" fmla="*/ 24 h 298"/>
                <a:gd name="T44" fmla="*/ 249 w 310"/>
                <a:gd name="T45" fmla="*/ 0 h 298"/>
                <a:gd name="T46" fmla="*/ 149 w 310"/>
                <a:gd name="T47" fmla="*/ 13 h 298"/>
                <a:gd name="T48" fmla="*/ 118 w 310"/>
                <a:gd name="T49" fmla="*/ 0 h 298"/>
                <a:gd name="T50" fmla="*/ 103 w 310"/>
                <a:gd name="T51" fmla="*/ 24 h 298"/>
                <a:gd name="T52" fmla="*/ 89 w 310"/>
                <a:gd name="T53" fmla="*/ 94 h 298"/>
                <a:gd name="T54" fmla="*/ 64 w 310"/>
                <a:gd name="T55" fmla="*/ 117 h 298"/>
                <a:gd name="T56" fmla="*/ 58 w 310"/>
                <a:gd name="T57" fmla="*/ 145 h 298"/>
                <a:gd name="T58" fmla="*/ 35 w 310"/>
                <a:gd name="T59" fmla="*/ 160 h 298"/>
                <a:gd name="T60" fmla="*/ 10 w 310"/>
                <a:gd name="T61" fmla="*/ 159 h 298"/>
                <a:gd name="T62" fmla="*/ 0 w 310"/>
                <a:gd name="T63" fmla="*/ 176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0" h="298">
                  <a:moveTo>
                    <a:pt x="0" y="176"/>
                  </a:moveTo>
                  <a:lnTo>
                    <a:pt x="0" y="184"/>
                  </a:lnTo>
                  <a:lnTo>
                    <a:pt x="63" y="176"/>
                  </a:lnTo>
                  <a:lnTo>
                    <a:pt x="90" y="213"/>
                  </a:lnTo>
                  <a:lnTo>
                    <a:pt x="113" y="211"/>
                  </a:lnTo>
                  <a:lnTo>
                    <a:pt x="118" y="195"/>
                  </a:lnTo>
                  <a:lnTo>
                    <a:pt x="138" y="194"/>
                  </a:lnTo>
                  <a:lnTo>
                    <a:pt x="153" y="203"/>
                  </a:lnTo>
                  <a:lnTo>
                    <a:pt x="157" y="263"/>
                  </a:lnTo>
                  <a:lnTo>
                    <a:pt x="191" y="259"/>
                  </a:lnTo>
                  <a:lnTo>
                    <a:pt x="284" y="297"/>
                  </a:lnTo>
                  <a:lnTo>
                    <a:pt x="283" y="279"/>
                  </a:lnTo>
                  <a:lnTo>
                    <a:pt x="265" y="272"/>
                  </a:lnTo>
                  <a:lnTo>
                    <a:pt x="268" y="229"/>
                  </a:lnTo>
                  <a:lnTo>
                    <a:pt x="298" y="214"/>
                  </a:lnTo>
                  <a:lnTo>
                    <a:pt x="279" y="186"/>
                  </a:lnTo>
                  <a:lnTo>
                    <a:pt x="276" y="137"/>
                  </a:lnTo>
                  <a:lnTo>
                    <a:pt x="273" y="125"/>
                  </a:lnTo>
                  <a:lnTo>
                    <a:pt x="284" y="103"/>
                  </a:lnTo>
                  <a:lnTo>
                    <a:pt x="298" y="63"/>
                  </a:lnTo>
                  <a:lnTo>
                    <a:pt x="309" y="48"/>
                  </a:lnTo>
                  <a:lnTo>
                    <a:pt x="303" y="24"/>
                  </a:lnTo>
                  <a:lnTo>
                    <a:pt x="249" y="0"/>
                  </a:lnTo>
                  <a:lnTo>
                    <a:pt x="149" y="13"/>
                  </a:lnTo>
                  <a:lnTo>
                    <a:pt x="118" y="0"/>
                  </a:lnTo>
                  <a:lnTo>
                    <a:pt x="103" y="24"/>
                  </a:lnTo>
                  <a:lnTo>
                    <a:pt x="89" y="94"/>
                  </a:lnTo>
                  <a:lnTo>
                    <a:pt x="64" y="117"/>
                  </a:lnTo>
                  <a:lnTo>
                    <a:pt x="58" y="145"/>
                  </a:lnTo>
                  <a:lnTo>
                    <a:pt x="35" y="160"/>
                  </a:lnTo>
                  <a:lnTo>
                    <a:pt x="10" y="159"/>
                  </a:lnTo>
                  <a:lnTo>
                    <a:pt x="0" y="17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6" name="Freeform 192"/>
            <p:cNvSpPr>
              <a:spLocks/>
            </p:cNvSpPr>
            <p:nvPr/>
          </p:nvSpPr>
          <p:spPr bwMode="auto">
            <a:xfrm>
              <a:off x="3334" y="2260"/>
              <a:ext cx="39" cy="22"/>
            </a:xfrm>
            <a:custGeom>
              <a:avLst/>
              <a:gdLst>
                <a:gd name="T0" fmla="*/ 0 w 40"/>
                <a:gd name="T1" fmla="*/ 11 h 23"/>
                <a:gd name="T2" fmla="*/ 13 w 40"/>
                <a:gd name="T3" fmla="*/ 22 h 23"/>
                <a:gd name="T4" fmla="*/ 39 w 40"/>
                <a:gd name="T5" fmla="*/ 0 h 23"/>
                <a:gd name="T6" fmla="*/ 0 w 40"/>
                <a:gd name="T7" fmla="*/ 11 h 23"/>
              </a:gdLst>
              <a:ahLst/>
              <a:cxnLst>
                <a:cxn ang="0">
                  <a:pos x="T0" y="T1"/>
                </a:cxn>
                <a:cxn ang="0">
                  <a:pos x="T2" y="T3"/>
                </a:cxn>
                <a:cxn ang="0">
                  <a:pos x="T4" y="T5"/>
                </a:cxn>
                <a:cxn ang="0">
                  <a:pos x="T6" y="T7"/>
                </a:cxn>
              </a:cxnLst>
              <a:rect l="0" t="0" r="r" b="b"/>
              <a:pathLst>
                <a:path w="40" h="23">
                  <a:moveTo>
                    <a:pt x="0" y="11"/>
                  </a:moveTo>
                  <a:lnTo>
                    <a:pt x="13" y="22"/>
                  </a:lnTo>
                  <a:lnTo>
                    <a:pt x="39" y="0"/>
                  </a:lnTo>
                  <a:lnTo>
                    <a:pt x="0" y="1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7" name="Freeform 193"/>
            <p:cNvSpPr>
              <a:spLocks/>
            </p:cNvSpPr>
            <p:nvPr/>
          </p:nvSpPr>
          <p:spPr bwMode="auto">
            <a:xfrm>
              <a:off x="2838" y="2643"/>
              <a:ext cx="45" cy="95"/>
            </a:xfrm>
            <a:custGeom>
              <a:avLst/>
              <a:gdLst>
                <a:gd name="T0" fmla="*/ 0 w 46"/>
                <a:gd name="T1" fmla="*/ 22 h 99"/>
                <a:gd name="T2" fmla="*/ 17 w 46"/>
                <a:gd name="T3" fmla="*/ 98 h 99"/>
                <a:gd name="T4" fmla="*/ 32 w 46"/>
                <a:gd name="T5" fmla="*/ 98 h 99"/>
                <a:gd name="T6" fmla="*/ 45 w 46"/>
                <a:gd name="T7" fmla="*/ 10 h 99"/>
                <a:gd name="T8" fmla="*/ 32 w 46"/>
                <a:gd name="T9" fmla="*/ 0 h 99"/>
                <a:gd name="T10" fmla="*/ 24 w 46"/>
                <a:gd name="T11" fmla="*/ 6 h 99"/>
                <a:gd name="T12" fmla="*/ 0 w 46"/>
                <a:gd name="T13" fmla="*/ 22 h 99"/>
              </a:gdLst>
              <a:ahLst/>
              <a:cxnLst>
                <a:cxn ang="0">
                  <a:pos x="T0" y="T1"/>
                </a:cxn>
                <a:cxn ang="0">
                  <a:pos x="T2" y="T3"/>
                </a:cxn>
                <a:cxn ang="0">
                  <a:pos x="T4" y="T5"/>
                </a:cxn>
                <a:cxn ang="0">
                  <a:pos x="T6" y="T7"/>
                </a:cxn>
                <a:cxn ang="0">
                  <a:pos x="T8" y="T9"/>
                </a:cxn>
                <a:cxn ang="0">
                  <a:pos x="T10" y="T11"/>
                </a:cxn>
                <a:cxn ang="0">
                  <a:pos x="T12" y="T13"/>
                </a:cxn>
              </a:cxnLst>
              <a:rect l="0" t="0" r="r" b="b"/>
              <a:pathLst>
                <a:path w="46" h="99">
                  <a:moveTo>
                    <a:pt x="0" y="22"/>
                  </a:moveTo>
                  <a:lnTo>
                    <a:pt x="17" y="98"/>
                  </a:lnTo>
                  <a:lnTo>
                    <a:pt x="32" y="98"/>
                  </a:lnTo>
                  <a:lnTo>
                    <a:pt x="45" y="10"/>
                  </a:lnTo>
                  <a:lnTo>
                    <a:pt x="32" y="0"/>
                  </a:lnTo>
                  <a:lnTo>
                    <a:pt x="24" y="6"/>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8" name="Freeform 194"/>
            <p:cNvSpPr>
              <a:spLocks/>
            </p:cNvSpPr>
            <p:nvPr/>
          </p:nvSpPr>
          <p:spPr bwMode="auto">
            <a:xfrm>
              <a:off x="2975" y="2802"/>
              <a:ext cx="29" cy="21"/>
            </a:xfrm>
            <a:custGeom>
              <a:avLst/>
              <a:gdLst>
                <a:gd name="T0" fmla="*/ 0 w 30"/>
                <a:gd name="T1" fmla="*/ 21 h 22"/>
                <a:gd name="T2" fmla="*/ 2 w 30"/>
                <a:gd name="T3" fmla="*/ 0 h 22"/>
                <a:gd name="T4" fmla="*/ 29 w 30"/>
                <a:gd name="T5" fmla="*/ 0 h 22"/>
                <a:gd name="T6" fmla="*/ 29 w 30"/>
                <a:gd name="T7" fmla="*/ 18 h 22"/>
                <a:gd name="T8" fmla="*/ 0 w 30"/>
                <a:gd name="T9" fmla="*/ 21 h 22"/>
              </a:gdLst>
              <a:ahLst/>
              <a:cxnLst>
                <a:cxn ang="0">
                  <a:pos x="T0" y="T1"/>
                </a:cxn>
                <a:cxn ang="0">
                  <a:pos x="T2" y="T3"/>
                </a:cxn>
                <a:cxn ang="0">
                  <a:pos x="T4" y="T5"/>
                </a:cxn>
                <a:cxn ang="0">
                  <a:pos x="T6" y="T7"/>
                </a:cxn>
                <a:cxn ang="0">
                  <a:pos x="T8" y="T9"/>
                </a:cxn>
              </a:cxnLst>
              <a:rect l="0" t="0" r="r" b="b"/>
              <a:pathLst>
                <a:path w="30" h="22">
                  <a:moveTo>
                    <a:pt x="0" y="21"/>
                  </a:moveTo>
                  <a:lnTo>
                    <a:pt x="2" y="0"/>
                  </a:lnTo>
                  <a:lnTo>
                    <a:pt x="29" y="0"/>
                  </a:lnTo>
                  <a:lnTo>
                    <a:pt x="29" y="18"/>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09" name="Freeform 195"/>
            <p:cNvSpPr>
              <a:spLocks/>
            </p:cNvSpPr>
            <p:nvPr/>
          </p:nvSpPr>
          <p:spPr bwMode="auto">
            <a:xfrm>
              <a:off x="3345" y="2554"/>
              <a:ext cx="238" cy="228"/>
            </a:xfrm>
            <a:custGeom>
              <a:avLst/>
              <a:gdLst>
                <a:gd name="T0" fmla="*/ 0 w 246"/>
                <a:gd name="T1" fmla="*/ 165 h 238"/>
                <a:gd name="T2" fmla="*/ 18 w 246"/>
                <a:gd name="T3" fmla="*/ 153 h 238"/>
                <a:gd name="T4" fmla="*/ 20 w 246"/>
                <a:gd name="T5" fmla="*/ 123 h 238"/>
                <a:gd name="T6" fmla="*/ 52 w 246"/>
                <a:gd name="T7" fmla="*/ 84 h 238"/>
                <a:gd name="T8" fmla="*/ 64 w 246"/>
                <a:gd name="T9" fmla="*/ 14 h 238"/>
                <a:gd name="T10" fmla="*/ 90 w 246"/>
                <a:gd name="T11" fmla="*/ 0 h 238"/>
                <a:gd name="T12" fmla="*/ 109 w 246"/>
                <a:gd name="T13" fmla="*/ 47 h 238"/>
                <a:gd name="T14" fmla="*/ 162 w 246"/>
                <a:gd name="T15" fmla="*/ 87 h 238"/>
                <a:gd name="T16" fmla="*/ 144 w 246"/>
                <a:gd name="T17" fmla="*/ 111 h 238"/>
                <a:gd name="T18" fmla="*/ 161 w 246"/>
                <a:gd name="T19" fmla="*/ 117 h 238"/>
                <a:gd name="T20" fmla="*/ 181 w 246"/>
                <a:gd name="T21" fmla="*/ 146 h 238"/>
                <a:gd name="T22" fmla="*/ 245 w 246"/>
                <a:gd name="T23" fmla="*/ 162 h 238"/>
                <a:gd name="T24" fmla="*/ 195 w 246"/>
                <a:gd name="T25" fmla="*/ 211 h 238"/>
                <a:gd name="T26" fmla="*/ 145 w 246"/>
                <a:gd name="T27" fmla="*/ 230 h 238"/>
                <a:gd name="T28" fmla="*/ 98 w 246"/>
                <a:gd name="T29" fmla="*/ 237 h 238"/>
                <a:gd name="T30" fmla="*/ 47 w 246"/>
                <a:gd name="T31" fmla="*/ 219 h 238"/>
                <a:gd name="T32" fmla="*/ 28 w 246"/>
                <a:gd name="T33" fmla="*/ 184 h 238"/>
                <a:gd name="T34" fmla="*/ 0 w 246"/>
                <a:gd name="T35" fmla="*/ 165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6" h="238">
                  <a:moveTo>
                    <a:pt x="0" y="165"/>
                  </a:moveTo>
                  <a:lnTo>
                    <a:pt x="18" y="153"/>
                  </a:lnTo>
                  <a:lnTo>
                    <a:pt x="20" y="123"/>
                  </a:lnTo>
                  <a:lnTo>
                    <a:pt x="52" y="84"/>
                  </a:lnTo>
                  <a:lnTo>
                    <a:pt x="64" y="14"/>
                  </a:lnTo>
                  <a:lnTo>
                    <a:pt x="90" y="0"/>
                  </a:lnTo>
                  <a:lnTo>
                    <a:pt x="109" y="47"/>
                  </a:lnTo>
                  <a:lnTo>
                    <a:pt x="162" y="87"/>
                  </a:lnTo>
                  <a:lnTo>
                    <a:pt x="144" y="111"/>
                  </a:lnTo>
                  <a:lnTo>
                    <a:pt x="161" y="117"/>
                  </a:lnTo>
                  <a:lnTo>
                    <a:pt x="181" y="146"/>
                  </a:lnTo>
                  <a:lnTo>
                    <a:pt x="245" y="162"/>
                  </a:lnTo>
                  <a:lnTo>
                    <a:pt x="195" y="211"/>
                  </a:lnTo>
                  <a:lnTo>
                    <a:pt x="145" y="230"/>
                  </a:lnTo>
                  <a:lnTo>
                    <a:pt x="98" y="237"/>
                  </a:lnTo>
                  <a:lnTo>
                    <a:pt x="47" y="219"/>
                  </a:lnTo>
                  <a:lnTo>
                    <a:pt x="28" y="184"/>
                  </a:lnTo>
                  <a:lnTo>
                    <a:pt x="0" y="16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0" name="Freeform 196"/>
            <p:cNvSpPr>
              <a:spLocks/>
            </p:cNvSpPr>
            <p:nvPr/>
          </p:nvSpPr>
          <p:spPr bwMode="auto">
            <a:xfrm>
              <a:off x="3484" y="2638"/>
              <a:ext cx="26" cy="29"/>
            </a:xfrm>
            <a:custGeom>
              <a:avLst/>
              <a:gdLst>
                <a:gd name="T0" fmla="*/ 0 w 27"/>
                <a:gd name="T1" fmla="*/ 24 h 31"/>
                <a:gd name="T2" fmla="*/ 17 w 27"/>
                <a:gd name="T3" fmla="*/ 30 h 31"/>
                <a:gd name="T4" fmla="*/ 24 w 27"/>
                <a:gd name="T5" fmla="*/ 21 h 31"/>
                <a:gd name="T6" fmla="*/ 12 w 27"/>
                <a:gd name="T7" fmla="*/ 19 h 31"/>
                <a:gd name="T8" fmla="*/ 26 w 27"/>
                <a:gd name="T9" fmla="*/ 12 h 31"/>
                <a:gd name="T10" fmla="*/ 19 w 27"/>
                <a:gd name="T11" fmla="*/ 0 h 31"/>
                <a:gd name="T12" fmla="*/ 0 w 27"/>
                <a:gd name="T13" fmla="*/ 24 h 31"/>
              </a:gdLst>
              <a:ahLst/>
              <a:cxnLst>
                <a:cxn ang="0">
                  <a:pos x="T0" y="T1"/>
                </a:cxn>
                <a:cxn ang="0">
                  <a:pos x="T2" y="T3"/>
                </a:cxn>
                <a:cxn ang="0">
                  <a:pos x="T4" y="T5"/>
                </a:cxn>
                <a:cxn ang="0">
                  <a:pos x="T6" y="T7"/>
                </a:cxn>
                <a:cxn ang="0">
                  <a:pos x="T8" y="T9"/>
                </a:cxn>
                <a:cxn ang="0">
                  <a:pos x="T10" y="T11"/>
                </a:cxn>
                <a:cxn ang="0">
                  <a:pos x="T12" y="T13"/>
                </a:cxn>
              </a:cxnLst>
              <a:rect l="0" t="0" r="r" b="b"/>
              <a:pathLst>
                <a:path w="27" h="31">
                  <a:moveTo>
                    <a:pt x="0" y="24"/>
                  </a:moveTo>
                  <a:lnTo>
                    <a:pt x="17" y="30"/>
                  </a:lnTo>
                  <a:lnTo>
                    <a:pt x="24" y="21"/>
                  </a:lnTo>
                  <a:lnTo>
                    <a:pt x="12" y="19"/>
                  </a:lnTo>
                  <a:lnTo>
                    <a:pt x="26" y="12"/>
                  </a:lnTo>
                  <a:lnTo>
                    <a:pt x="19" y="0"/>
                  </a:lnTo>
                  <a:lnTo>
                    <a:pt x="0" y="2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1" name="Freeform 197"/>
            <p:cNvSpPr>
              <a:spLocks/>
            </p:cNvSpPr>
            <p:nvPr/>
          </p:nvSpPr>
          <p:spPr bwMode="auto">
            <a:xfrm>
              <a:off x="2962" y="2802"/>
              <a:ext cx="89" cy="95"/>
            </a:xfrm>
            <a:custGeom>
              <a:avLst/>
              <a:gdLst>
                <a:gd name="T0" fmla="*/ 0 w 92"/>
                <a:gd name="T1" fmla="*/ 45 h 99"/>
                <a:gd name="T2" fmla="*/ 9 w 92"/>
                <a:gd name="T3" fmla="*/ 30 h 99"/>
                <a:gd name="T4" fmla="*/ 16 w 92"/>
                <a:gd name="T5" fmla="*/ 32 h 99"/>
                <a:gd name="T6" fmla="*/ 12 w 92"/>
                <a:gd name="T7" fmla="*/ 18 h 99"/>
                <a:gd name="T8" fmla="*/ 42 w 92"/>
                <a:gd name="T9" fmla="*/ 16 h 99"/>
                <a:gd name="T10" fmla="*/ 42 w 92"/>
                <a:gd name="T11" fmla="*/ 0 h 99"/>
                <a:gd name="T12" fmla="*/ 74 w 92"/>
                <a:gd name="T13" fmla="*/ 0 h 99"/>
                <a:gd name="T14" fmla="*/ 73 w 92"/>
                <a:gd name="T15" fmla="*/ 14 h 99"/>
                <a:gd name="T16" fmla="*/ 91 w 92"/>
                <a:gd name="T17" fmla="*/ 16 h 99"/>
                <a:gd name="T18" fmla="*/ 85 w 92"/>
                <a:gd name="T19" fmla="*/ 71 h 99"/>
                <a:gd name="T20" fmla="*/ 63 w 92"/>
                <a:gd name="T21" fmla="*/ 64 h 99"/>
                <a:gd name="T22" fmla="*/ 39 w 92"/>
                <a:gd name="T23" fmla="*/ 98 h 99"/>
                <a:gd name="T24" fmla="*/ 0 w 92"/>
                <a:gd name="T25" fmla="*/ 4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99">
                  <a:moveTo>
                    <a:pt x="0" y="45"/>
                  </a:moveTo>
                  <a:lnTo>
                    <a:pt x="9" y="30"/>
                  </a:lnTo>
                  <a:lnTo>
                    <a:pt x="16" y="32"/>
                  </a:lnTo>
                  <a:lnTo>
                    <a:pt x="12" y="18"/>
                  </a:lnTo>
                  <a:lnTo>
                    <a:pt x="42" y="16"/>
                  </a:lnTo>
                  <a:lnTo>
                    <a:pt x="42" y="0"/>
                  </a:lnTo>
                  <a:lnTo>
                    <a:pt x="74" y="0"/>
                  </a:lnTo>
                  <a:lnTo>
                    <a:pt x="73" y="14"/>
                  </a:lnTo>
                  <a:lnTo>
                    <a:pt x="91" y="16"/>
                  </a:lnTo>
                  <a:lnTo>
                    <a:pt x="85" y="71"/>
                  </a:lnTo>
                  <a:lnTo>
                    <a:pt x="63" y="64"/>
                  </a:lnTo>
                  <a:lnTo>
                    <a:pt x="39" y="98"/>
                  </a:lnTo>
                  <a:lnTo>
                    <a:pt x="0" y="4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2" name="Freeform 198"/>
            <p:cNvSpPr>
              <a:spLocks/>
            </p:cNvSpPr>
            <p:nvPr/>
          </p:nvSpPr>
          <p:spPr bwMode="auto">
            <a:xfrm>
              <a:off x="2561" y="2624"/>
              <a:ext cx="47" cy="21"/>
            </a:xfrm>
            <a:custGeom>
              <a:avLst/>
              <a:gdLst>
                <a:gd name="T0" fmla="*/ 0 w 49"/>
                <a:gd name="T1" fmla="*/ 21 h 22"/>
                <a:gd name="T2" fmla="*/ 2 w 49"/>
                <a:gd name="T3" fmla="*/ 0 h 22"/>
                <a:gd name="T4" fmla="*/ 48 w 49"/>
                <a:gd name="T5" fmla="*/ 6 h 22"/>
                <a:gd name="T6" fmla="*/ 0 w 49"/>
                <a:gd name="T7" fmla="*/ 21 h 22"/>
              </a:gdLst>
              <a:ahLst/>
              <a:cxnLst>
                <a:cxn ang="0">
                  <a:pos x="T0" y="T1"/>
                </a:cxn>
                <a:cxn ang="0">
                  <a:pos x="T2" y="T3"/>
                </a:cxn>
                <a:cxn ang="0">
                  <a:pos x="T4" y="T5"/>
                </a:cxn>
                <a:cxn ang="0">
                  <a:pos x="T6" y="T7"/>
                </a:cxn>
              </a:cxnLst>
              <a:rect l="0" t="0" r="r" b="b"/>
              <a:pathLst>
                <a:path w="49" h="22">
                  <a:moveTo>
                    <a:pt x="0" y="21"/>
                  </a:moveTo>
                  <a:lnTo>
                    <a:pt x="2" y="0"/>
                  </a:lnTo>
                  <a:lnTo>
                    <a:pt x="48" y="6"/>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3" name="Freeform 199"/>
            <p:cNvSpPr>
              <a:spLocks/>
            </p:cNvSpPr>
            <p:nvPr/>
          </p:nvSpPr>
          <p:spPr bwMode="auto">
            <a:xfrm>
              <a:off x="2776" y="2661"/>
              <a:ext cx="69" cy="102"/>
            </a:xfrm>
            <a:custGeom>
              <a:avLst/>
              <a:gdLst>
                <a:gd name="T0" fmla="*/ 0 w 71"/>
                <a:gd name="T1" fmla="*/ 99 h 106"/>
                <a:gd name="T2" fmla="*/ 6 w 71"/>
                <a:gd name="T3" fmla="*/ 26 h 106"/>
                <a:gd name="T4" fmla="*/ 4 w 71"/>
                <a:gd name="T5" fmla="*/ 4 h 106"/>
                <a:gd name="T6" fmla="*/ 47 w 71"/>
                <a:gd name="T7" fmla="*/ 0 h 106"/>
                <a:gd name="T8" fmla="*/ 70 w 71"/>
                <a:gd name="T9" fmla="*/ 83 h 106"/>
                <a:gd name="T10" fmla="*/ 18 w 71"/>
                <a:gd name="T11" fmla="*/ 105 h 106"/>
                <a:gd name="T12" fmla="*/ 0 w 71"/>
                <a:gd name="T13" fmla="*/ 99 h 106"/>
              </a:gdLst>
              <a:ahLst/>
              <a:cxnLst>
                <a:cxn ang="0">
                  <a:pos x="T0" y="T1"/>
                </a:cxn>
                <a:cxn ang="0">
                  <a:pos x="T2" y="T3"/>
                </a:cxn>
                <a:cxn ang="0">
                  <a:pos x="T4" y="T5"/>
                </a:cxn>
                <a:cxn ang="0">
                  <a:pos x="T6" y="T7"/>
                </a:cxn>
                <a:cxn ang="0">
                  <a:pos x="T8" y="T9"/>
                </a:cxn>
                <a:cxn ang="0">
                  <a:pos x="T10" y="T11"/>
                </a:cxn>
                <a:cxn ang="0">
                  <a:pos x="T12" y="T13"/>
                </a:cxn>
              </a:cxnLst>
              <a:rect l="0" t="0" r="r" b="b"/>
              <a:pathLst>
                <a:path w="71" h="106">
                  <a:moveTo>
                    <a:pt x="0" y="99"/>
                  </a:moveTo>
                  <a:lnTo>
                    <a:pt x="6" y="26"/>
                  </a:lnTo>
                  <a:lnTo>
                    <a:pt x="4" y="4"/>
                  </a:lnTo>
                  <a:lnTo>
                    <a:pt x="47" y="0"/>
                  </a:lnTo>
                  <a:lnTo>
                    <a:pt x="70" y="83"/>
                  </a:lnTo>
                  <a:lnTo>
                    <a:pt x="18" y="105"/>
                  </a:lnTo>
                  <a:lnTo>
                    <a:pt x="0" y="9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4" name="Freeform 200"/>
            <p:cNvSpPr>
              <a:spLocks/>
            </p:cNvSpPr>
            <p:nvPr/>
          </p:nvSpPr>
          <p:spPr bwMode="auto">
            <a:xfrm>
              <a:off x="2588" y="2638"/>
              <a:ext cx="117" cy="85"/>
            </a:xfrm>
            <a:custGeom>
              <a:avLst/>
              <a:gdLst>
                <a:gd name="T0" fmla="*/ 0 w 121"/>
                <a:gd name="T1" fmla="*/ 28 h 89"/>
                <a:gd name="T2" fmla="*/ 20 w 121"/>
                <a:gd name="T3" fmla="*/ 16 h 89"/>
                <a:gd name="T4" fmla="*/ 21 w 121"/>
                <a:gd name="T5" fmla="*/ 0 h 89"/>
                <a:gd name="T6" fmla="*/ 59 w 121"/>
                <a:gd name="T7" fmla="*/ 4 h 89"/>
                <a:gd name="T8" fmla="*/ 70 w 121"/>
                <a:gd name="T9" fmla="*/ 12 h 89"/>
                <a:gd name="T10" fmla="*/ 98 w 121"/>
                <a:gd name="T11" fmla="*/ 2 h 89"/>
                <a:gd name="T12" fmla="*/ 114 w 121"/>
                <a:gd name="T13" fmla="*/ 40 h 89"/>
                <a:gd name="T14" fmla="*/ 120 w 121"/>
                <a:gd name="T15" fmla="*/ 70 h 89"/>
                <a:gd name="T16" fmla="*/ 109 w 121"/>
                <a:gd name="T17" fmla="*/ 69 h 89"/>
                <a:gd name="T18" fmla="*/ 106 w 121"/>
                <a:gd name="T19" fmla="*/ 85 h 89"/>
                <a:gd name="T20" fmla="*/ 88 w 121"/>
                <a:gd name="T21" fmla="*/ 88 h 89"/>
                <a:gd name="T22" fmla="*/ 88 w 121"/>
                <a:gd name="T23" fmla="*/ 70 h 89"/>
                <a:gd name="T24" fmla="*/ 78 w 121"/>
                <a:gd name="T25" fmla="*/ 70 h 89"/>
                <a:gd name="T26" fmla="*/ 62 w 121"/>
                <a:gd name="T27" fmla="*/ 44 h 89"/>
                <a:gd name="T28" fmla="*/ 28 w 121"/>
                <a:gd name="T29" fmla="*/ 59 h 89"/>
                <a:gd name="T30" fmla="*/ 0 w 121"/>
                <a:gd name="T31" fmla="*/ 2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1" h="89">
                  <a:moveTo>
                    <a:pt x="0" y="28"/>
                  </a:moveTo>
                  <a:lnTo>
                    <a:pt x="20" y="16"/>
                  </a:lnTo>
                  <a:lnTo>
                    <a:pt x="21" y="0"/>
                  </a:lnTo>
                  <a:lnTo>
                    <a:pt x="59" y="4"/>
                  </a:lnTo>
                  <a:lnTo>
                    <a:pt x="70" y="12"/>
                  </a:lnTo>
                  <a:lnTo>
                    <a:pt x="98" y="2"/>
                  </a:lnTo>
                  <a:lnTo>
                    <a:pt x="114" y="40"/>
                  </a:lnTo>
                  <a:lnTo>
                    <a:pt x="120" y="70"/>
                  </a:lnTo>
                  <a:lnTo>
                    <a:pt x="109" y="69"/>
                  </a:lnTo>
                  <a:lnTo>
                    <a:pt x="106" y="85"/>
                  </a:lnTo>
                  <a:lnTo>
                    <a:pt x="88" y="88"/>
                  </a:lnTo>
                  <a:lnTo>
                    <a:pt x="88" y="70"/>
                  </a:lnTo>
                  <a:lnTo>
                    <a:pt x="78" y="70"/>
                  </a:lnTo>
                  <a:lnTo>
                    <a:pt x="62" y="44"/>
                  </a:lnTo>
                  <a:lnTo>
                    <a:pt x="28" y="59"/>
                  </a:lnTo>
                  <a:lnTo>
                    <a:pt x="0" y="2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5" name="Freeform 201"/>
            <p:cNvSpPr>
              <a:spLocks/>
            </p:cNvSpPr>
            <p:nvPr/>
          </p:nvSpPr>
          <p:spPr bwMode="auto">
            <a:xfrm>
              <a:off x="3530" y="2371"/>
              <a:ext cx="30" cy="22"/>
            </a:xfrm>
            <a:custGeom>
              <a:avLst/>
              <a:gdLst>
                <a:gd name="T0" fmla="*/ 0 w 31"/>
                <a:gd name="T1" fmla="*/ 0 h 23"/>
                <a:gd name="T2" fmla="*/ 15 w 31"/>
                <a:gd name="T3" fmla="*/ 22 h 23"/>
                <a:gd name="T4" fmla="*/ 30 w 31"/>
                <a:gd name="T5" fmla="*/ 4 h 23"/>
                <a:gd name="T6" fmla="*/ 0 w 31"/>
                <a:gd name="T7" fmla="*/ 0 h 23"/>
              </a:gdLst>
              <a:ahLst/>
              <a:cxnLst>
                <a:cxn ang="0">
                  <a:pos x="T0" y="T1"/>
                </a:cxn>
                <a:cxn ang="0">
                  <a:pos x="T2" y="T3"/>
                </a:cxn>
                <a:cxn ang="0">
                  <a:pos x="T4" y="T5"/>
                </a:cxn>
                <a:cxn ang="0">
                  <a:pos x="T6" y="T7"/>
                </a:cxn>
              </a:cxnLst>
              <a:rect l="0" t="0" r="r" b="b"/>
              <a:pathLst>
                <a:path w="31" h="23">
                  <a:moveTo>
                    <a:pt x="0" y="0"/>
                  </a:moveTo>
                  <a:lnTo>
                    <a:pt x="15" y="22"/>
                  </a:lnTo>
                  <a:lnTo>
                    <a:pt x="30" y="4"/>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6" name="Freeform 202"/>
            <p:cNvSpPr>
              <a:spLocks/>
            </p:cNvSpPr>
            <p:nvPr/>
          </p:nvSpPr>
          <p:spPr bwMode="auto">
            <a:xfrm>
              <a:off x="3360" y="2304"/>
              <a:ext cx="27" cy="66"/>
            </a:xfrm>
            <a:custGeom>
              <a:avLst/>
              <a:gdLst>
                <a:gd name="T0" fmla="*/ 0 w 27"/>
                <a:gd name="T1" fmla="*/ 33 h 70"/>
                <a:gd name="T2" fmla="*/ 13 w 27"/>
                <a:gd name="T3" fmla="*/ 69 h 70"/>
                <a:gd name="T4" fmla="*/ 16 w 27"/>
                <a:gd name="T5" fmla="*/ 67 h 70"/>
                <a:gd name="T6" fmla="*/ 23 w 27"/>
                <a:gd name="T7" fmla="*/ 31 h 70"/>
                <a:gd name="T8" fmla="*/ 13 w 27"/>
                <a:gd name="T9" fmla="*/ 33 h 70"/>
                <a:gd name="T10" fmla="*/ 16 w 27"/>
                <a:gd name="T11" fmla="*/ 17 h 70"/>
                <a:gd name="T12" fmla="*/ 24 w 27"/>
                <a:gd name="T13" fmla="*/ 9 h 70"/>
                <a:gd name="T14" fmla="*/ 26 w 27"/>
                <a:gd name="T15" fmla="*/ 0 h 70"/>
                <a:gd name="T16" fmla="*/ 17 w 27"/>
                <a:gd name="T17" fmla="*/ 1 h 70"/>
                <a:gd name="T18" fmla="*/ 0 w 27"/>
                <a:gd name="T19" fmla="*/ 33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70">
                  <a:moveTo>
                    <a:pt x="0" y="33"/>
                  </a:moveTo>
                  <a:lnTo>
                    <a:pt x="13" y="69"/>
                  </a:lnTo>
                  <a:lnTo>
                    <a:pt x="16" y="67"/>
                  </a:lnTo>
                  <a:lnTo>
                    <a:pt x="23" y="31"/>
                  </a:lnTo>
                  <a:lnTo>
                    <a:pt x="13" y="33"/>
                  </a:lnTo>
                  <a:lnTo>
                    <a:pt x="16" y="17"/>
                  </a:lnTo>
                  <a:lnTo>
                    <a:pt x="24" y="9"/>
                  </a:lnTo>
                  <a:lnTo>
                    <a:pt x="26" y="0"/>
                  </a:lnTo>
                  <a:lnTo>
                    <a:pt x="17" y="1"/>
                  </a:lnTo>
                  <a:lnTo>
                    <a:pt x="0" y="3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7" name="Freeform 203"/>
            <p:cNvSpPr>
              <a:spLocks/>
            </p:cNvSpPr>
            <p:nvPr/>
          </p:nvSpPr>
          <p:spPr bwMode="auto">
            <a:xfrm>
              <a:off x="2689" y="2669"/>
              <a:ext cx="94" cy="99"/>
            </a:xfrm>
            <a:custGeom>
              <a:avLst/>
              <a:gdLst>
                <a:gd name="T0" fmla="*/ 0 w 97"/>
                <a:gd name="T1" fmla="*/ 67 h 103"/>
                <a:gd name="T2" fmla="*/ 1 w 97"/>
                <a:gd name="T3" fmla="*/ 52 h 103"/>
                <a:gd name="T4" fmla="*/ 4 w 97"/>
                <a:gd name="T5" fmla="*/ 36 h 103"/>
                <a:gd name="T6" fmla="*/ 14 w 97"/>
                <a:gd name="T7" fmla="*/ 37 h 103"/>
                <a:gd name="T8" fmla="*/ 9 w 97"/>
                <a:gd name="T9" fmla="*/ 8 h 103"/>
                <a:gd name="T10" fmla="*/ 37 w 97"/>
                <a:gd name="T11" fmla="*/ 0 h 103"/>
                <a:gd name="T12" fmla="*/ 55 w 97"/>
                <a:gd name="T13" fmla="*/ 5 h 103"/>
                <a:gd name="T14" fmla="*/ 63 w 97"/>
                <a:gd name="T15" fmla="*/ 16 h 103"/>
                <a:gd name="T16" fmla="*/ 96 w 97"/>
                <a:gd name="T17" fmla="*/ 18 h 103"/>
                <a:gd name="T18" fmla="*/ 89 w 97"/>
                <a:gd name="T19" fmla="*/ 91 h 103"/>
                <a:gd name="T20" fmla="*/ 16 w 97"/>
                <a:gd name="T21" fmla="*/ 102 h 103"/>
                <a:gd name="T22" fmla="*/ 17 w 97"/>
                <a:gd name="T23" fmla="*/ 77 h 103"/>
                <a:gd name="T24" fmla="*/ 0 w 97"/>
                <a:gd name="T25" fmla="*/ 6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7" h="103">
                  <a:moveTo>
                    <a:pt x="0" y="67"/>
                  </a:moveTo>
                  <a:lnTo>
                    <a:pt x="1" y="52"/>
                  </a:lnTo>
                  <a:lnTo>
                    <a:pt x="4" y="36"/>
                  </a:lnTo>
                  <a:lnTo>
                    <a:pt x="14" y="37"/>
                  </a:lnTo>
                  <a:lnTo>
                    <a:pt x="9" y="8"/>
                  </a:lnTo>
                  <a:lnTo>
                    <a:pt x="37" y="0"/>
                  </a:lnTo>
                  <a:lnTo>
                    <a:pt x="55" y="5"/>
                  </a:lnTo>
                  <a:lnTo>
                    <a:pt x="63" y="16"/>
                  </a:lnTo>
                  <a:lnTo>
                    <a:pt x="96" y="18"/>
                  </a:lnTo>
                  <a:lnTo>
                    <a:pt x="89" y="91"/>
                  </a:lnTo>
                  <a:lnTo>
                    <a:pt x="16" y="102"/>
                  </a:lnTo>
                  <a:lnTo>
                    <a:pt x="17" y="77"/>
                  </a:lnTo>
                  <a:lnTo>
                    <a:pt x="0" y="67"/>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8" name="Freeform 204"/>
            <p:cNvSpPr>
              <a:spLocks/>
            </p:cNvSpPr>
            <p:nvPr/>
          </p:nvSpPr>
          <p:spPr bwMode="auto">
            <a:xfrm>
              <a:off x="3374" y="2301"/>
              <a:ext cx="69" cy="73"/>
            </a:xfrm>
            <a:custGeom>
              <a:avLst/>
              <a:gdLst>
                <a:gd name="T0" fmla="*/ 0 w 71"/>
                <a:gd name="T1" fmla="*/ 36 h 77"/>
                <a:gd name="T2" fmla="*/ 2 w 71"/>
                <a:gd name="T3" fmla="*/ 20 h 77"/>
                <a:gd name="T4" fmla="*/ 10 w 71"/>
                <a:gd name="T5" fmla="*/ 12 h 77"/>
                <a:gd name="T6" fmla="*/ 26 w 71"/>
                <a:gd name="T7" fmla="*/ 19 h 77"/>
                <a:gd name="T8" fmla="*/ 61 w 71"/>
                <a:gd name="T9" fmla="*/ 0 h 77"/>
                <a:gd name="T10" fmla="*/ 70 w 71"/>
                <a:gd name="T11" fmla="*/ 20 h 77"/>
                <a:gd name="T12" fmla="*/ 33 w 71"/>
                <a:gd name="T13" fmla="*/ 32 h 77"/>
                <a:gd name="T14" fmla="*/ 51 w 71"/>
                <a:gd name="T15" fmla="*/ 50 h 77"/>
                <a:gd name="T16" fmla="*/ 41 w 71"/>
                <a:gd name="T17" fmla="*/ 61 h 77"/>
                <a:gd name="T18" fmla="*/ 20 w 71"/>
                <a:gd name="T19" fmla="*/ 76 h 77"/>
                <a:gd name="T20" fmla="*/ 2 w 71"/>
                <a:gd name="T21" fmla="*/ 70 h 77"/>
                <a:gd name="T22" fmla="*/ 9 w 71"/>
                <a:gd name="T23" fmla="*/ 33 h 77"/>
                <a:gd name="T24" fmla="*/ 0 w 71"/>
                <a:gd name="T25" fmla="*/ 3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77">
                  <a:moveTo>
                    <a:pt x="0" y="36"/>
                  </a:moveTo>
                  <a:lnTo>
                    <a:pt x="2" y="20"/>
                  </a:lnTo>
                  <a:lnTo>
                    <a:pt x="10" y="12"/>
                  </a:lnTo>
                  <a:lnTo>
                    <a:pt x="26" y="19"/>
                  </a:lnTo>
                  <a:lnTo>
                    <a:pt x="61" y="0"/>
                  </a:lnTo>
                  <a:lnTo>
                    <a:pt x="70" y="20"/>
                  </a:lnTo>
                  <a:lnTo>
                    <a:pt x="33" y="32"/>
                  </a:lnTo>
                  <a:lnTo>
                    <a:pt x="51" y="50"/>
                  </a:lnTo>
                  <a:lnTo>
                    <a:pt x="41" y="61"/>
                  </a:lnTo>
                  <a:lnTo>
                    <a:pt x="20" y="76"/>
                  </a:lnTo>
                  <a:lnTo>
                    <a:pt x="2" y="70"/>
                  </a:lnTo>
                  <a:lnTo>
                    <a:pt x="9" y="33"/>
                  </a:lnTo>
                  <a:lnTo>
                    <a:pt x="0" y="3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19" name="Freeform 205"/>
            <p:cNvSpPr>
              <a:spLocks/>
            </p:cNvSpPr>
            <p:nvPr/>
          </p:nvSpPr>
          <p:spPr bwMode="auto">
            <a:xfrm>
              <a:off x="3360" y="2765"/>
              <a:ext cx="127" cy="142"/>
            </a:xfrm>
            <a:custGeom>
              <a:avLst/>
              <a:gdLst>
                <a:gd name="T0" fmla="*/ 0 w 131"/>
                <a:gd name="T1" fmla="*/ 9 h 149"/>
                <a:gd name="T2" fmla="*/ 17 w 131"/>
                <a:gd name="T3" fmla="*/ 40 h 149"/>
                <a:gd name="T4" fmla="*/ 0 w 131"/>
                <a:gd name="T5" fmla="*/ 69 h 149"/>
                <a:gd name="T6" fmla="*/ 13 w 131"/>
                <a:gd name="T7" fmla="*/ 78 h 149"/>
                <a:gd name="T8" fmla="*/ 4 w 131"/>
                <a:gd name="T9" fmla="*/ 88 h 149"/>
                <a:gd name="T10" fmla="*/ 88 w 131"/>
                <a:gd name="T11" fmla="*/ 148 h 149"/>
                <a:gd name="T12" fmla="*/ 124 w 131"/>
                <a:gd name="T13" fmla="*/ 100 h 149"/>
                <a:gd name="T14" fmla="*/ 116 w 131"/>
                <a:gd name="T15" fmla="*/ 87 h 149"/>
                <a:gd name="T16" fmla="*/ 116 w 131"/>
                <a:gd name="T17" fmla="*/ 28 h 149"/>
                <a:gd name="T18" fmla="*/ 130 w 131"/>
                <a:gd name="T19" fmla="*/ 10 h 149"/>
                <a:gd name="T20" fmla="*/ 82 w 131"/>
                <a:gd name="T21" fmla="*/ 17 h 149"/>
                <a:gd name="T22" fmla="*/ 31 w 131"/>
                <a:gd name="T23" fmla="*/ 0 h 149"/>
                <a:gd name="T24" fmla="*/ 0 w 131"/>
                <a:gd name="T25" fmla="*/ 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49">
                  <a:moveTo>
                    <a:pt x="0" y="9"/>
                  </a:moveTo>
                  <a:lnTo>
                    <a:pt x="17" y="40"/>
                  </a:lnTo>
                  <a:lnTo>
                    <a:pt x="0" y="69"/>
                  </a:lnTo>
                  <a:lnTo>
                    <a:pt x="13" y="78"/>
                  </a:lnTo>
                  <a:lnTo>
                    <a:pt x="4" y="88"/>
                  </a:lnTo>
                  <a:lnTo>
                    <a:pt x="88" y="148"/>
                  </a:lnTo>
                  <a:lnTo>
                    <a:pt x="124" y="100"/>
                  </a:lnTo>
                  <a:lnTo>
                    <a:pt x="116" y="87"/>
                  </a:lnTo>
                  <a:lnTo>
                    <a:pt x="116" y="28"/>
                  </a:lnTo>
                  <a:lnTo>
                    <a:pt x="130" y="10"/>
                  </a:lnTo>
                  <a:lnTo>
                    <a:pt x="82" y="17"/>
                  </a:lnTo>
                  <a:lnTo>
                    <a:pt x="31" y="0"/>
                  </a:lnTo>
                  <a:lnTo>
                    <a:pt x="0" y="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0" name="Freeform 206"/>
            <p:cNvSpPr>
              <a:spLocks/>
            </p:cNvSpPr>
            <p:nvPr/>
          </p:nvSpPr>
          <p:spPr bwMode="auto">
            <a:xfrm>
              <a:off x="3559" y="2359"/>
              <a:ext cx="30" cy="24"/>
            </a:xfrm>
            <a:custGeom>
              <a:avLst/>
              <a:gdLst>
                <a:gd name="T0" fmla="*/ 0 w 31"/>
                <a:gd name="T1" fmla="*/ 14 h 25"/>
                <a:gd name="T2" fmla="*/ 24 w 31"/>
                <a:gd name="T3" fmla="*/ 0 h 25"/>
                <a:gd name="T4" fmla="*/ 30 w 31"/>
                <a:gd name="T5" fmla="*/ 24 h 25"/>
                <a:gd name="T6" fmla="*/ 0 w 31"/>
                <a:gd name="T7" fmla="*/ 14 h 25"/>
              </a:gdLst>
              <a:ahLst/>
              <a:cxnLst>
                <a:cxn ang="0">
                  <a:pos x="T0" y="T1"/>
                </a:cxn>
                <a:cxn ang="0">
                  <a:pos x="T2" y="T3"/>
                </a:cxn>
                <a:cxn ang="0">
                  <a:pos x="T4" y="T5"/>
                </a:cxn>
                <a:cxn ang="0">
                  <a:pos x="T6" y="T7"/>
                </a:cxn>
              </a:cxnLst>
              <a:rect l="0" t="0" r="r" b="b"/>
              <a:pathLst>
                <a:path w="31" h="25">
                  <a:moveTo>
                    <a:pt x="0" y="14"/>
                  </a:moveTo>
                  <a:lnTo>
                    <a:pt x="24" y="0"/>
                  </a:lnTo>
                  <a:lnTo>
                    <a:pt x="30" y="24"/>
                  </a:lnTo>
                  <a:lnTo>
                    <a:pt x="0" y="1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1" name="Freeform 207"/>
            <p:cNvSpPr>
              <a:spLocks/>
            </p:cNvSpPr>
            <p:nvPr/>
          </p:nvSpPr>
          <p:spPr bwMode="auto">
            <a:xfrm>
              <a:off x="3378" y="2278"/>
              <a:ext cx="24" cy="27"/>
            </a:xfrm>
            <a:custGeom>
              <a:avLst/>
              <a:gdLst>
                <a:gd name="T0" fmla="*/ 0 w 25"/>
                <a:gd name="T1" fmla="*/ 28 h 29"/>
                <a:gd name="T2" fmla="*/ 8 w 25"/>
                <a:gd name="T3" fmla="*/ 26 h 29"/>
                <a:gd name="T4" fmla="*/ 24 w 25"/>
                <a:gd name="T5" fmla="*/ 8 h 29"/>
                <a:gd name="T6" fmla="*/ 16 w 25"/>
                <a:gd name="T7" fmla="*/ 0 h 29"/>
                <a:gd name="T8" fmla="*/ 0 w 25"/>
                <a:gd name="T9" fmla="*/ 28 h 29"/>
              </a:gdLst>
              <a:ahLst/>
              <a:cxnLst>
                <a:cxn ang="0">
                  <a:pos x="T0" y="T1"/>
                </a:cxn>
                <a:cxn ang="0">
                  <a:pos x="T2" y="T3"/>
                </a:cxn>
                <a:cxn ang="0">
                  <a:pos x="T4" y="T5"/>
                </a:cxn>
                <a:cxn ang="0">
                  <a:pos x="T6" y="T7"/>
                </a:cxn>
                <a:cxn ang="0">
                  <a:pos x="T8" y="T9"/>
                </a:cxn>
              </a:cxnLst>
              <a:rect l="0" t="0" r="r" b="b"/>
              <a:pathLst>
                <a:path w="25" h="29">
                  <a:moveTo>
                    <a:pt x="0" y="28"/>
                  </a:moveTo>
                  <a:lnTo>
                    <a:pt x="8" y="26"/>
                  </a:lnTo>
                  <a:lnTo>
                    <a:pt x="24" y="8"/>
                  </a:lnTo>
                  <a:lnTo>
                    <a:pt x="16" y="0"/>
                  </a:lnTo>
                  <a:lnTo>
                    <a:pt x="0" y="2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2" name="Freeform 208"/>
            <p:cNvSpPr>
              <a:spLocks/>
            </p:cNvSpPr>
            <p:nvPr/>
          </p:nvSpPr>
          <p:spPr bwMode="auto">
            <a:xfrm>
              <a:off x="2644" y="2705"/>
              <a:ext cx="64" cy="63"/>
            </a:xfrm>
            <a:custGeom>
              <a:avLst/>
              <a:gdLst>
                <a:gd name="T0" fmla="*/ 0 w 66"/>
                <a:gd name="T1" fmla="*/ 24 h 65"/>
                <a:gd name="T2" fmla="*/ 20 w 66"/>
                <a:gd name="T3" fmla="*/ 0 h 65"/>
                <a:gd name="T4" fmla="*/ 31 w 66"/>
                <a:gd name="T5" fmla="*/ 0 h 65"/>
                <a:gd name="T6" fmla="*/ 31 w 66"/>
                <a:gd name="T7" fmla="*/ 17 h 65"/>
                <a:gd name="T8" fmla="*/ 48 w 66"/>
                <a:gd name="T9" fmla="*/ 14 h 65"/>
                <a:gd name="T10" fmla="*/ 47 w 66"/>
                <a:gd name="T11" fmla="*/ 29 h 65"/>
                <a:gd name="T12" fmla="*/ 65 w 66"/>
                <a:gd name="T13" fmla="*/ 40 h 65"/>
                <a:gd name="T14" fmla="*/ 63 w 66"/>
                <a:gd name="T15" fmla="*/ 64 h 65"/>
                <a:gd name="T16" fmla="*/ 0 w 66"/>
                <a:gd name="T17" fmla="*/ 24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5">
                  <a:moveTo>
                    <a:pt x="0" y="24"/>
                  </a:moveTo>
                  <a:lnTo>
                    <a:pt x="20" y="0"/>
                  </a:lnTo>
                  <a:lnTo>
                    <a:pt x="31" y="0"/>
                  </a:lnTo>
                  <a:lnTo>
                    <a:pt x="31" y="17"/>
                  </a:lnTo>
                  <a:lnTo>
                    <a:pt x="48" y="14"/>
                  </a:lnTo>
                  <a:lnTo>
                    <a:pt x="47" y="29"/>
                  </a:lnTo>
                  <a:lnTo>
                    <a:pt x="65" y="40"/>
                  </a:lnTo>
                  <a:lnTo>
                    <a:pt x="63" y="64"/>
                  </a:lnTo>
                  <a:lnTo>
                    <a:pt x="0" y="2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3" name="Freeform 209"/>
            <p:cNvSpPr>
              <a:spLocks/>
            </p:cNvSpPr>
            <p:nvPr/>
          </p:nvSpPr>
          <p:spPr bwMode="auto">
            <a:xfrm>
              <a:off x="2972" y="2304"/>
              <a:ext cx="247" cy="227"/>
            </a:xfrm>
            <a:custGeom>
              <a:avLst/>
              <a:gdLst>
                <a:gd name="T0" fmla="*/ 0 w 256"/>
                <a:gd name="T1" fmla="*/ 122 h 237"/>
                <a:gd name="T2" fmla="*/ 1 w 256"/>
                <a:gd name="T3" fmla="*/ 51 h 237"/>
                <a:gd name="T4" fmla="*/ 33 w 256"/>
                <a:gd name="T5" fmla="*/ 0 h 237"/>
                <a:gd name="T6" fmla="*/ 93 w 256"/>
                <a:gd name="T7" fmla="*/ 14 h 237"/>
                <a:gd name="T8" fmla="*/ 105 w 256"/>
                <a:gd name="T9" fmla="*/ 32 h 237"/>
                <a:gd name="T10" fmla="*/ 155 w 256"/>
                <a:gd name="T11" fmla="*/ 51 h 237"/>
                <a:gd name="T12" fmla="*/ 171 w 256"/>
                <a:gd name="T13" fmla="*/ 44 h 237"/>
                <a:gd name="T14" fmla="*/ 172 w 256"/>
                <a:gd name="T15" fmla="*/ 18 h 237"/>
                <a:gd name="T16" fmla="*/ 187 w 256"/>
                <a:gd name="T17" fmla="*/ 6 h 237"/>
                <a:gd name="T18" fmla="*/ 255 w 256"/>
                <a:gd name="T19" fmla="*/ 26 h 237"/>
                <a:gd name="T20" fmla="*/ 248 w 256"/>
                <a:gd name="T21" fmla="*/ 55 h 237"/>
                <a:gd name="T22" fmla="*/ 255 w 256"/>
                <a:gd name="T23" fmla="*/ 192 h 237"/>
                <a:gd name="T24" fmla="*/ 255 w 256"/>
                <a:gd name="T25" fmla="*/ 225 h 237"/>
                <a:gd name="T26" fmla="*/ 240 w 256"/>
                <a:gd name="T27" fmla="*/ 226 h 237"/>
                <a:gd name="T28" fmla="*/ 240 w 256"/>
                <a:gd name="T29" fmla="*/ 236 h 237"/>
                <a:gd name="T30" fmla="*/ 109 w 256"/>
                <a:gd name="T31" fmla="*/ 168 h 237"/>
                <a:gd name="T32" fmla="*/ 93 w 256"/>
                <a:gd name="T33" fmla="*/ 175 h 237"/>
                <a:gd name="T34" fmla="*/ 39 w 256"/>
                <a:gd name="T35" fmla="*/ 167 h 237"/>
                <a:gd name="T36" fmla="*/ 0 w 256"/>
                <a:gd name="T37" fmla="*/ 122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237">
                  <a:moveTo>
                    <a:pt x="0" y="122"/>
                  </a:moveTo>
                  <a:lnTo>
                    <a:pt x="1" y="51"/>
                  </a:lnTo>
                  <a:lnTo>
                    <a:pt x="33" y="0"/>
                  </a:lnTo>
                  <a:lnTo>
                    <a:pt x="93" y="14"/>
                  </a:lnTo>
                  <a:lnTo>
                    <a:pt x="105" y="32"/>
                  </a:lnTo>
                  <a:lnTo>
                    <a:pt x="155" y="51"/>
                  </a:lnTo>
                  <a:lnTo>
                    <a:pt x="171" y="44"/>
                  </a:lnTo>
                  <a:lnTo>
                    <a:pt x="172" y="18"/>
                  </a:lnTo>
                  <a:lnTo>
                    <a:pt x="187" y="6"/>
                  </a:lnTo>
                  <a:lnTo>
                    <a:pt x="255" y="26"/>
                  </a:lnTo>
                  <a:lnTo>
                    <a:pt x="248" y="55"/>
                  </a:lnTo>
                  <a:lnTo>
                    <a:pt x="255" y="192"/>
                  </a:lnTo>
                  <a:lnTo>
                    <a:pt x="255" y="225"/>
                  </a:lnTo>
                  <a:lnTo>
                    <a:pt x="240" y="226"/>
                  </a:lnTo>
                  <a:lnTo>
                    <a:pt x="240" y="236"/>
                  </a:lnTo>
                  <a:lnTo>
                    <a:pt x="109" y="168"/>
                  </a:lnTo>
                  <a:lnTo>
                    <a:pt x="93" y="175"/>
                  </a:lnTo>
                  <a:lnTo>
                    <a:pt x="39" y="167"/>
                  </a:lnTo>
                  <a:lnTo>
                    <a:pt x="0" y="1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4" name="Freeform 210"/>
            <p:cNvSpPr>
              <a:spLocks/>
            </p:cNvSpPr>
            <p:nvPr/>
          </p:nvSpPr>
          <p:spPr bwMode="auto">
            <a:xfrm>
              <a:off x="3504" y="3023"/>
              <a:ext cx="112" cy="217"/>
            </a:xfrm>
            <a:custGeom>
              <a:avLst/>
              <a:gdLst>
                <a:gd name="T0" fmla="*/ 0 w 116"/>
                <a:gd name="T1" fmla="*/ 161 h 226"/>
                <a:gd name="T2" fmla="*/ 10 w 116"/>
                <a:gd name="T3" fmla="*/ 207 h 226"/>
                <a:gd name="T4" fmla="*/ 31 w 116"/>
                <a:gd name="T5" fmla="*/ 225 h 226"/>
                <a:gd name="T6" fmla="*/ 67 w 116"/>
                <a:gd name="T7" fmla="*/ 207 h 226"/>
                <a:gd name="T8" fmla="*/ 108 w 116"/>
                <a:gd name="T9" fmla="*/ 52 h 226"/>
                <a:gd name="T10" fmla="*/ 115 w 116"/>
                <a:gd name="T11" fmla="*/ 59 h 226"/>
                <a:gd name="T12" fmla="*/ 97 w 116"/>
                <a:gd name="T13" fmla="*/ 0 h 226"/>
                <a:gd name="T14" fmla="*/ 77 w 116"/>
                <a:gd name="T15" fmla="*/ 24 h 226"/>
                <a:gd name="T16" fmla="*/ 77 w 116"/>
                <a:gd name="T17" fmla="*/ 41 h 226"/>
                <a:gd name="T18" fmla="*/ 51 w 116"/>
                <a:gd name="T19" fmla="*/ 60 h 226"/>
                <a:gd name="T20" fmla="*/ 20 w 116"/>
                <a:gd name="T21" fmla="*/ 67 h 226"/>
                <a:gd name="T22" fmla="*/ 12 w 116"/>
                <a:gd name="T23" fmla="*/ 87 h 226"/>
                <a:gd name="T24" fmla="*/ 20 w 116"/>
                <a:gd name="T25" fmla="*/ 127 h 226"/>
                <a:gd name="T26" fmla="*/ 0 w 116"/>
                <a:gd name="T27" fmla="*/ 16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6" h="226">
                  <a:moveTo>
                    <a:pt x="0" y="161"/>
                  </a:moveTo>
                  <a:lnTo>
                    <a:pt x="10" y="207"/>
                  </a:lnTo>
                  <a:lnTo>
                    <a:pt x="31" y="225"/>
                  </a:lnTo>
                  <a:lnTo>
                    <a:pt x="67" y="207"/>
                  </a:lnTo>
                  <a:lnTo>
                    <a:pt x="108" y="52"/>
                  </a:lnTo>
                  <a:lnTo>
                    <a:pt x="115" y="59"/>
                  </a:lnTo>
                  <a:lnTo>
                    <a:pt x="97" y="0"/>
                  </a:lnTo>
                  <a:lnTo>
                    <a:pt x="77" y="24"/>
                  </a:lnTo>
                  <a:lnTo>
                    <a:pt x="77" y="41"/>
                  </a:lnTo>
                  <a:lnTo>
                    <a:pt x="51" y="60"/>
                  </a:lnTo>
                  <a:lnTo>
                    <a:pt x="20" y="67"/>
                  </a:lnTo>
                  <a:lnTo>
                    <a:pt x="12" y="87"/>
                  </a:lnTo>
                  <a:lnTo>
                    <a:pt x="20" y="127"/>
                  </a:lnTo>
                  <a:lnTo>
                    <a:pt x="0" y="16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5" name="Freeform 211"/>
            <p:cNvSpPr>
              <a:spLocks/>
            </p:cNvSpPr>
            <p:nvPr/>
          </p:nvSpPr>
          <p:spPr bwMode="auto">
            <a:xfrm>
              <a:off x="3341" y="2980"/>
              <a:ext cx="51" cy="123"/>
            </a:xfrm>
            <a:custGeom>
              <a:avLst/>
              <a:gdLst>
                <a:gd name="T0" fmla="*/ 0 w 53"/>
                <a:gd name="T1" fmla="*/ 68 h 128"/>
                <a:gd name="T2" fmla="*/ 6 w 53"/>
                <a:gd name="T3" fmla="*/ 77 h 128"/>
                <a:gd name="T4" fmla="*/ 28 w 53"/>
                <a:gd name="T5" fmla="*/ 83 h 128"/>
                <a:gd name="T6" fmla="*/ 25 w 53"/>
                <a:gd name="T7" fmla="*/ 108 h 128"/>
                <a:gd name="T8" fmla="*/ 42 w 53"/>
                <a:gd name="T9" fmla="*/ 127 h 128"/>
                <a:gd name="T10" fmla="*/ 52 w 53"/>
                <a:gd name="T11" fmla="*/ 91 h 128"/>
                <a:gd name="T12" fmla="*/ 36 w 53"/>
                <a:gd name="T13" fmla="*/ 67 h 128"/>
                <a:gd name="T14" fmla="*/ 41 w 53"/>
                <a:gd name="T15" fmla="*/ 81 h 128"/>
                <a:gd name="T16" fmla="*/ 30 w 53"/>
                <a:gd name="T17" fmla="*/ 79 h 128"/>
                <a:gd name="T18" fmla="*/ 20 w 53"/>
                <a:gd name="T19" fmla="*/ 47 h 128"/>
                <a:gd name="T20" fmla="*/ 20 w 53"/>
                <a:gd name="T21" fmla="*/ 4 h 128"/>
                <a:gd name="T22" fmla="*/ 4 w 53"/>
                <a:gd name="T23" fmla="*/ 0 h 128"/>
                <a:gd name="T24" fmla="*/ 16 w 53"/>
                <a:gd name="T25" fmla="*/ 21 h 128"/>
                <a:gd name="T26" fmla="*/ 0 w 53"/>
                <a:gd name="T27"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 h="128">
                  <a:moveTo>
                    <a:pt x="0" y="68"/>
                  </a:moveTo>
                  <a:lnTo>
                    <a:pt x="6" y="77"/>
                  </a:lnTo>
                  <a:lnTo>
                    <a:pt x="28" y="83"/>
                  </a:lnTo>
                  <a:lnTo>
                    <a:pt x="25" y="108"/>
                  </a:lnTo>
                  <a:lnTo>
                    <a:pt x="42" y="127"/>
                  </a:lnTo>
                  <a:lnTo>
                    <a:pt x="52" y="91"/>
                  </a:lnTo>
                  <a:lnTo>
                    <a:pt x="36" y="67"/>
                  </a:lnTo>
                  <a:lnTo>
                    <a:pt x="41" y="81"/>
                  </a:lnTo>
                  <a:lnTo>
                    <a:pt x="30" y="79"/>
                  </a:lnTo>
                  <a:lnTo>
                    <a:pt x="20" y="47"/>
                  </a:lnTo>
                  <a:lnTo>
                    <a:pt x="20" y="4"/>
                  </a:lnTo>
                  <a:lnTo>
                    <a:pt x="4" y="0"/>
                  </a:lnTo>
                  <a:lnTo>
                    <a:pt x="16" y="21"/>
                  </a:lnTo>
                  <a:lnTo>
                    <a:pt x="0" y="6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6" name="Freeform 212"/>
            <p:cNvSpPr>
              <a:spLocks/>
            </p:cNvSpPr>
            <p:nvPr/>
          </p:nvSpPr>
          <p:spPr bwMode="auto">
            <a:xfrm>
              <a:off x="2633" y="2441"/>
              <a:ext cx="257" cy="237"/>
            </a:xfrm>
            <a:custGeom>
              <a:avLst/>
              <a:gdLst>
                <a:gd name="T0" fmla="*/ 0 w 266"/>
                <a:gd name="T1" fmla="*/ 170 h 247"/>
                <a:gd name="T2" fmla="*/ 12 w 266"/>
                <a:gd name="T3" fmla="*/ 152 h 247"/>
                <a:gd name="T4" fmla="*/ 24 w 266"/>
                <a:gd name="T5" fmla="*/ 164 h 247"/>
                <a:gd name="T6" fmla="*/ 108 w 266"/>
                <a:gd name="T7" fmla="*/ 159 h 247"/>
                <a:gd name="T8" fmla="*/ 90 w 266"/>
                <a:gd name="T9" fmla="*/ 0 h 247"/>
                <a:gd name="T10" fmla="*/ 118 w 266"/>
                <a:gd name="T11" fmla="*/ 0 h 247"/>
                <a:gd name="T12" fmla="*/ 250 w 266"/>
                <a:gd name="T13" fmla="*/ 86 h 247"/>
                <a:gd name="T14" fmla="*/ 251 w 266"/>
                <a:gd name="T15" fmla="*/ 101 h 247"/>
                <a:gd name="T16" fmla="*/ 263 w 266"/>
                <a:gd name="T17" fmla="*/ 98 h 247"/>
                <a:gd name="T18" fmla="*/ 265 w 266"/>
                <a:gd name="T19" fmla="*/ 150 h 247"/>
                <a:gd name="T20" fmla="*/ 254 w 266"/>
                <a:gd name="T21" fmla="*/ 160 h 247"/>
                <a:gd name="T22" fmla="*/ 201 w 266"/>
                <a:gd name="T23" fmla="*/ 167 h 247"/>
                <a:gd name="T24" fmla="*/ 133 w 266"/>
                <a:gd name="T25" fmla="*/ 197 h 247"/>
                <a:gd name="T26" fmla="*/ 113 w 266"/>
                <a:gd name="T27" fmla="*/ 243 h 247"/>
                <a:gd name="T28" fmla="*/ 95 w 266"/>
                <a:gd name="T29" fmla="*/ 237 h 247"/>
                <a:gd name="T30" fmla="*/ 67 w 266"/>
                <a:gd name="T31" fmla="*/ 246 h 247"/>
                <a:gd name="T32" fmla="*/ 51 w 266"/>
                <a:gd name="T33" fmla="*/ 208 h 247"/>
                <a:gd name="T34" fmla="*/ 22 w 266"/>
                <a:gd name="T35" fmla="*/ 217 h 247"/>
                <a:gd name="T36" fmla="*/ 12 w 266"/>
                <a:gd name="T37" fmla="*/ 209 h 247"/>
                <a:gd name="T38" fmla="*/ 0 w 266"/>
                <a:gd name="T39" fmla="*/ 17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247">
                  <a:moveTo>
                    <a:pt x="0" y="170"/>
                  </a:moveTo>
                  <a:lnTo>
                    <a:pt x="12" y="152"/>
                  </a:lnTo>
                  <a:lnTo>
                    <a:pt x="24" y="164"/>
                  </a:lnTo>
                  <a:lnTo>
                    <a:pt x="108" y="159"/>
                  </a:lnTo>
                  <a:lnTo>
                    <a:pt x="90" y="0"/>
                  </a:lnTo>
                  <a:lnTo>
                    <a:pt x="118" y="0"/>
                  </a:lnTo>
                  <a:lnTo>
                    <a:pt x="250" y="86"/>
                  </a:lnTo>
                  <a:lnTo>
                    <a:pt x="251" y="101"/>
                  </a:lnTo>
                  <a:lnTo>
                    <a:pt x="263" y="98"/>
                  </a:lnTo>
                  <a:lnTo>
                    <a:pt x="265" y="150"/>
                  </a:lnTo>
                  <a:lnTo>
                    <a:pt x="254" y="160"/>
                  </a:lnTo>
                  <a:lnTo>
                    <a:pt x="201" y="167"/>
                  </a:lnTo>
                  <a:lnTo>
                    <a:pt x="133" y="197"/>
                  </a:lnTo>
                  <a:lnTo>
                    <a:pt x="113" y="243"/>
                  </a:lnTo>
                  <a:lnTo>
                    <a:pt x="95" y="237"/>
                  </a:lnTo>
                  <a:lnTo>
                    <a:pt x="67" y="246"/>
                  </a:lnTo>
                  <a:lnTo>
                    <a:pt x="51" y="208"/>
                  </a:lnTo>
                  <a:lnTo>
                    <a:pt x="22" y="217"/>
                  </a:lnTo>
                  <a:lnTo>
                    <a:pt x="12" y="209"/>
                  </a:lnTo>
                  <a:lnTo>
                    <a:pt x="0" y="17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7" name="Freeform 213"/>
            <p:cNvSpPr>
              <a:spLocks/>
            </p:cNvSpPr>
            <p:nvPr/>
          </p:nvSpPr>
          <p:spPr bwMode="auto">
            <a:xfrm>
              <a:off x="2558" y="2404"/>
              <a:ext cx="191" cy="201"/>
            </a:xfrm>
            <a:custGeom>
              <a:avLst/>
              <a:gdLst>
                <a:gd name="T0" fmla="*/ 0 w 198"/>
                <a:gd name="T1" fmla="*/ 105 h 210"/>
                <a:gd name="T2" fmla="*/ 12 w 198"/>
                <a:gd name="T3" fmla="*/ 117 h 210"/>
                <a:gd name="T4" fmla="*/ 14 w 198"/>
                <a:gd name="T5" fmla="*/ 148 h 210"/>
                <a:gd name="T6" fmla="*/ 5 w 198"/>
                <a:gd name="T7" fmla="*/ 188 h 210"/>
                <a:gd name="T8" fmla="*/ 41 w 198"/>
                <a:gd name="T9" fmla="*/ 179 h 210"/>
                <a:gd name="T10" fmla="*/ 78 w 198"/>
                <a:gd name="T11" fmla="*/ 209 h 210"/>
                <a:gd name="T12" fmla="*/ 90 w 198"/>
                <a:gd name="T13" fmla="*/ 191 h 210"/>
                <a:gd name="T14" fmla="*/ 102 w 198"/>
                <a:gd name="T15" fmla="*/ 203 h 210"/>
                <a:gd name="T16" fmla="*/ 186 w 198"/>
                <a:gd name="T17" fmla="*/ 198 h 210"/>
                <a:gd name="T18" fmla="*/ 168 w 198"/>
                <a:gd name="T19" fmla="*/ 39 h 210"/>
                <a:gd name="T20" fmla="*/ 197 w 198"/>
                <a:gd name="T21" fmla="*/ 39 h 210"/>
                <a:gd name="T22" fmla="*/ 136 w 198"/>
                <a:gd name="T23" fmla="*/ 0 h 210"/>
                <a:gd name="T24" fmla="*/ 134 w 198"/>
                <a:gd name="T25" fmla="*/ 21 h 210"/>
                <a:gd name="T26" fmla="*/ 82 w 198"/>
                <a:gd name="T27" fmla="*/ 20 h 210"/>
                <a:gd name="T28" fmla="*/ 82 w 198"/>
                <a:gd name="T29" fmla="*/ 63 h 210"/>
                <a:gd name="T30" fmla="*/ 63 w 198"/>
                <a:gd name="T31" fmla="*/ 71 h 210"/>
                <a:gd name="T32" fmla="*/ 64 w 198"/>
                <a:gd name="T33" fmla="*/ 98 h 210"/>
                <a:gd name="T34" fmla="*/ 0 w 198"/>
                <a:gd name="T35" fmla="*/ 10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8" h="210">
                  <a:moveTo>
                    <a:pt x="0" y="105"/>
                  </a:moveTo>
                  <a:lnTo>
                    <a:pt x="12" y="117"/>
                  </a:lnTo>
                  <a:lnTo>
                    <a:pt x="14" y="148"/>
                  </a:lnTo>
                  <a:lnTo>
                    <a:pt x="5" y="188"/>
                  </a:lnTo>
                  <a:lnTo>
                    <a:pt x="41" y="179"/>
                  </a:lnTo>
                  <a:lnTo>
                    <a:pt x="78" y="209"/>
                  </a:lnTo>
                  <a:lnTo>
                    <a:pt x="90" y="191"/>
                  </a:lnTo>
                  <a:lnTo>
                    <a:pt x="102" y="203"/>
                  </a:lnTo>
                  <a:lnTo>
                    <a:pt x="186" y="198"/>
                  </a:lnTo>
                  <a:lnTo>
                    <a:pt x="168" y="39"/>
                  </a:lnTo>
                  <a:lnTo>
                    <a:pt x="197" y="39"/>
                  </a:lnTo>
                  <a:lnTo>
                    <a:pt x="136" y="0"/>
                  </a:lnTo>
                  <a:lnTo>
                    <a:pt x="134" y="21"/>
                  </a:lnTo>
                  <a:lnTo>
                    <a:pt x="82" y="20"/>
                  </a:lnTo>
                  <a:lnTo>
                    <a:pt x="82" y="63"/>
                  </a:lnTo>
                  <a:lnTo>
                    <a:pt x="63" y="71"/>
                  </a:lnTo>
                  <a:lnTo>
                    <a:pt x="64" y="98"/>
                  </a:lnTo>
                  <a:lnTo>
                    <a:pt x="0" y="10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8" name="Freeform 214"/>
            <p:cNvSpPr>
              <a:spLocks/>
            </p:cNvSpPr>
            <p:nvPr/>
          </p:nvSpPr>
          <p:spPr bwMode="auto">
            <a:xfrm>
              <a:off x="2621" y="2260"/>
              <a:ext cx="184" cy="138"/>
            </a:xfrm>
            <a:custGeom>
              <a:avLst/>
              <a:gdLst>
                <a:gd name="T0" fmla="*/ 0 w 191"/>
                <a:gd name="T1" fmla="*/ 141 h 144"/>
                <a:gd name="T2" fmla="*/ 45 w 191"/>
                <a:gd name="T3" fmla="*/ 114 h 144"/>
                <a:gd name="T4" fmla="*/ 63 w 191"/>
                <a:gd name="T5" fmla="*/ 56 h 144"/>
                <a:gd name="T6" fmla="*/ 103 w 191"/>
                <a:gd name="T7" fmla="*/ 28 h 144"/>
                <a:gd name="T8" fmla="*/ 117 w 191"/>
                <a:gd name="T9" fmla="*/ 0 h 144"/>
                <a:gd name="T10" fmla="*/ 175 w 191"/>
                <a:gd name="T11" fmla="*/ 9 h 144"/>
                <a:gd name="T12" fmla="*/ 190 w 191"/>
                <a:gd name="T13" fmla="*/ 62 h 144"/>
                <a:gd name="T14" fmla="*/ 164 w 191"/>
                <a:gd name="T15" fmla="*/ 63 h 144"/>
                <a:gd name="T16" fmla="*/ 149 w 191"/>
                <a:gd name="T17" fmla="*/ 70 h 144"/>
                <a:gd name="T18" fmla="*/ 152 w 191"/>
                <a:gd name="T19" fmla="*/ 83 h 144"/>
                <a:gd name="T20" fmla="*/ 79 w 191"/>
                <a:gd name="T21" fmla="*/ 116 h 144"/>
                <a:gd name="T22" fmla="*/ 70 w 191"/>
                <a:gd name="T23" fmla="*/ 143 h 144"/>
                <a:gd name="T24" fmla="*/ 0 w 191"/>
                <a:gd name="T25" fmla="*/ 14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44">
                  <a:moveTo>
                    <a:pt x="0" y="141"/>
                  </a:moveTo>
                  <a:lnTo>
                    <a:pt x="45" y="114"/>
                  </a:lnTo>
                  <a:lnTo>
                    <a:pt x="63" y="56"/>
                  </a:lnTo>
                  <a:lnTo>
                    <a:pt x="103" y="28"/>
                  </a:lnTo>
                  <a:lnTo>
                    <a:pt x="117" y="0"/>
                  </a:lnTo>
                  <a:lnTo>
                    <a:pt x="175" y="9"/>
                  </a:lnTo>
                  <a:lnTo>
                    <a:pt x="190" y="62"/>
                  </a:lnTo>
                  <a:lnTo>
                    <a:pt x="164" y="63"/>
                  </a:lnTo>
                  <a:lnTo>
                    <a:pt x="149" y="70"/>
                  </a:lnTo>
                  <a:lnTo>
                    <a:pt x="152" y="83"/>
                  </a:lnTo>
                  <a:lnTo>
                    <a:pt x="79" y="116"/>
                  </a:lnTo>
                  <a:lnTo>
                    <a:pt x="70" y="143"/>
                  </a:lnTo>
                  <a:lnTo>
                    <a:pt x="0" y="14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29" name="Freeform 215"/>
            <p:cNvSpPr>
              <a:spLocks/>
            </p:cNvSpPr>
            <p:nvPr/>
          </p:nvSpPr>
          <p:spPr bwMode="auto">
            <a:xfrm>
              <a:off x="3297" y="2997"/>
              <a:ext cx="168" cy="261"/>
            </a:xfrm>
            <a:custGeom>
              <a:avLst/>
              <a:gdLst>
                <a:gd name="T0" fmla="*/ 0 w 174"/>
                <a:gd name="T1" fmla="*/ 75 h 272"/>
                <a:gd name="T2" fmla="*/ 5 w 174"/>
                <a:gd name="T3" fmla="*/ 84 h 272"/>
                <a:gd name="T4" fmla="*/ 45 w 174"/>
                <a:gd name="T5" fmla="*/ 97 h 272"/>
                <a:gd name="T6" fmla="*/ 50 w 174"/>
                <a:gd name="T7" fmla="*/ 113 h 272"/>
                <a:gd name="T8" fmla="*/ 47 w 174"/>
                <a:gd name="T9" fmla="*/ 156 h 272"/>
                <a:gd name="T10" fmla="*/ 25 w 174"/>
                <a:gd name="T11" fmla="*/ 200 h 272"/>
                <a:gd name="T12" fmla="*/ 32 w 174"/>
                <a:gd name="T13" fmla="*/ 253 h 272"/>
                <a:gd name="T14" fmla="*/ 33 w 174"/>
                <a:gd name="T15" fmla="*/ 271 h 272"/>
                <a:gd name="T16" fmla="*/ 47 w 174"/>
                <a:gd name="T17" fmla="*/ 271 h 272"/>
                <a:gd name="T18" fmla="*/ 47 w 174"/>
                <a:gd name="T19" fmla="*/ 252 h 272"/>
                <a:gd name="T20" fmla="*/ 89 w 174"/>
                <a:gd name="T21" fmla="*/ 229 h 272"/>
                <a:gd name="T22" fmla="*/ 77 w 174"/>
                <a:gd name="T23" fmla="*/ 156 h 272"/>
                <a:gd name="T24" fmla="*/ 171 w 174"/>
                <a:gd name="T25" fmla="*/ 83 h 272"/>
                <a:gd name="T26" fmla="*/ 173 w 174"/>
                <a:gd name="T27" fmla="*/ 0 h 272"/>
                <a:gd name="T28" fmla="*/ 148 w 174"/>
                <a:gd name="T29" fmla="*/ 14 h 272"/>
                <a:gd name="T30" fmla="*/ 83 w 174"/>
                <a:gd name="T31" fmla="*/ 18 h 272"/>
                <a:gd name="T32" fmla="*/ 82 w 174"/>
                <a:gd name="T33" fmla="*/ 49 h 272"/>
                <a:gd name="T34" fmla="*/ 98 w 174"/>
                <a:gd name="T35" fmla="*/ 74 h 272"/>
                <a:gd name="T36" fmla="*/ 89 w 174"/>
                <a:gd name="T37" fmla="*/ 109 h 272"/>
                <a:gd name="T38" fmla="*/ 71 w 174"/>
                <a:gd name="T39" fmla="*/ 90 h 272"/>
                <a:gd name="T40" fmla="*/ 74 w 174"/>
                <a:gd name="T41" fmla="*/ 66 h 272"/>
                <a:gd name="T42" fmla="*/ 52 w 174"/>
                <a:gd name="T43" fmla="*/ 59 h 272"/>
                <a:gd name="T44" fmla="*/ 0 w 174"/>
                <a:gd name="T45" fmla="*/ 75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4" h="272">
                  <a:moveTo>
                    <a:pt x="0" y="75"/>
                  </a:moveTo>
                  <a:lnTo>
                    <a:pt x="5" y="84"/>
                  </a:lnTo>
                  <a:lnTo>
                    <a:pt x="45" y="97"/>
                  </a:lnTo>
                  <a:lnTo>
                    <a:pt x="50" y="113"/>
                  </a:lnTo>
                  <a:lnTo>
                    <a:pt x="47" y="156"/>
                  </a:lnTo>
                  <a:lnTo>
                    <a:pt x="25" y="200"/>
                  </a:lnTo>
                  <a:lnTo>
                    <a:pt x="32" y="253"/>
                  </a:lnTo>
                  <a:lnTo>
                    <a:pt x="33" y="271"/>
                  </a:lnTo>
                  <a:lnTo>
                    <a:pt x="47" y="271"/>
                  </a:lnTo>
                  <a:lnTo>
                    <a:pt x="47" y="252"/>
                  </a:lnTo>
                  <a:lnTo>
                    <a:pt x="89" y="229"/>
                  </a:lnTo>
                  <a:lnTo>
                    <a:pt x="77" y="156"/>
                  </a:lnTo>
                  <a:lnTo>
                    <a:pt x="171" y="83"/>
                  </a:lnTo>
                  <a:lnTo>
                    <a:pt x="173" y="0"/>
                  </a:lnTo>
                  <a:lnTo>
                    <a:pt x="148" y="14"/>
                  </a:lnTo>
                  <a:lnTo>
                    <a:pt x="83" y="18"/>
                  </a:lnTo>
                  <a:lnTo>
                    <a:pt x="82" y="49"/>
                  </a:lnTo>
                  <a:lnTo>
                    <a:pt x="98" y="74"/>
                  </a:lnTo>
                  <a:lnTo>
                    <a:pt x="89" y="109"/>
                  </a:lnTo>
                  <a:lnTo>
                    <a:pt x="71" y="90"/>
                  </a:lnTo>
                  <a:lnTo>
                    <a:pt x="74" y="66"/>
                  </a:lnTo>
                  <a:lnTo>
                    <a:pt x="52" y="59"/>
                  </a:lnTo>
                  <a:lnTo>
                    <a:pt x="0" y="7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0" name="Freeform 216"/>
            <p:cNvSpPr>
              <a:spLocks/>
            </p:cNvSpPr>
            <p:nvPr/>
          </p:nvSpPr>
          <p:spPr bwMode="auto">
            <a:xfrm>
              <a:off x="2828" y="2465"/>
              <a:ext cx="250" cy="190"/>
            </a:xfrm>
            <a:custGeom>
              <a:avLst/>
              <a:gdLst>
                <a:gd name="T0" fmla="*/ 0 w 259"/>
                <a:gd name="T1" fmla="*/ 143 h 198"/>
                <a:gd name="T2" fmla="*/ 2 w 259"/>
                <a:gd name="T3" fmla="*/ 159 h 198"/>
                <a:gd name="T4" fmla="*/ 35 w 259"/>
                <a:gd name="T5" fmla="*/ 192 h 198"/>
                <a:gd name="T6" fmla="*/ 43 w 259"/>
                <a:gd name="T7" fmla="*/ 186 h 198"/>
                <a:gd name="T8" fmla="*/ 55 w 259"/>
                <a:gd name="T9" fmla="*/ 197 h 198"/>
                <a:gd name="T10" fmla="*/ 74 w 259"/>
                <a:gd name="T11" fmla="*/ 163 h 198"/>
                <a:gd name="T12" fmla="*/ 148 w 259"/>
                <a:gd name="T13" fmla="*/ 180 h 198"/>
                <a:gd name="T14" fmla="*/ 212 w 259"/>
                <a:gd name="T15" fmla="*/ 161 h 198"/>
                <a:gd name="T16" fmla="*/ 214 w 259"/>
                <a:gd name="T17" fmla="*/ 153 h 198"/>
                <a:gd name="T18" fmla="*/ 248 w 259"/>
                <a:gd name="T19" fmla="*/ 110 h 198"/>
                <a:gd name="T20" fmla="*/ 258 w 259"/>
                <a:gd name="T21" fmla="*/ 52 h 198"/>
                <a:gd name="T22" fmla="*/ 241 w 259"/>
                <a:gd name="T23" fmla="*/ 35 h 198"/>
                <a:gd name="T24" fmla="*/ 241 w 259"/>
                <a:gd name="T25" fmla="*/ 8 h 198"/>
                <a:gd name="T26" fmla="*/ 187 w 259"/>
                <a:gd name="T27" fmla="*/ 0 h 198"/>
                <a:gd name="T28" fmla="*/ 87 w 259"/>
                <a:gd name="T29" fmla="*/ 67 h 198"/>
                <a:gd name="T30" fmla="*/ 62 w 259"/>
                <a:gd name="T31" fmla="*/ 74 h 198"/>
                <a:gd name="T32" fmla="*/ 63 w 259"/>
                <a:gd name="T33" fmla="*/ 125 h 198"/>
                <a:gd name="T34" fmla="*/ 52 w 259"/>
                <a:gd name="T35" fmla="*/ 136 h 198"/>
                <a:gd name="T36" fmla="*/ 0 w 259"/>
                <a:gd name="T37" fmla="*/ 143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9" h="198">
                  <a:moveTo>
                    <a:pt x="0" y="143"/>
                  </a:moveTo>
                  <a:lnTo>
                    <a:pt x="2" y="159"/>
                  </a:lnTo>
                  <a:lnTo>
                    <a:pt x="35" y="192"/>
                  </a:lnTo>
                  <a:lnTo>
                    <a:pt x="43" y="186"/>
                  </a:lnTo>
                  <a:lnTo>
                    <a:pt x="55" y="197"/>
                  </a:lnTo>
                  <a:lnTo>
                    <a:pt x="74" y="163"/>
                  </a:lnTo>
                  <a:lnTo>
                    <a:pt x="148" y="180"/>
                  </a:lnTo>
                  <a:lnTo>
                    <a:pt x="212" y="161"/>
                  </a:lnTo>
                  <a:lnTo>
                    <a:pt x="214" y="153"/>
                  </a:lnTo>
                  <a:lnTo>
                    <a:pt x="248" y="110"/>
                  </a:lnTo>
                  <a:lnTo>
                    <a:pt x="258" y="52"/>
                  </a:lnTo>
                  <a:lnTo>
                    <a:pt x="241" y="35"/>
                  </a:lnTo>
                  <a:lnTo>
                    <a:pt x="241" y="8"/>
                  </a:lnTo>
                  <a:lnTo>
                    <a:pt x="187" y="0"/>
                  </a:lnTo>
                  <a:lnTo>
                    <a:pt x="87" y="67"/>
                  </a:lnTo>
                  <a:lnTo>
                    <a:pt x="62" y="74"/>
                  </a:lnTo>
                  <a:lnTo>
                    <a:pt x="63" y="125"/>
                  </a:lnTo>
                  <a:lnTo>
                    <a:pt x="52" y="136"/>
                  </a:lnTo>
                  <a:lnTo>
                    <a:pt x="0" y="14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1" name="Freeform 217"/>
            <p:cNvSpPr>
              <a:spLocks/>
            </p:cNvSpPr>
            <p:nvPr/>
          </p:nvSpPr>
          <p:spPr bwMode="auto">
            <a:xfrm>
              <a:off x="2870" y="2619"/>
              <a:ext cx="184" cy="153"/>
            </a:xfrm>
            <a:custGeom>
              <a:avLst/>
              <a:gdLst>
                <a:gd name="T0" fmla="*/ 0 w 190"/>
                <a:gd name="T1" fmla="*/ 122 h 159"/>
                <a:gd name="T2" fmla="*/ 12 w 190"/>
                <a:gd name="T3" fmla="*/ 35 h 159"/>
                <a:gd name="T4" fmla="*/ 31 w 190"/>
                <a:gd name="T5" fmla="*/ 1 h 159"/>
                <a:gd name="T6" fmla="*/ 105 w 190"/>
                <a:gd name="T7" fmla="*/ 18 h 159"/>
                <a:gd name="T8" fmla="*/ 168 w 190"/>
                <a:gd name="T9" fmla="*/ 0 h 159"/>
                <a:gd name="T10" fmla="*/ 182 w 190"/>
                <a:gd name="T11" fmla="*/ 21 h 159"/>
                <a:gd name="T12" fmla="*/ 189 w 190"/>
                <a:gd name="T13" fmla="*/ 35 h 159"/>
                <a:gd name="T14" fmla="*/ 171 w 190"/>
                <a:gd name="T15" fmla="*/ 47 h 159"/>
                <a:gd name="T16" fmla="*/ 139 w 190"/>
                <a:gd name="T17" fmla="*/ 118 h 159"/>
                <a:gd name="T18" fmla="*/ 108 w 190"/>
                <a:gd name="T19" fmla="*/ 114 h 159"/>
                <a:gd name="T20" fmla="*/ 90 w 190"/>
                <a:gd name="T21" fmla="*/ 148 h 159"/>
                <a:gd name="T22" fmla="*/ 54 w 190"/>
                <a:gd name="T23" fmla="*/ 158 h 159"/>
                <a:gd name="T24" fmla="*/ 31 w 190"/>
                <a:gd name="T25" fmla="*/ 126 h 159"/>
                <a:gd name="T26" fmla="*/ 0 w 190"/>
                <a:gd name="T27" fmla="*/ 12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0" h="159">
                  <a:moveTo>
                    <a:pt x="0" y="122"/>
                  </a:moveTo>
                  <a:lnTo>
                    <a:pt x="12" y="35"/>
                  </a:lnTo>
                  <a:lnTo>
                    <a:pt x="31" y="1"/>
                  </a:lnTo>
                  <a:lnTo>
                    <a:pt x="105" y="18"/>
                  </a:lnTo>
                  <a:lnTo>
                    <a:pt x="168" y="0"/>
                  </a:lnTo>
                  <a:lnTo>
                    <a:pt x="182" y="21"/>
                  </a:lnTo>
                  <a:lnTo>
                    <a:pt x="189" y="35"/>
                  </a:lnTo>
                  <a:lnTo>
                    <a:pt x="171" y="47"/>
                  </a:lnTo>
                  <a:lnTo>
                    <a:pt x="139" y="118"/>
                  </a:lnTo>
                  <a:lnTo>
                    <a:pt x="108" y="114"/>
                  </a:lnTo>
                  <a:lnTo>
                    <a:pt x="90" y="148"/>
                  </a:lnTo>
                  <a:lnTo>
                    <a:pt x="54" y="158"/>
                  </a:lnTo>
                  <a:lnTo>
                    <a:pt x="31" y="126"/>
                  </a:lnTo>
                  <a:lnTo>
                    <a:pt x="0" y="1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2" name="Freeform 218"/>
            <p:cNvSpPr>
              <a:spLocks/>
            </p:cNvSpPr>
            <p:nvPr/>
          </p:nvSpPr>
          <p:spPr bwMode="auto">
            <a:xfrm>
              <a:off x="2561" y="2638"/>
              <a:ext cx="49" cy="28"/>
            </a:xfrm>
            <a:custGeom>
              <a:avLst/>
              <a:gdLst>
                <a:gd name="T0" fmla="*/ 0 w 51"/>
                <a:gd name="T1" fmla="*/ 4 h 30"/>
                <a:gd name="T2" fmla="*/ 14 w 51"/>
                <a:gd name="T3" fmla="*/ 16 h 30"/>
                <a:gd name="T4" fmla="*/ 31 w 51"/>
                <a:gd name="T5" fmla="*/ 12 h 30"/>
                <a:gd name="T6" fmla="*/ 21 w 51"/>
                <a:gd name="T7" fmla="*/ 16 h 30"/>
                <a:gd name="T8" fmla="*/ 28 w 51"/>
                <a:gd name="T9" fmla="*/ 29 h 30"/>
                <a:gd name="T10" fmla="*/ 48 w 51"/>
                <a:gd name="T11" fmla="*/ 16 h 30"/>
                <a:gd name="T12" fmla="*/ 50 w 51"/>
                <a:gd name="T13" fmla="*/ 0 h 30"/>
                <a:gd name="T14" fmla="*/ 0 w 51"/>
                <a:gd name="T15" fmla="*/ 4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0">
                  <a:moveTo>
                    <a:pt x="0" y="4"/>
                  </a:moveTo>
                  <a:lnTo>
                    <a:pt x="14" y="16"/>
                  </a:lnTo>
                  <a:lnTo>
                    <a:pt x="31" y="12"/>
                  </a:lnTo>
                  <a:lnTo>
                    <a:pt x="21" y="16"/>
                  </a:lnTo>
                  <a:lnTo>
                    <a:pt x="28" y="29"/>
                  </a:lnTo>
                  <a:lnTo>
                    <a:pt x="48" y="16"/>
                  </a:lnTo>
                  <a:lnTo>
                    <a:pt x="50" y="0"/>
                  </a:lnTo>
                  <a:lnTo>
                    <a:pt x="0" y="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3" name="Freeform 219"/>
            <p:cNvSpPr>
              <a:spLocks/>
            </p:cNvSpPr>
            <p:nvPr/>
          </p:nvSpPr>
          <p:spPr bwMode="auto">
            <a:xfrm>
              <a:off x="3625" y="2423"/>
              <a:ext cx="23" cy="26"/>
            </a:xfrm>
            <a:custGeom>
              <a:avLst/>
              <a:gdLst>
                <a:gd name="T0" fmla="*/ 0 w 23"/>
                <a:gd name="T1" fmla="*/ 21 h 27"/>
                <a:gd name="T2" fmla="*/ 12 w 23"/>
                <a:gd name="T3" fmla="*/ 26 h 27"/>
                <a:gd name="T4" fmla="*/ 22 w 23"/>
                <a:gd name="T5" fmla="*/ 24 h 27"/>
                <a:gd name="T6" fmla="*/ 12 w 23"/>
                <a:gd name="T7" fmla="*/ 0 h 27"/>
                <a:gd name="T8" fmla="*/ 0 w 23"/>
                <a:gd name="T9" fmla="*/ 21 h 27"/>
              </a:gdLst>
              <a:ahLst/>
              <a:cxnLst>
                <a:cxn ang="0">
                  <a:pos x="T0" y="T1"/>
                </a:cxn>
                <a:cxn ang="0">
                  <a:pos x="T2" y="T3"/>
                </a:cxn>
                <a:cxn ang="0">
                  <a:pos x="T4" y="T5"/>
                </a:cxn>
                <a:cxn ang="0">
                  <a:pos x="T6" y="T7"/>
                </a:cxn>
                <a:cxn ang="0">
                  <a:pos x="T8" y="T9"/>
                </a:cxn>
              </a:cxnLst>
              <a:rect l="0" t="0" r="r" b="b"/>
              <a:pathLst>
                <a:path w="23" h="27">
                  <a:moveTo>
                    <a:pt x="0" y="21"/>
                  </a:moveTo>
                  <a:lnTo>
                    <a:pt x="12" y="26"/>
                  </a:lnTo>
                  <a:lnTo>
                    <a:pt x="22" y="24"/>
                  </a:lnTo>
                  <a:lnTo>
                    <a:pt x="12" y="0"/>
                  </a:lnTo>
                  <a:lnTo>
                    <a:pt x="0" y="2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4" name="Freeform 220"/>
            <p:cNvSpPr>
              <a:spLocks/>
            </p:cNvSpPr>
            <p:nvPr/>
          </p:nvSpPr>
          <p:spPr bwMode="auto">
            <a:xfrm>
              <a:off x="3283" y="2851"/>
              <a:ext cx="27" cy="26"/>
            </a:xfrm>
            <a:custGeom>
              <a:avLst/>
              <a:gdLst>
                <a:gd name="T0" fmla="*/ 0 w 28"/>
                <a:gd name="T1" fmla="*/ 26 h 27"/>
                <a:gd name="T2" fmla="*/ 10 w 28"/>
                <a:gd name="T3" fmla="*/ 4 h 27"/>
                <a:gd name="T4" fmla="*/ 22 w 28"/>
                <a:gd name="T5" fmla="*/ 0 h 27"/>
                <a:gd name="T6" fmla="*/ 27 w 28"/>
                <a:gd name="T7" fmla="*/ 21 h 27"/>
                <a:gd name="T8" fmla="*/ 0 w 28"/>
                <a:gd name="T9" fmla="*/ 26 h 27"/>
              </a:gdLst>
              <a:ahLst/>
              <a:cxnLst>
                <a:cxn ang="0">
                  <a:pos x="T0" y="T1"/>
                </a:cxn>
                <a:cxn ang="0">
                  <a:pos x="T2" y="T3"/>
                </a:cxn>
                <a:cxn ang="0">
                  <a:pos x="T4" y="T5"/>
                </a:cxn>
                <a:cxn ang="0">
                  <a:pos x="T6" y="T7"/>
                </a:cxn>
                <a:cxn ang="0">
                  <a:pos x="T8" y="T9"/>
                </a:cxn>
              </a:cxnLst>
              <a:rect l="0" t="0" r="r" b="b"/>
              <a:pathLst>
                <a:path w="28" h="27">
                  <a:moveTo>
                    <a:pt x="0" y="26"/>
                  </a:moveTo>
                  <a:lnTo>
                    <a:pt x="10" y="4"/>
                  </a:lnTo>
                  <a:lnTo>
                    <a:pt x="22" y="0"/>
                  </a:lnTo>
                  <a:lnTo>
                    <a:pt x="27" y="21"/>
                  </a:lnTo>
                  <a:lnTo>
                    <a:pt x="0" y="2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5" name="Freeform 221"/>
            <p:cNvSpPr>
              <a:spLocks/>
            </p:cNvSpPr>
            <p:nvPr/>
          </p:nvSpPr>
          <p:spPr bwMode="auto">
            <a:xfrm>
              <a:off x="2549" y="2576"/>
              <a:ext cx="98" cy="66"/>
            </a:xfrm>
            <a:custGeom>
              <a:avLst/>
              <a:gdLst>
                <a:gd name="T0" fmla="*/ 0 w 101"/>
                <a:gd name="T1" fmla="*/ 29 h 69"/>
                <a:gd name="T2" fmla="*/ 14 w 101"/>
                <a:gd name="T3" fmla="*/ 49 h 69"/>
                <a:gd name="T4" fmla="*/ 60 w 101"/>
                <a:gd name="T5" fmla="*/ 52 h 69"/>
                <a:gd name="T6" fmla="*/ 12 w 101"/>
                <a:gd name="T7" fmla="*/ 58 h 69"/>
                <a:gd name="T8" fmla="*/ 12 w 101"/>
                <a:gd name="T9" fmla="*/ 68 h 69"/>
                <a:gd name="T10" fmla="*/ 62 w 101"/>
                <a:gd name="T11" fmla="*/ 64 h 69"/>
                <a:gd name="T12" fmla="*/ 100 w 101"/>
                <a:gd name="T13" fmla="*/ 68 h 69"/>
                <a:gd name="T14" fmla="*/ 87 w 101"/>
                <a:gd name="T15" fmla="*/ 29 h 69"/>
                <a:gd name="T16" fmla="*/ 51 w 101"/>
                <a:gd name="T17" fmla="*/ 0 h 69"/>
                <a:gd name="T18" fmla="*/ 14 w 101"/>
                <a:gd name="T19" fmla="*/ 9 h 69"/>
                <a:gd name="T20" fmla="*/ 0 w 101"/>
                <a:gd name="T21" fmla="*/ 2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1" h="69">
                  <a:moveTo>
                    <a:pt x="0" y="29"/>
                  </a:moveTo>
                  <a:lnTo>
                    <a:pt x="14" y="49"/>
                  </a:lnTo>
                  <a:lnTo>
                    <a:pt x="60" y="52"/>
                  </a:lnTo>
                  <a:lnTo>
                    <a:pt x="12" y="58"/>
                  </a:lnTo>
                  <a:lnTo>
                    <a:pt x="12" y="68"/>
                  </a:lnTo>
                  <a:lnTo>
                    <a:pt x="62" y="64"/>
                  </a:lnTo>
                  <a:lnTo>
                    <a:pt x="100" y="68"/>
                  </a:lnTo>
                  <a:lnTo>
                    <a:pt x="87" y="29"/>
                  </a:lnTo>
                  <a:lnTo>
                    <a:pt x="51" y="0"/>
                  </a:lnTo>
                  <a:lnTo>
                    <a:pt x="14" y="9"/>
                  </a:lnTo>
                  <a:lnTo>
                    <a:pt x="0" y="2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6" name="Freeform 222"/>
            <p:cNvSpPr>
              <a:spLocks/>
            </p:cNvSpPr>
            <p:nvPr/>
          </p:nvSpPr>
          <p:spPr bwMode="auto">
            <a:xfrm>
              <a:off x="2616" y="2681"/>
              <a:ext cx="48" cy="48"/>
            </a:xfrm>
            <a:custGeom>
              <a:avLst/>
              <a:gdLst>
                <a:gd name="T0" fmla="*/ 0 w 50"/>
                <a:gd name="T1" fmla="*/ 14 h 51"/>
                <a:gd name="T2" fmla="*/ 5 w 50"/>
                <a:gd name="T3" fmla="*/ 33 h 51"/>
                <a:gd name="T4" fmla="*/ 29 w 50"/>
                <a:gd name="T5" fmla="*/ 50 h 51"/>
                <a:gd name="T6" fmla="*/ 49 w 50"/>
                <a:gd name="T7" fmla="*/ 25 h 51"/>
                <a:gd name="T8" fmla="*/ 33 w 50"/>
                <a:gd name="T9" fmla="*/ 0 h 51"/>
                <a:gd name="T10" fmla="*/ 0 w 50"/>
                <a:gd name="T11" fmla="*/ 14 h 51"/>
              </a:gdLst>
              <a:ahLst/>
              <a:cxnLst>
                <a:cxn ang="0">
                  <a:pos x="T0" y="T1"/>
                </a:cxn>
                <a:cxn ang="0">
                  <a:pos x="T2" y="T3"/>
                </a:cxn>
                <a:cxn ang="0">
                  <a:pos x="T4" y="T5"/>
                </a:cxn>
                <a:cxn ang="0">
                  <a:pos x="T6" y="T7"/>
                </a:cxn>
                <a:cxn ang="0">
                  <a:pos x="T8" y="T9"/>
                </a:cxn>
                <a:cxn ang="0">
                  <a:pos x="T10" y="T11"/>
                </a:cxn>
              </a:cxnLst>
              <a:rect l="0" t="0" r="r" b="b"/>
              <a:pathLst>
                <a:path w="50" h="51">
                  <a:moveTo>
                    <a:pt x="0" y="14"/>
                  </a:moveTo>
                  <a:lnTo>
                    <a:pt x="5" y="33"/>
                  </a:lnTo>
                  <a:lnTo>
                    <a:pt x="29" y="50"/>
                  </a:lnTo>
                  <a:lnTo>
                    <a:pt x="49" y="25"/>
                  </a:lnTo>
                  <a:lnTo>
                    <a:pt x="33" y="0"/>
                  </a:lnTo>
                  <a:lnTo>
                    <a:pt x="0" y="1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7" name="Freeform 223"/>
            <p:cNvSpPr>
              <a:spLocks/>
            </p:cNvSpPr>
            <p:nvPr/>
          </p:nvSpPr>
          <p:spPr bwMode="auto">
            <a:xfrm>
              <a:off x="3473" y="2651"/>
              <a:ext cx="161" cy="211"/>
            </a:xfrm>
            <a:custGeom>
              <a:avLst/>
              <a:gdLst>
                <a:gd name="T0" fmla="*/ 0 w 167"/>
                <a:gd name="T1" fmla="*/ 206 h 221"/>
                <a:gd name="T2" fmla="*/ 0 w 167"/>
                <a:gd name="T3" fmla="*/ 147 h 221"/>
                <a:gd name="T4" fmla="*/ 13 w 167"/>
                <a:gd name="T5" fmla="*/ 129 h 221"/>
                <a:gd name="T6" fmla="*/ 63 w 167"/>
                <a:gd name="T7" fmla="*/ 110 h 221"/>
                <a:gd name="T8" fmla="*/ 113 w 167"/>
                <a:gd name="T9" fmla="*/ 62 h 221"/>
                <a:gd name="T10" fmla="*/ 49 w 167"/>
                <a:gd name="T11" fmla="*/ 45 h 221"/>
                <a:gd name="T12" fmla="*/ 29 w 167"/>
                <a:gd name="T13" fmla="*/ 16 h 221"/>
                <a:gd name="T14" fmla="*/ 36 w 167"/>
                <a:gd name="T15" fmla="*/ 8 h 221"/>
                <a:gd name="T16" fmla="*/ 62 w 167"/>
                <a:gd name="T17" fmla="*/ 24 h 221"/>
                <a:gd name="T18" fmla="*/ 159 w 167"/>
                <a:gd name="T19" fmla="*/ 0 h 221"/>
                <a:gd name="T20" fmla="*/ 166 w 167"/>
                <a:gd name="T21" fmla="*/ 24 h 221"/>
                <a:gd name="T22" fmla="*/ 107 w 167"/>
                <a:gd name="T23" fmla="*/ 128 h 221"/>
                <a:gd name="T24" fmla="*/ 8 w 167"/>
                <a:gd name="T25" fmla="*/ 220 h 221"/>
                <a:gd name="T26" fmla="*/ 0 w 167"/>
                <a:gd name="T27" fmla="*/ 206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7" h="221">
                  <a:moveTo>
                    <a:pt x="0" y="206"/>
                  </a:moveTo>
                  <a:lnTo>
                    <a:pt x="0" y="147"/>
                  </a:lnTo>
                  <a:lnTo>
                    <a:pt x="13" y="129"/>
                  </a:lnTo>
                  <a:lnTo>
                    <a:pt x="63" y="110"/>
                  </a:lnTo>
                  <a:lnTo>
                    <a:pt x="113" y="62"/>
                  </a:lnTo>
                  <a:lnTo>
                    <a:pt x="49" y="45"/>
                  </a:lnTo>
                  <a:lnTo>
                    <a:pt x="29" y="16"/>
                  </a:lnTo>
                  <a:lnTo>
                    <a:pt x="36" y="8"/>
                  </a:lnTo>
                  <a:lnTo>
                    <a:pt x="62" y="24"/>
                  </a:lnTo>
                  <a:lnTo>
                    <a:pt x="159" y="0"/>
                  </a:lnTo>
                  <a:lnTo>
                    <a:pt x="166" y="24"/>
                  </a:lnTo>
                  <a:lnTo>
                    <a:pt x="107" y="128"/>
                  </a:lnTo>
                  <a:lnTo>
                    <a:pt x="8" y="220"/>
                  </a:lnTo>
                  <a:lnTo>
                    <a:pt x="0" y="20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8" name="Freeform 224"/>
            <p:cNvSpPr>
              <a:spLocks/>
            </p:cNvSpPr>
            <p:nvPr/>
          </p:nvSpPr>
          <p:spPr bwMode="auto">
            <a:xfrm>
              <a:off x="3221" y="3079"/>
              <a:ext cx="125" cy="112"/>
            </a:xfrm>
            <a:custGeom>
              <a:avLst/>
              <a:gdLst>
                <a:gd name="T0" fmla="*/ 0 w 129"/>
                <a:gd name="T1" fmla="*/ 35 h 117"/>
                <a:gd name="T2" fmla="*/ 28 w 129"/>
                <a:gd name="T3" fmla="*/ 36 h 117"/>
                <a:gd name="T4" fmla="*/ 56 w 129"/>
                <a:gd name="T5" fmla="*/ 14 h 117"/>
                <a:gd name="T6" fmla="*/ 57 w 129"/>
                <a:gd name="T7" fmla="*/ 5 h 117"/>
                <a:gd name="T8" fmla="*/ 83 w 129"/>
                <a:gd name="T9" fmla="*/ 0 h 117"/>
                <a:gd name="T10" fmla="*/ 123 w 129"/>
                <a:gd name="T11" fmla="*/ 12 h 117"/>
                <a:gd name="T12" fmla="*/ 128 w 129"/>
                <a:gd name="T13" fmla="*/ 28 h 117"/>
                <a:gd name="T14" fmla="*/ 125 w 129"/>
                <a:gd name="T15" fmla="*/ 71 h 117"/>
                <a:gd name="T16" fmla="*/ 103 w 129"/>
                <a:gd name="T17" fmla="*/ 116 h 117"/>
                <a:gd name="T18" fmla="*/ 67 w 129"/>
                <a:gd name="T19" fmla="*/ 107 h 117"/>
                <a:gd name="T20" fmla="*/ 45 w 129"/>
                <a:gd name="T21" fmla="*/ 97 h 117"/>
                <a:gd name="T22" fmla="*/ 0 w 129"/>
                <a:gd name="T23" fmla="*/ 35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9" h="117">
                  <a:moveTo>
                    <a:pt x="0" y="35"/>
                  </a:moveTo>
                  <a:lnTo>
                    <a:pt x="28" y="36"/>
                  </a:lnTo>
                  <a:lnTo>
                    <a:pt x="56" y="14"/>
                  </a:lnTo>
                  <a:lnTo>
                    <a:pt x="57" y="5"/>
                  </a:lnTo>
                  <a:lnTo>
                    <a:pt x="83" y="0"/>
                  </a:lnTo>
                  <a:lnTo>
                    <a:pt x="123" y="12"/>
                  </a:lnTo>
                  <a:lnTo>
                    <a:pt x="128" y="28"/>
                  </a:lnTo>
                  <a:lnTo>
                    <a:pt x="125" y="71"/>
                  </a:lnTo>
                  <a:lnTo>
                    <a:pt x="103" y="116"/>
                  </a:lnTo>
                  <a:lnTo>
                    <a:pt x="67" y="107"/>
                  </a:lnTo>
                  <a:lnTo>
                    <a:pt x="45" y="97"/>
                  </a:lnTo>
                  <a:lnTo>
                    <a:pt x="0" y="3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39" name="Freeform 225"/>
            <p:cNvSpPr>
              <a:spLocks/>
            </p:cNvSpPr>
            <p:nvPr/>
          </p:nvSpPr>
          <p:spPr bwMode="auto">
            <a:xfrm>
              <a:off x="3006" y="3098"/>
              <a:ext cx="216" cy="200"/>
            </a:xfrm>
            <a:custGeom>
              <a:avLst/>
              <a:gdLst>
                <a:gd name="T0" fmla="*/ 0 w 223"/>
                <a:gd name="T1" fmla="*/ 6 h 209"/>
                <a:gd name="T2" fmla="*/ 27 w 223"/>
                <a:gd name="T3" fmla="*/ 0 h 209"/>
                <a:gd name="T4" fmla="*/ 159 w 223"/>
                <a:gd name="T5" fmla="*/ 20 h 209"/>
                <a:gd name="T6" fmla="*/ 190 w 223"/>
                <a:gd name="T7" fmla="*/ 10 h 209"/>
                <a:gd name="T8" fmla="*/ 222 w 223"/>
                <a:gd name="T9" fmla="*/ 14 h 209"/>
                <a:gd name="T10" fmla="*/ 194 w 223"/>
                <a:gd name="T11" fmla="*/ 29 h 209"/>
                <a:gd name="T12" fmla="*/ 184 w 223"/>
                <a:gd name="T13" fmla="*/ 20 h 209"/>
                <a:gd name="T14" fmla="*/ 152 w 223"/>
                <a:gd name="T15" fmla="*/ 27 h 209"/>
                <a:gd name="T16" fmla="*/ 152 w 223"/>
                <a:gd name="T17" fmla="*/ 85 h 209"/>
                <a:gd name="T18" fmla="*/ 136 w 223"/>
                <a:gd name="T19" fmla="*/ 85 h 209"/>
                <a:gd name="T20" fmla="*/ 136 w 223"/>
                <a:gd name="T21" fmla="*/ 131 h 209"/>
                <a:gd name="T22" fmla="*/ 136 w 223"/>
                <a:gd name="T23" fmla="*/ 197 h 209"/>
                <a:gd name="T24" fmla="*/ 121 w 223"/>
                <a:gd name="T25" fmla="*/ 208 h 209"/>
                <a:gd name="T26" fmla="*/ 101 w 223"/>
                <a:gd name="T27" fmla="*/ 208 h 209"/>
                <a:gd name="T28" fmla="*/ 89 w 223"/>
                <a:gd name="T29" fmla="*/ 193 h 209"/>
                <a:gd name="T30" fmla="*/ 79 w 223"/>
                <a:gd name="T31" fmla="*/ 201 h 209"/>
                <a:gd name="T32" fmla="*/ 58 w 223"/>
                <a:gd name="T33" fmla="*/ 178 h 209"/>
                <a:gd name="T34" fmla="*/ 47 w 223"/>
                <a:gd name="T35" fmla="*/ 105 h 209"/>
                <a:gd name="T36" fmla="*/ 47 w 223"/>
                <a:gd name="T37" fmla="*/ 97 h 209"/>
                <a:gd name="T38" fmla="*/ 0 w 223"/>
                <a:gd name="T39" fmla="*/ 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3" h="209">
                  <a:moveTo>
                    <a:pt x="0" y="6"/>
                  </a:moveTo>
                  <a:lnTo>
                    <a:pt x="27" y="0"/>
                  </a:lnTo>
                  <a:lnTo>
                    <a:pt x="159" y="20"/>
                  </a:lnTo>
                  <a:lnTo>
                    <a:pt x="190" y="10"/>
                  </a:lnTo>
                  <a:lnTo>
                    <a:pt x="222" y="14"/>
                  </a:lnTo>
                  <a:lnTo>
                    <a:pt x="194" y="29"/>
                  </a:lnTo>
                  <a:lnTo>
                    <a:pt x="184" y="20"/>
                  </a:lnTo>
                  <a:lnTo>
                    <a:pt x="152" y="27"/>
                  </a:lnTo>
                  <a:lnTo>
                    <a:pt x="152" y="85"/>
                  </a:lnTo>
                  <a:lnTo>
                    <a:pt x="136" y="85"/>
                  </a:lnTo>
                  <a:lnTo>
                    <a:pt x="136" y="131"/>
                  </a:lnTo>
                  <a:lnTo>
                    <a:pt x="136" y="197"/>
                  </a:lnTo>
                  <a:lnTo>
                    <a:pt x="121" y="208"/>
                  </a:lnTo>
                  <a:lnTo>
                    <a:pt x="101" y="208"/>
                  </a:lnTo>
                  <a:lnTo>
                    <a:pt x="89" y="193"/>
                  </a:lnTo>
                  <a:lnTo>
                    <a:pt x="79" y="201"/>
                  </a:lnTo>
                  <a:lnTo>
                    <a:pt x="58" y="178"/>
                  </a:lnTo>
                  <a:lnTo>
                    <a:pt x="47" y="105"/>
                  </a:lnTo>
                  <a:lnTo>
                    <a:pt x="47" y="97"/>
                  </a:lnTo>
                  <a:lnTo>
                    <a:pt x="0" y="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0" name="Freeform 226"/>
            <p:cNvSpPr>
              <a:spLocks/>
            </p:cNvSpPr>
            <p:nvPr/>
          </p:nvSpPr>
          <p:spPr bwMode="auto">
            <a:xfrm>
              <a:off x="2558" y="2396"/>
              <a:ext cx="132" cy="109"/>
            </a:xfrm>
            <a:custGeom>
              <a:avLst/>
              <a:gdLst>
                <a:gd name="T0" fmla="*/ 0 w 137"/>
                <a:gd name="T1" fmla="*/ 113 h 114"/>
                <a:gd name="T2" fmla="*/ 64 w 137"/>
                <a:gd name="T3" fmla="*/ 0 h 114"/>
                <a:gd name="T4" fmla="*/ 134 w 137"/>
                <a:gd name="T5" fmla="*/ 1 h 114"/>
                <a:gd name="T6" fmla="*/ 136 w 137"/>
                <a:gd name="T7" fmla="*/ 8 h 114"/>
                <a:gd name="T8" fmla="*/ 134 w 137"/>
                <a:gd name="T9" fmla="*/ 29 h 114"/>
                <a:gd name="T10" fmla="*/ 82 w 137"/>
                <a:gd name="T11" fmla="*/ 28 h 114"/>
                <a:gd name="T12" fmla="*/ 82 w 137"/>
                <a:gd name="T13" fmla="*/ 71 h 114"/>
                <a:gd name="T14" fmla="*/ 63 w 137"/>
                <a:gd name="T15" fmla="*/ 79 h 114"/>
                <a:gd name="T16" fmla="*/ 64 w 137"/>
                <a:gd name="T17" fmla="*/ 106 h 114"/>
                <a:gd name="T18" fmla="*/ 0 w 137"/>
                <a:gd name="T19" fmla="*/ 11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 h="114">
                  <a:moveTo>
                    <a:pt x="0" y="113"/>
                  </a:moveTo>
                  <a:lnTo>
                    <a:pt x="64" y="0"/>
                  </a:lnTo>
                  <a:lnTo>
                    <a:pt x="134" y="1"/>
                  </a:lnTo>
                  <a:lnTo>
                    <a:pt x="136" y="8"/>
                  </a:lnTo>
                  <a:lnTo>
                    <a:pt x="134" y="29"/>
                  </a:lnTo>
                  <a:lnTo>
                    <a:pt x="82" y="28"/>
                  </a:lnTo>
                  <a:lnTo>
                    <a:pt x="82" y="71"/>
                  </a:lnTo>
                  <a:lnTo>
                    <a:pt x="63" y="79"/>
                  </a:lnTo>
                  <a:lnTo>
                    <a:pt x="64" y="106"/>
                  </a:lnTo>
                  <a:lnTo>
                    <a:pt x="0" y="11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1" name="Freeform 227"/>
            <p:cNvSpPr>
              <a:spLocks/>
            </p:cNvSpPr>
            <p:nvPr/>
          </p:nvSpPr>
          <p:spPr bwMode="auto">
            <a:xfrm>
              <a:off x="3170" y="2473"/>
              <a:ext cx="263" cy="306"/>
            </a:xfrm>
            <a:custGeom>
              <a:avLst/>
              <a:gdLst>
                <a:gd name="T0" fmla="*/ 0 w 272"/>
                <a:gd name="T1" fmla="*/ 168 h 320"/>
                <a:gd name="T2" fmla="*/ 13 w 272"/>
                <a:gd name="T3" fmla="*/ 200 h 320"/>
                <a:gd name="T4" fmla="*/ 25 w 272"/>
                <a:gd name="T5" fmla="*/ 235 h 320"/>
                <a:gd name="T6" fmla="*/ 52 w 272"/>
                <a:gd name="T7" fmla="*/ 247 h 320"/>
                <a:gd name="T8" fmla="*/ 93 w 272"/>
                <a:gd name="T9" fmla="*/ 294 h 320"/>
                <a:gd name="T10" fmla="*/ 146 w 272"/>
                <a:gd name="T11" fmla="*/ 319 h 320"/>
                <a:gd name="T12" fmla="*/ 196 w 272"/>
                <a:gd name="T13" fmla="*/ 313 h 320"/>
                <a:gd name="T14" fmla="*/ 227 w 272"/>
                <a:gd name="T15" fmla="*/ 304 h 320"/>
                <a:gd name="T16" fmla="*/ 208 w 272"/>
                <a:gd name="T17" fmla="*/ 269 h 320"/>
                <a:gd name="T18" fmla="*/ 180 w 272"/>
                <a:gd name="T19" fmla="*/ 250 h 320"/>
                <a:gd name="T20" fmla="*/ 199 w 272"/>
                <a:gd name="T21" fmla="*/ 238 h 320"/>
                <a:gd name="T22" fmla="*/ 200 w 272"/>
                <a:gd name="T23" fmla="*/ 208 h 320"/>
                <a:gd name="T24" fmla="*/ 233 w 272"/>
                <a:gd name="T25" fmla="*/ 169 h 320"/>
                <a:gd name="T26" fmla="*/ 245 w 272"/>
                <a:gd name="T27" fmla="*/ 99 h 320"/>
                <a:gd name="T28" fmla="*/ 271 w 272"/>
                <a:gd name="T29" fmla="*/ 84 h 320"/>
                <a:gd name="T30" fmla="*/ 250 w 272"/>
                <a:gd name="T31" fmla="*/ 69 h 320"/>
                <a:gd name="T32" fmla="*/ 244 w 272"/>
                <a:gd name="T33" fmla="*/ 18 h 320"/>
                <a:gd name="T34" fmla="*/ 222 w 272"/>
                <a:gd name="T35" fmla="*/ 0 h 320"/>
                <a:gd name="T36" fmla="*/ 196 w 272"/>
                <a:gd name="T37" fmla="*/ 21 h 320"/>
                <a:gd name="T38" fmla="*/ 49 w 272"/>
                <a:gd name="T39" fmla="*/ 17 h 320"/>
                <a:gd name="T40" fmla="*/ 49 w 272"/>
                <a:gd name="T41" fmla="*/ 49 h 320"/>
                <a:gd name="T42" fmla="*/ 35 w 272"/>
                <a:gd name="T43" fmla="*/ 51 h 320"/>
                <a:gd name="T44" fmla="*/ 35 w 272"/>
                <a:gd name="T45" fmla="*/ 60 h 320"/>
                <a:gd name="T46" fmla="*/ 35 w 272"/>
                <a:gd name="T47" fmla="*/ 121 h 320"/>
                <a:gd name="T48" fmla="*/ 17 w 272"/>
                <a:gd name="T49" fmla="*/ 125 h 320"/>
                <a:gd name="T50" fmla="*/ 0 w 272"/>
                <a:gd name="T51" fmla="*/ 16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72" h="320">
                  <a:moveTo>
                    <a:pt x="0" y="168"/>
                  </a:moveTo>
                  <a:lnTo>
                    <a:pt x="13" y="200"/>
                  </a:lnTo>
                  <a:lnTo>
                    <a:pt x="25" y="235"/>
                  </a:lnTo>
                  <a:lnTo>
                    <a:pt x="52" y="247"/>
                  </a:lnTo>
                  <a:lnTo>
                    <a:pt x="93" y="294"/>
                  </a:lnTo>
                  <a:lnTo>
                    <a:pt x="146" y="319"/>
                  </a:lnTo>
                  <a:lnTo>
                    <a:pt x="196" y="313"/>
                  </a:lnTo>
                  <a:lnTo>
                    <a:pt x="227" y="304"/>
                  </a:lnTo>
                  <a:lnTo>
                    <a:pt x="208" y="269"/>
                  </a:lnTo>
                  <a:lnTo>
                    <a:pt x="180" y="250"/>
                  </a:lnTo>
                  <a:lnTo>
                    <a:pt x="199" y="238"/>
                  </a:lnTo>
                  <a:lnTo>
                    <a:pt x="200" y="208"/>
                  </a:lnTo>
                  <a:lnTo>
                    <a:pt x="233" y="169"/>
                  </a:lnTo>
                  <a:lnTo>
                    <a:pt x="245" y="99"/>
                  </a:lnTo>
                  <a:lnTo>
                    <a:pt x="271" y="84"/>
                  </a:lnTo>
                  <a:lnTo>
                    <a:pt x="250" y="69"/>
                  </a:lnTo>
                  <a:lnTo>
                    <a:pt x="244" y="18"/>
                  </a:lnTo>
                  <a:lnTo>
                    <a:pt x="222" y="0"/>
                  </a:lnTo>
                  <a:lnTo>
                    <a:pt x="196" y="21"/>
                  </a:lnTo>
                  <a:lnTo>
                    <a:pt x="49" y="17"/>
                  </a:lnTo>
                  <a:lnTo>
                    <a:pt x="49" y="49"/>
                  </a:lnTo>
                  <a:lnTo>
                    <a:pt x="35" y="51"/>
                  </a:lnTo>
                  <a:lnTo>
                    <a:pt x="35" y="60"/>
                  </a:lnTo>
                  <a:lnTo>
                    <a:pt x="35" y="121"/>
                  </a:lnTo>
                  <a:lnTo>
                    <a:pt x="17" y="125"/>
                  </a:lnTo>
                  <a:lnTo>
                    <a:pt x="0" y="16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2" name="Freeform 228"/>
            <p:cNvSpPr>
              <a:spLocks/>
            </p:cNvSpPr>
            <p:nvPr/>
          </p:nvSpPr>
          <p:spPr bwMode="auto">
            <a:xfrm>
              <a:off x="3311" y="3240"/>
              <a:ext cx="21" cy="26"/>
            </a:xfrm>
            <a:custGeom>
              <a:avLst/>
              <a:gdLst>
                <a:gd name="T0" fmla="*/ 0 w 22"/>
                <a:gd name="T1" fmla="*/ 14 h 28"/>
                <a:gd name="T2" fmla="*/ 12 w 22"/>
                <a:gd name="T3" fmla="*/ 27 h 28"/>
                <a:gd name="T4" fmla="*/ 21 w 22"/>
                <a:gd name="T5" fmla="*/ 17 h 28"/>
                <a:gd name="T6" fmla="*/ 19 w 22"/>
                <a:gd name="T7" fmla="*/ 0 h 28"/>
                <a:gd name="T8" fmla="*/ 0 w 22"/>
                <a:gd name="T9" fmla="*/ 14 h 28"/>
              </a:gdLst>
              <a:ahLst/>
              <a:cxnLst>
                <a:cxn ang="0">
                  <a:pos x="T0" y="T1"/>
                </a:cxn>
                <a:cxn ang="0">
                  <a:pos x="T2" y="T3"/>
                </a:cxn>
                <a:cxn ang="0">
                  <a:pos x="T4" y="T5"/>
                </a:cxn>
                <a:cxn ang="0">
                  <a:pos x="T6" y="T7"/>
                </a:cxn>
                <a:cxn ang="0">
                  <a:pos x="T8" y="T9"/>
                </a:cxn>
              </a:cxnLst>
              <a:rect l="0" t="0" r="r" b="b"/>
              <a:pathLst>
                <a:path w="22" h="28">
                  <a:moveTo>
                    <a:pt x="0" y="14"/>
                  </a:moveTo>
                  <a:lnTo>
                    <a:pt x="12" y="27"/>
                  </a:lnTo>
                  <a:lnTo>
                    <a:pt x="21" y="17"/>
                  </a:lnTo>
                  <a:lnTo>
                    <a:pt x="19" y="0"/>
                  </a:lnTo>
                  <a:lnTo>
                    <a:pt x="0" y="14"/>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3" name="Freeform 229"/>
            <p:cNvSpPr>
              <a:spLocks/>
            </p:cNvSpPr>
            <p:nvPr/>
          </p:nvSpPr>
          <p:spPr bwMode="auto">
            <a:xfrm>
              <a:off x="3293" y="2850"/>
              <a:ext cx="172" cy="166"/>
            </a:xfrm>
            <a:custGeom>
              <a:avLst/>
              <a:gdLst>
                <a:gd name="T0" fmla="*/ 0 w 178"/>
                <a:gd name="T1" fmla="*/ 53 h 173"/>
                <a:gd name="T2" fmla="*/ 1 w 178"/>
                <a:gd name="T3" fmla="*/ 87 h 173"/>
                <a:gd name="T4" fmla="*/ 22 w 178"/>
                <a:gd name="T5" fmla="*/ 120 h 173"/>
                <a:gd name="T6" fmla="*/ 54 w 178"/>
                <a:gd name="T7" fmla="*/ 135 h 173"/>
                <a:gd name="T8" fmla="*/ 70 w 178"/>
                <a:gd name="T9" fmla="*/ 139 h 173"/>
                <a:gd name="T10" fmla="*/ 87 w 178"/>
                <a:gd name="T11" fmla="*/ 172 h 173"/>
                <a:gd name="T12" fmla="*/ 152 w 178"/>
                <a:gd name="T13" fmla="*/ 167 h 173"/>
                <a:gd name="T14" fmla="*/ 177 w 178"/>
                <a:gd name="T15" fmla="*/ 153 h 173"/>
                <a:gd name="T16" fmla="*/ 151 w 178"/>
                <a:gd name="T17" fmla="*/ 86 h 173"/>
                <a:gd name="T18" fmla="*/ 158 w 178"/>
                <a:gd name="T19" fmla="*/ 59 h 173"/>
                <a:gd name="T20" fmla="*/ 74 w 178"/>
                <a:gd name="T21" fmla="*/ 0 h 173"/>
                <a:gd name="T22" fmla="*/ 52 w 178"/>
                <a:gd name="T23" fmla="*/ 29 h 173"/>
                <a:gd name="T24" fmla="*/ 43 w 178"/>
                <a:gd name="T25" fmla="*/ 21 h 173"/>
                <a:gd name="T26" fmla="*/ 36 w 178"/>
                <a:gd name="T27" fmla="*/ 28 h 173"/>
                <a:gd name="T28" fmla="*/ 35 w 178"/>
                <a:gd name="T29" fmla="*/ 0 h 173"/>
                <a:gd name="T30" fmla="*/ 13 w 178"/>
                <a:gd name="T31" fmla="*/ 1 h 173"/>
                <a:gd name="T32" fmla="*/ 17 w 178"/>
                <a:gd name="T33" fmla="*/ 22 h 173"/>
                <a:gd name="T34" fmla="*/ 18 w 178"/>
                <a:gd name="T35" fmla="*/ 34 h 173"/>
                <a:gd name="T36" fmla="*/ 0 w 178"/>
                <a:gd name="T37" fmla="*/ 5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8" h="173">
                  <a:moveTo>
                    <a:pt x="0" y="53"/>
                  </a:moveTo>
                  <a:lnTo>
                    <a:pt x="1" y="87"/>
                  </a:lnTo>
                  <a:lnTo>
                    <a:pt x="22" y="120"/>
                  </a:lnTo>
                  <a:lnTo>
                    <a:pt x="54" y="135"/>
                  </a:lnTo>
                  <a:lnTo>
                    <a:pt x="70" y="139"/>
                  </a:lnTo>
                  <a:lnTo>
                    <a:pt x="87" y="172"/>
                  </a:lnTo>
                  <a:lnTo>
                    <a:pt x="152" y="167"/>
                  </a:lnTo>
                  <a:lnTo>
                    <a:pt x="177" y="153"/>
                  </a:lnTo>
                  <a:lnTo>
                    <a:pt x="151" y="86"/>
                  </a:lnTo>
                  <a:lnTo>
                    <a:pt x="158" y="59"/>
                  </a:lnTo>
                  <a:lnTo>
                    <a:pt x="74" y="0"/>
                  </a:lnTo>
                  <a:lnTo>
                    <a:pt x="52" y="29"/>
                  </a:lnTo>
                  <a:lnTo>
                    <a:pt x="43" y="21"/>
                  </a:lnTo>
                  <a:lnTo>
                    <a:pt x="36" y="28"/>
                  </a:lnTo>
                  <a:lnTo>
                    <a:pt x="35" y="0"/>
                  </a:lnTo>
                  <a:lnTo>
                    <a:pt x="13" y="1"/>
                  </a:lnTo>
                  <a:lnTo>
                    <a:pt x="17" y="22"/>
                  </a:lnTo>
                  <a:lnTo>
                    <a:pt x="18" y="34"/>
                  </a:lnTo>
                  <a:lnTo>
                    <a:pt x="0" y="5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4" name="Freeform 230"/>
            <p:cNvSpPr>
              <a:spLocks/>
            </p:cNvSpPr>
            <p:nvPr/>
          </p:nvSpPr>
          <p:spPr bwMode="auto">
            <a:xfrm>
              <a:off x="2822" y="2661"/>
              <a:ext cx="35" cy="81"/>
            </a:xfrm>
            <a:custGeom>
              <a:avLst/>
              <a:gdLst>
                <a:gd name="T0" fmla="*/ 0 w 36"/>
                <a:gd name="T1" fmla="*/ 0 h 84"/>
                <a:gd name="T2" fmla="*/ 17 w 36"/>
                <a:gd name="T3" fmla="*/ 4 h 84"/>
                <a:gd name="T4" fmla="*/ 35 w 36"/>
                <a:gd name="T5" fmla="*/ 78 h 84"/>
                <a:gd name="T6" fmla="*/ 22 w 36"/>
                <a:gd name="T7" fmla="*/ 83 h 84"/>
                <a:gd name="T8" fmla="*/ 0 w 36"/>
                <a:gd name="T9" fmla="*/ 0 h 84"/>
              </a:gdLst>
              <a:ahLst/>
              <a:cxnLst>
                <a:cxn ang="0">
                  <a:pos x="T0" y="T1"/>
                </a:cxn>
                <a:cxn ang="0">
                  <a:pos x="T2" y="T3"/>
                </a:cxn>
                <a:cxn ang="0">
                  <a:pos x="T4" y="T5"/>
                </a:cxn>
                <a:cxn ang="0">
                  <a:pos x="T6" y="T7"/>
                </a:cxn>
                <a:cxn ang="0">
                  <a:pos x="T8" y="T9"/>
                </a:cxn>
              </a:cxnLst>
              <a:rect l="0" t="0" r="r" b="b"/>
              <a:pathLst>
                <a:path w="36" h="84">
                  <a:moveTo>
                    <a:pt x="0" y="0"/>
                  </a:moveTo>
                  <a:lnTo>
                    <a:pt x="17" y="4"/>
                  </a:lnTo>
                  <a:lnTo>
                    <a:pt x="35" y="78"/>
                  </a:lnTo>
                  <a:lnTo>
                    <a:pt x="22" y="83"/>
                  </a:lnTo>
                  <a:lnTo>
                    <a:pt x="0"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5" name="Freeform 231"/>
            <p:cNvSpPr>
              <a:spLocks/>
            </p:cNvSpPr>
            <p:nvPr/>
          </p:nvSpPr>
          <p:spPr bwMode="auto">
            <a:xfrm>
              <a:off x="3294" y="2773"/>
              <a:ext cx="85" cy="83"/>
            </a:xfrm>
            <a:custGeom>
              <a:avLst/>
              <a:gdLst>
                <a:gd name="T0" fmla="*/ 0 w 88"/>
                <a:gd name="T1" fmla="*/ 85 h 86"/>
                <a:gd name="T2" fmla="*/ 12 w 88"/>
                <a:gd name="T3" fmla="*/ 80 h 86"/>
                <a:gd name="T4" fmla="*/ 33 w 88"/>
                <a:gd name="T5" fmla="*/ 79 h 86"/>
                <a:gd name="T6" fmla="*/ 35 w 88"/>
                <a:gd name="T7" fmla="*/ 67 h 86"/>
                <a:gd name="T8" fmla="*/ 69 w 88"/>
                <a:gd name="T9" fmla="*/ 60 h 86"/>
                <a:gd name="T10" fmla="*/ 87 w 88"/>
                <a:gd name="T11" fmla="*/ 31 h 86"/>
                <a:gd name="T12" fmla="*/ 69 w 88"/>
                <a:gd name="T13" fmla="*/ 0 h 86"/>
                <a:gd name="T14" fmla="*/ 19 w 88"/>
                <a:gd name="T15" fmla="*/ 5 h 86"/>
                <a:gd name="T16" fmla="*/ 24 w 88"/>
                <a:gd name="T17" fmla="*/ 29 h 86"/>
                <a:gd name="T18" fmla="*/ 13 w 88"/>
                <a:gd name="T19" fmla="*/ 44 h 86"/>
                <a:gd name="T20" fmla="*/ 0 w 88"/>
                <a:gd name="T21" fmla="*/ 85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86">
                  <a:moveTo>
                    <a:pt x="0" y="85"/>
                  </a:moveTo>
                  <a:lnTo>
                    <a:pt x="12" y="80"/>
                  </a:lnTo>
                  <a:lnTo>
                    <a:pt x="33" y="79"/>
                  </a:lnTo>
                  <a:lnTo>
                    <a:pt x="35" y="67"/>
                  </a:lnTo>
                  <a:lnTo>
                    <a:pt x="69" y="60"/>
                  </a:lnTo>
                  <a:lnTo>
                    <a:pt x="87" y="31"/>
                  </a:lnTo>
                  <a:lnTo>
                    <a:pt x="69" y="0"/>
                  </a:lnTo>
                  <a:lnTo>
                    <a:pt x="19" y="5"/>
                  </a:lnTo>
                  <a:lnTo>
                    <a:pt x="24" y="29"/>
                  </a:lnTo>
                  <a:lnTo>
                    <a:pt x="13" y="44"/>
                  </a:lnTo>
                  <a:lnTo>
                    <a:pt x="0" y="8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6" name="Freeform 232"/>
            <p:cNvSpPr>
              <a:spLocks/>
            </p:cNvSpPr>
            <p:nvPr/>
          </p:nvSpPr>
          <p:spPr bwMode="auto">
            <a:xfrm>
              <a:off x="3211" y="2330"/>
              <a:ext cx="177" cy="164"/>
            </a:xfrm>
            <a:custGeom>
              <a:avLst/>
              <a:gdLst>
                <a:gd name="T0" fmla="*/ 0 w 183"/>
                <a:gd name="T1" fmla="*/ 28 h 171"/>
                <a:gd name="T2" fmla="*/ 6 w 183"/>
                <a:gd name="T3" fmla="*/ 165 h 171"/>
                <a:gd name="T4" fmla="*/ 153 w 183"/>
                <a:gd name="T5" fmla="*/ 170 h 171"/>
                <a:gd name="T6" fmla="*/ 179 w 183"/>
                <a:gd name="T7" fmla="*/ 148 h 171"/>
                <a:gd name="T8" fmla="*/ 182 w 183"/>
                <a:gd name="T9" fmla="*/ 133 h 171"/>
                <a:gd name="T10" fmla="*/ 126 w 183"/>
                <a:gd name="T11" fmla="*/ 36 h 171"/>
                <a:gd name="T12" fmla="*/ 153 w 183"/>
                <a:gd name="T13" fmla="*/ 67 h 171"/>
                <a:gd name="T14" fmla="*/ 167 w 183"/>
                <a:gd name="T15" fmla="*/ 40 h 171"/>
                <a:gd name="T16" fmla="*/ 153 w 183"/>
                <a:gd name="T17" fmla="*/ 5 h 171"/>
                <a:gd name="T18" fmla="*/ 119 w 183"/>
                <a:gd name="T19" fmla="*/ 10 h 171"/>
                <a:gd name="T20" fmla="*/ 118 w 183"/>
                <a:gd name="T21" fmla="*/ 1 h 171"/>
                <a:gd name="T22" fmla="*/ 101 w 183"/>
                <a:gd name="T23" fmla="*/ 1 h 171"/>
                <a:gd name="T24" fmla="*/ 70 w 183"/>
                <a:gd name="T25" fmla="*/ 14 h 171"/>
                <a:gd name="T26" fmla="*/ 6 w 183"/>
                <a:gd name="T27" fmla="*/ 0 h 171"/>
                <a:gd name="T28" fmla="*/ 0 w 183"/>
                <a:gd name="T29" fmla="*/ 2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3" h="171">
                  <a:moveTo>
                    <a:pt x="0" y="28"/>
                  </a:moveTo>
                  <a:lnTo>
                    <a:pt x="6" y="165"/>
                  </a:lnTo>
                  <a:lnTo>
                    <a:pt x="153" y="170"/>
                  </a:lnTo>
                  <a:lnTo>
                    <a:pt x="179" y="148"/>
                  </a:lnTo>
                  <a:lnTo>
                    <a:pt x="182" y="133"/>
                  </a:lnTo>
                  <a:lnTo>
                    <a:pt x="126" y="36"/>
                  </a:lnTo>
                  <a:lnTo>
                    <a:pt x="153" y="67"/>
                  </a:lnTo>
                  <a:lnTo>
                    <a:pt x="167" y="40"/>
                  </a:lnTo>
                  <a:lnTo>
                    <a:pt x="153" y="5"/>
                  </a:lnTo>
                  <a:lnTo>
                    <a:pt x="119" y="10"/>
                  </a:lnTo>
                  <a:lnTo>
                    <a:pt x="118" y="1"/>
                  </a:lnTo>
                  <a:lnTo>
                    <a:pt x="101" y="1"/>
                  </a:lnTo>
                  <a:lnTo>
                    <a:pt x="70" y="14"/>
                  </a:lnTo>
                  <a:lnTo>
                    <a:pt x="6" y="0"/>
                  </a:lnTo>
                  <a:lnTo>
                    <a:pt x="0" y="2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7" name="Freeform 233"/>
            <p:cNvSpPr>
              <a:spLocks/>
            </p:cNvSpPr>
            <p:nvPr/>
          </p:nvSpPr>
          <p:spPr bwMode="auto">
            <a:xfrm>
              <a:off x="2743" y="2602"/>
              <a:ext cx="120" cy="86"/>
            </a:xfrm>
            <a:custGeom>
              <a:avLst/>
              <a:gdLst>
                <a:gd name="T0" fmla="*/ 0 w 124"/>
                <a:gd name="T1" fmla="*/ 75 h 90"/>
                <a:gd name="T2" fmla="*/ 8 w 124"/>
                <a:gd name="T3" fmla="*/ 86 h 90"/>
                <a:gd name="T4" fmla="*/ 40 w 124"/>
                <a:gd name="T5" fmla="*/ 89 h 90"/>
                <a:gd name="T6" fmla="*/ 37 w 124"/>
                <a:gd name="T7" fmla="*/ 66 h 90"/>
                <a:gd name="T8" fmla="*/ 81 w 124"/>
                <a:gd name="T9" fmla="*/ 62 h 90"/>
                <a:gd name="T10" fmla="*/ 98 w 124"/>
                <a:gd name="T11" fmla="*/ 66 h 90"/>
                <a:gd name="T12" fmla="*/ 123 w 124"/>
                <a:gd name="T13" fmla="*/ 49 h 90"/>
                <a:gd name="T14" fmla="*/ 90 w 124"/>
                <a:gd name="T15" fmla="*/ 16 h 90"/>
                <a:gd name="T16" fmla="*/ 87 w 124"/>
                <a:gd name="T17" fmla="*/ 0 h 90"/>
                <a:gd name="T18" fmla="*/ 20 w 124"/>
                <a:gd name="T19" fmla="*/ 29 h 90"/>
                <a:gd name="T20" fmla="*/ 0 w 124"/>
                <a:gd name="T21" fmla="*/ 7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4" h="90">
                  <a:moveTo>
                    <a:pt x="0" y="75"/>
                  </a:moveTo>
                  <a:lnTo>
                    <a:pt x="8" y="86"/>
                  </a:lnTo>
                  <a:lnTo>
                    <a:pt x="40" y="89"/>
                  </a:lnTo>
                  <a:lnTo>
                    <a:pt x="37" y="66"/>
                  </a:lnTo>
                  <a:lnTo>
                    <a:pt x="81" y="62"/>
                  </a:lnTo>
                  <a:lnTo>
                    <a:pt x="98" y="66"/>
                  </a:lnTo>
                  <a:lnTo>
                    <a:pt x="123" y="49"/>
                  </a:lnTo>
                  <a:lnTo>
                    <a:pt x="90" y="16"/>
                  </a:lnTo>
                  <a:lnTo>
                    <a:pt x="87" y="0"/>
                  </a:lnTo>
                  <a:lnTo>
                    <a:pt x="20" y="29"/>
                  </a:lnTo>
                  <a:lnTo>
                    <a:pt x="0" y="75"/>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8" name="Freeform 234"/>
            <p:cNvSpPr>
              <a:spLocks/>
            </p:cNvSpPr>
            <p:nvPr/>
          </p:nvSpPr>
          <p:spPr bwMode="auto">
            <a:xfrm>
              <a:off x="3171" y="2961"/>
              <a:ext cx="187" cy="153"/>
            </a:xfrm>
            <a:custGeom>
              <a:avLst/>
              <a:gdLst>
                <a:gd name="T0" fmla="*/ 0 w 193"/>
                <a:gd name="T1" fmla="*/ 78 h 160"/>
                <a:gd name="T2" fmla="*/ 0 w 193"/>
                <a:gd name="T3" fmla="*/ 138 h 160"/>
                <a:gd name="T4" fmla="*/ 20 w 193"/>
                <a:gd name="T5" fmla="*/ 153 h 160"/>
                <a:gd name="T6" fmla="*/ 51 w 193"/>
                <a:gd name="T7" fmla="*/ 157 h 160"/>
                <a:gd name="T8" fmla="*/ 79 w 193"/>
                <a:gd name="T9" fmla="*/ 159 h 160"/>
                <a:gd name="T10" fmla="*/ 108 w 193"/>
                <a:gd name="T11" fmla="*/ 137 h 160"/>
                <a:gd name="T12" fmla="*/ 109 w 193"/>
                <a:gd name="T13" fmla="*/ 128 h 160"/>
                <a:gd name="T14" fmla="*/ 135 w 193"/>
                <a:gd name="T15" fmla="*/ 122 h 160"/>
                <a:gd name="T16" fmla="*/ 129 w 193"/>
                <a:gd name="T17" fmla="*/ 113 h 160"/>
                <a:gd name="T18" fmla="*/ 182 w 193"/>
                <a:gd name="T19" fmla="*/ 97 h 160"/>
                <a:gd name="T20" fmla="*/ 175 w 193"/>
                <a:gd name="T21" fmla="*/ 88 h 160"/>
                <a:gd name="T22" fmla="*/ 192 w 193"/>
                <a:gd name="T23" fmla="*/ 41 h 160"/>
                <a:gd name="T24" fmla="*/ 179 w 193"/>
                <a:gd name="T25" fmla="*/ 20 h 160"/>
                <a:gd name="T26" fmla="*/ 148 w 193"/>
                <a:gd name="T27" fmla="*/ 5 h 160"/>
                <a:gd name="T28" fmla="*/ 140 w 193"/>
                <a:gd name="T29" fmla="*/ 0 h 160"/>
                <a:gd name="T30" fmla="*/ 110 w 193"/>
                <a:gd name="T31" fmla="*/ 14 h 160"/>
                <a:gd name="T32" fmla="*/ 108 w 193"/>
                <a:gd name="T33" fmla="*/ 57 h 160"/>
                <a:gd name="T34" fmla="*/ 125 w 193"/>
                <a:gd name="T35" fmla="*/ 64 h 160"/>
                <a:gd name="T36" fmla="*/ 127 w 193"/>
                <a:gd name="T37" fmla="*/ 82 h 160"/>
                <a:gd name="T38" fmla="*/ 33 w 193"/>
                <a:gd name="T39" fmla="*/ 44 h 160"/>
                <a:gd name="T40" fmla="*/ 36 w 193"/>
                <a:gd name="T41" fmla="*/ 78 h 160"/>
                <a:gd name="T42" fmla="*/ 0 w 193"/>
                <a:gd name="T43" fmla="*/ 7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3" h="160">
                  <a:moveTo>
                    <a:pt x="0" y="78"/>
                  </a:moveTo>
                  <a:lnTo>
                    <a:pt x="0" y="138"/>
                  </a:lnTo>
                  <a:lnTo>
                    <a:pt x="20" y="153"/>
                  </a:lnTo>
                  <a:lnTo>
                    <a:pt x="51" y="157"/>
                  </a:lnTo>
                  <a:lnTo>
                    <a:pt x="79" y="159"/>
                  </a:lnTo>
                  <a:lnTo>
                    <a:pt x="108" y="137"/>
                  </a:lnTo>
                  <a:lnTo>
                    <a:pt x="109" y="128"/>
                  </a:lnTo>
                  <a:lnTo>
                    <a:pt x="135" y="122"/>
                  </a:lnTo>
                  <a:lnTo>
                    <a:pt x="129" y="113"/>
                  </a:lnTo>
                  <a:lnTo>
                    <a:pt x="182" y="97"/>
                  </a:lnTo>
                  <a:lnTo>
                    <a:pt x="175" y="88"/>
                  </a:lnTo>
                  <a:lnTo>
                    <a:pt x="192" y="41"/>
                  </a:lnTo>
                  <a:lnTo>
                    <a:pt x="179" y="20"/>
                  </a:lnTo>
                  <a:lnTo>
                    <a:pt x="148" y="5"/>
                  </a:lnTo>
                  <a:lnTo>
                    <a:pt x="140" y="0"/>
                  </a:lnTo>
                  <a:lnTo>
                    <a:pt x="110" y="14"/>
                  </a:lnTo>
                  <a:lnTo>
                    <a:pt x="108" y="57"/>
                  </a:lnTo>
                  <a:lnTo>
                    <a:pt x="125" y="64"/>
                  </a:lnTo>
                  <a:lnTo>
                    <a:pt x="127" y="82"/>
                  </a:lnTo>
                  <a:lnTo>
                    <a:pt x="33" y="44"/>
                  </a:lnTo>
                  <a:lnTo>
                    <a:pt x="36" y="78"/>
                  </a:lnTo>
                  <a:lnTo>
                    <a:pt x="0" y="7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49" name="Freeform 235"/>
            <p:cNvSpPr>
              <a:spLocks/>
            </p:cNvSpPr>
            <p:nvPr/>
          </p:nvSpPr>
          <p:spPr bwMode="auto">
            <a:xfrm>
              <a:off x="3084" y="3182"/>
              <a:ext cx="259" cy="205"/>
            </a:xfrm>
            <a:custGeom>
              <a:avLst/>
              <a:gdLst>
                <a:gd name="T0" fmla="*/ 0 w 268"/>
                <a:gd name="T1" fmla="*/ 113 h 214"/>
                <a:gd name="T2" fmla="*/ 9 w 268"/>
                <a:gd name="T3" fmla="*/ 105 h 214"/>
                <a:gd name="T4" fmla="*/ 21 w 268"/>
                <a:gd name="T5" fmla="*/ 119 h 214"/>
                <a:gd name="T6" fmla="*/ 41 w 268"/>
                <a:gd name="T7" fmla="*/ 119 h 214"/>
                <a:gd name="T8" fmla="*/ 56 w 268"/>
                <a:gd name="T9" fmla="*/ 109 h 214"/>
                <a:gd name="T10" fmla="*/ 56 w 268"/>
                <a:gd name="T11" fmla="*/ 43 h 214"/>
                <a:gd name="T12" fmla="*/ 70 w 268"/>
                <a:gd name="T13" fmla="*/ 59 h 214"/>
                <a:gd name="T14" fmla="*/ 68 w 268"/>
                <a:gd name="T15" fmla="*/ 78 h 214"/>
                <a:gd name="T16" fmla="*/ 91 w 268"/>
                <a:gd name="T17" fmla="*/ 76 h 214"/>
                <a:gd name="T18" fmla="*/ 111 w 268"/>
                <a:gd name="T19" fmla="*/ 56 h 214"/>
                <a:gd name="T20" fmla="*/ 146 w 268"/>
                <a:gd name="T21" fmla="*/ 56 h 214"/>
                <a:gd name="T22" fmla="*/ 209 w 268"/>
                <a:gd name="T23" fmla="*/ 0 h 214"/>
                <a:gd name="T24" fmla="*/ 245 w 268"/>
                <a:gd name="T25" fmla="*/ 8 h 214"/>
                <a:gd name="T26" fmla="*/ 252 w 268"/>
                <a:gd name="T27" fmla="*/ 60 h 214"/>
                <a:gd name="T28" fmla="*/ 234 w 268"/>
                <a:gd name="T29" fmla="*/ 75 h 214"/>
                <a:gd name="T30" fmla="*/ 245 w 268"/>
                <a:gd name="T31" fmla="*/ 87 h 214"/>
                <a:gd name="T32" fmla="*/ 253 w 268"/>
                <a:gd name="T33" fmla="*/ 78 h 214"/>
                <a:gd name="T34" fmla="*/ 267 w 268"/>
                <a:gd name="T35" fmla="*/ 78 h 214"/>
                <a:gd name="T36" fmla="*/ 260 w 268"/>
                <a:gd name="T37" fmla="*/ 109 h 214"/>
                <a:gd name="T38" fmla="*/ 221 w 268"/>
                <a:gd name="T39" fmla="*/ 157 h 214"/>
                <a:gd name="T40" fmla="*/ 172 w 268"/>
                <a:gd name="T41" fmla="*/ 199 h 214"/>
                <a:gd name="T42" fmla="*/ 136 w 268"/>
                <a:gd name="T43" fmla="*/ 213 h 214"/>
                <a:gd name="T44" fmla="*/ 32 w 268"/>
                <a:gd name="T45" fmla="*/ 213 h 214"/>
                <a:gd name="T46" fmla="*/ 22 w 268"/>
                <a:gd name="T47" fmla="*/ 190 h 214"/>
                <a:gd name="T48" fmla="*/ 26 w 268"/>
                <a:gd name="T49" fmla="*/ 171 h 214"/>
                <a:gd name="T50" fmla="*/ 0 w 268"/>
                <a:gd name="T51" fmla="*/ 11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8" h="214">
                  <a:moveTo>
                    <a:pt x="0" y="113"/>
                  </a:moveTo>
                  <a:lnTo>
                    <a:pt x="9" y="105"/>
                  </a:lnTo>
                  <a:lnTo>
                    <a:pt x="21" y="119"/>
                  </a:lnTo>
                  <a:lnTo>
                    <a:pt x="41" y="119"/>
                  </a:lnTo>
                  <a:lnTo>
                    <a:pt x="56" y="109"/>
                  </a:lnTo>
                  <a:lnTo>
                    <a:pt x="56" y="43"/>
                  </a:lnTo>
                  <a:lnTo>
                    <a:pt x="70" y="59"/>
                  </a:lnTo>
                  <a:lnTo>
                    <a:pt x="68" y="78"/>
                  </a:lnTo>
                  <a:lnTo>
                    <a:pt x="91" y="76"/>
                  </a:lnTo>
                  <a:lnTo>
                    <a:pt x="111" y="56"/>
                  </a:lnTo>
                  <a:lnTo>
                    <a:pt x="146" y="56"/>
                  </a:lnTo>
                  <a:lnTo>
                    <a:pt x="209" y="0"/>
                  </a:lnTo>
                  <a:lnTo>
                    <a:pt x="245" y="8"/>
                  </a:lnTo>
                  <a:lnTo>
                    <a:pt x="252" y="60"/>
                  </a:lnTo>
                  <a:lnTo>
                    <a:pt x="234" y="75"/>
                  </a:lnTo>
                  <a:lnTo>
                    <a:pt x="245" y="87"/>
                  </a:lnTo>
                  <a:lnTo>
                    <a:pt x="253" y="78"/>
                  </a:lnTo>
                  <a:lnTo>
                    <a:pt x="267" y="78"/>
                  </a:lnTo>
                  <a:lnTo>
                    <a:pt x="260" y="109"/>
                  </a:lnTo>
                  <a:lnTo>
                    <a:pt x="221" y="157"/>
                  </a:lnTo>
                  <a:lnTo>
                    <a:pt x="172" y="199"/>
                  </a:lnTo>
                  <a:lnTo>
                    <a:pt x="136" y="213"/>
                  </a:lnTo>
                  <a:lnTo>
                    <a:pt x="32" y="213"/>
                  </a:lnTo>
                  <a:lnTo>
                    <a:pt x="22" y="190"/>
                  </a:lnTo>
                  <a:lnTo>
                    <a:pt x="26" y="171"/>
                  </a:lnTo>
                  <a:lnTo>
                    <a:pt x="0" y="113"/>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0" name="Freeform 236"/>
            <p:cNvSpPr>
              <a:spLocks/>
            </p:cNvSpPr>
            <p:nvPr/>
          </p:nvSpPr>
          <p:spPr bwMode="auto">
            <a:xfrm>
              <a:off x="3251" y="3291"/>
              <a:ext cx="36" cy="38"/>
            </a:xfrm>
            <a:custGeom>
              <a:avLst/>
              <a:gdLst>
                <a:gd name="T0" fmla="*/ 0 w 37"/>
                <a:gd name="T1" fmla="*/ 18 h 40"/>
                <a:gd name="T2" fmla="*/ 13 w 37"/>
                <a:gd name="T3" fmla="*/ 39 h 40"/>
                <a:gd name="T4" fmla="*/ 36 w 37"/>
                <a:gd name="T5" fmla="*/ 18 h 40"/>
                <a:gd name="T6" fmla="*/ 25 w 37"/>
                <a:gd name="T7" fmla="*/ 0 h 40"/>
                <a:gd name="T8" fmla="*/ 0 w 37"/>
                <a:gd name="T9" fmla="*/ 18 h 40"/>
              </a:gdLst>
              <a:ahLst/>
              <a:cxnLst>
                <a:cxn ang="0">
                  <a:pos x="T0" y="T1"/>
                </a:cxn>
                <a:cxn ang="0">
                  <a:pos x="T2" y="T3"/>
                </a:cxn>
                <a:cxn ang="0">
                  <a:pos x="T4" y="T5"/>
                </a:cxn>
                <a:cxn ang="0">
                  <a:pos x="T6" y="T7"/>
                </a:cxn>
                <a:cxn ang="0">
                  <a:pos x="T8" y="T9"/>
                </a:cxn>
              </a:cxnLst>
              <a:rect l="0" t="0" r="r" b="b"/>
              <a:pathLst>
                <a:path w="37" h="40">
                  <a:moveTo>
                    <a:pt x="0" y="18"/>
                  </a:moveTo>
                  <a:lnTo>
                    <a:pt x="13" y="39"/>
                  </a:lnTo>
                  <a:lnTo>
                    <a:pt x="36" y="18"/>
                  </a:lnTo>
                  <a:lnTo>
                    <a:pt x="25" y="0"/>
                  </a:lnTo>
                  <a:lnTo>
                    <a:pt x="0" y="1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1" name="Freeform 237"/>
            <p:cNvSpPr>
              <a:spLocks/>
            </p:cNvSpPr>
            <p:nvPr/>
          </p:nvSpPr>
          <p:spPr bwMode="auto">
            <a:xfrm>
              <a:off x="3191" y="1875"/>
              <a:ext cx="126" cy="97"/>
            </a:xfrm>
            <a:custGeom>
              <a:avLst/>
              <a:gdLst>
                <a:gd name="T0" fmla="*/ 43 w 130"/>
                <a:gd name="T1" fmla="*/ 0 h 102"/>
                <a:gd name="T2" fmla="*/ 53 w 130"/>
                <a:gd name="T3" fmla="*/ 2 h 102"/>
                <a:gd name="T4" fmla="*/ 64 w 130"/>
                <a:gd name="T5" fmla="*/ 9 h 102"/>
                <a:gd name="T6" fmla="*/ 81 w 130"/>
                <a:gd name="T7" fmla="*/ 9 h 102"/>
                <a:gd name="T8" fmla="*/ 99 w 130"/>
                <a:gd name="T9" fmla="*/ 12 h 102"/>
                <a:gd name="T10" fmla="*/ 107 w 130"/>
                <a:gd name="T11" fmla="*/ 24 h 102"/>
                <a:gd name="T12" fmla="*/ 115 w 130"/>
                <a:gd name="T13" fmla="*/ 41 h 102"/>
                <a:gd name="T14" fmla="*/ 118 w 130"/>
                <a:gd name="T15" fmla="*/ 47 h 102"/>
                <a:gd name="T16" fmla="*/ 124 w 130"/>
                <a:gd name="T17" fmla="*/ 52 h 102"/>
                <a:gd name="T18" fmla="*/ 129 w 130"/>
                <a:gd name="T19" fmla="*/ 57 h 102"/>
                <a:gd name="T20" fmla="*/ 129 w 130"/>
                <a:gd name="T21" fmla="*/ 63 h 102"/>
                <a:gd name="T22" fmla="*/ 120 w 130"/>
                <a:gd name="T23" fmla="*/ 63 h 102"/>
                <a:gd name="T24" fmla="*/ 110 w 130"/>
                <a:gd name="T25" fmla="*/ 63 h 102"/>
                <a:gd name="T26" fmla="*/ 115 w 130"/>
                <a:gd name="T27" fmla="*/ 70 h 102"/>
                <a:gd name="T28" fmla="*/ 119 w 130"/>
                <a:gd name="T29" fmla="*/ 74 h 102"/>
                <a:gd name="T30" fmla="*/ 120 w 130"/>
                <a:gd name="T31" fmla="*/ 82 h 102"/>
                <a:gd name="T32" fmla="*/ 115 w 130"/>
                <a:gd name="T33" fmla="*/ 86 h 102"/>
                <a:gd name="T34" fmla="*/ 104 w 130"/>
                <a:gd name="T35" fmla="*/ 86 h 102"/>
                <a:gd name="T36" fmla="*/ 103 w 130"/>
                <a:gd name="T37" fmla="*/ 86 h 102"/>
                <a:gd name="T38" fmla="*/ 99 w 130"/>
                <a:gd name="T39" fmla="*/ 90 h 102"/>
                <a:gd name="T40" fmla="*/ 99 w 130"/>
                <a:gd name="T41" fmla="*/ 98 h 102"/>
                <a:gd name="T42" fmla="*/ 92 w 130"/>
                <a:gd name="T43" fmla="*/ 101 h 102"/>
                <a:gd name="T44" fmla="*/ 86 w 130"/>
                <a:gd name="T45" fmla="*/ 96 h 102"/>
                <a:gd name="T46" fmla="*/ 76 w 130"/>
                <a:gd name="T47" fmla="*/ 94 h 102"/>
                <a:gd name="T48" fmla="*/ 67 w 130"/>
                <a:gd name="T49" fmla="*/ 90 h 102"/>
                <a:gd name="T50" fmla="*/ 57 w 130"/>
                <a:gd name="T51" fmla="*/ 92 h 102"/>
                <a:gd name="T52" fmla="*/ 30 w 130"/>
                <a:gd name="T53" fmla="*/ 82 h 102"/>
                <a:gd name="T54" fmla="*/ 20 w 130"/>
                <a:gd name="T55" fmla="*/ 84 h 102"/>
                <a:gd name="T56" fmla="*/ 10 w 130"/>
                <a:gd name="T57" fmla="*/ 82 h 102"/>
                <a:gd name="T58" fmla="*/ 6 w 130"/>
                <a:gd name="T59" fmla="*/ 90 h 102"/>
                <a:gd name="T60" fmla="*/ 0 w 130"/>
                <a:gd name="T61" fmla="*/ 72 h 102"/>
                <a:gd name="T62" fmla="*/ 12 w 130"/>
                <a:gd name="T63" fmla="*/ 63 h 102"/>
                <a:gd name="T64" fmla="*/ 4 w 130"/>
                <a:gd name="T65" fmla="*/ 41 h 102"/>
                <a:gd name="T66" fmla="*/ 10 w 130"/>
                <a:gd name="T67" fmla="*/ 44 h 102"/>
                <a:gd name="T68" fmla="*/ 12 w 130"/>
                <a:gd name="T69" fmla="*/ 39 h 102"/>
                <a:gd name="T70" fmla="*/ 14 w 130"/>
                <a:gd name="T71" fmla="*/ 30 h 102"/>
                <a:gd name="T72" fmla="*/ 18 w 130"/>
                <a:gd name="T73" fmla="*/ 26 h 102"/>
                <a:gd name="T74" fmla="*/ 20 w 130"/>
                <a:gd name="T75" fmla="*/ 17 h 102"/>
                <a:gd name="T76" fmla="*/ 29 w 130"/>
                <a:gd name="T77" fmla="*/ 8 h 102"/>
                <a:gd name="T78" fmla="*/ 34 w 130"/>
                <a:gd name="T79" fmla="*/ 0 h 102"/>
                <a:gd name="T80" fmla="*/ 43 w 130"/>
                <a:gd name="T8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0" h="102">
                  <a:moveTo>
                    <a:pt x="43" y="0"/>
                  </a:moveTo>
                  <a:lnTo>
                    <a:pt x="53" y="2"/>
                  </a:lnTo>
                  <a:lnTo>
                    <a:pt x="64" y="9"/>
                  </a:lnTo>
                  <a:lnTo>
                    <a:pt x="81" y="9"/>
                  </a:lnTo>
                  <a:lnTo>
                    <a:pt x="99" y="12"/>
                  </a:lnTo>
                  <a:lnTo>
                    <a:pt x="107" y="24"/>
                  </a:lnTo>
                  <a:lnTo>
                    <a:pt x="115" y="41"/>
                  </a:lnTo>
                  <a:lnTo>
                    <a:pt x="118" y="47"/>
                  </a:lnTo>
                  <a:lnTo>
                    <a:pt x="124" y="52"/>
                  </a:lnTo>
                  <a:lnTo>
                    <a:pt x="129" y="57"/>
                  </a:lnTo>
                  <a:lnTo>
                    <a:pt x="129" y="63"/>
                  </a:lnTo>
                  <a:lnTo>
                    <a:pt x="120" y="63"/>
                  </a:lnTo>
                  <a:lnTo>
                    <a:pt x="110" y="63"/>
                  </a:lnTo>
                  <a:lnTo>
                    <a:pt x="115" y="70"/>
                  </a:lnTo>
                  <a:lnTo>
                    <a:pt x="119" y="74"/>
                  </a:lnTo>
                  <a:lnTo>
                    <a:pt x="120" y="82"/>
                  </a:lnTo>
                  <a:lnTo>
                    <a:pt x="115" y="86"/>
                  </a:lnTo>
                  <a:lnTo>
                    <a:pt x="104" y="86"/>
                  </a:lnTo>
                  <a:lnTo>
                    <a:pt x="103" y="86"/>
                  </a:lnTo>
                  <a:lnTo>
                    <a:pt x="99" y="90"/>
                  </a:lnTo>
                  <a:lnTo>
                    <a:pt x="99" y="98"/>
                  </a:lnTo>
                  <a:lnTo>
                    <a:pt x="92" y="101"/>
                  </a:lnTo>
                  <a:lnTo>
                    <a:pt x="86" y="96"/>
                  </a:lnTo>
                  <a:lnTo>
                    <a:pt x="76" y="94"/>
                  </a:lnTo>
                  <a:lnTo>
                    <a:pt x="67" y="90"/>
                  </a:lnTo>
                  <a:lnTo>
                    <a:pt x="57" y="92"/>
                  </a:lnTo>
                  <a:lnTo>
                    <a:pt x="30" y="82"/>
                  </a:lnTo>
                  <a:lnTo>
                    <a:pt x="20" y="84"/>
                  </a:lnTo>
                  <a:lnTo>
                    <a:pt x="10" y="82"/>
                  </a:lnTo>
                  <a:lnTo>
                    <a:pt x="6" y="90"/>
                  </a:lnTo>
                  <a:lnTo>
                    <a:pt x="0" y="72"/>
                  </a:lnTo>
                  <a:lnTo>
                    <a:pt x="12" y="63"/>
                  </a:lnTo>
                  <a:lnTo>
                    <a:pt x="4" y="41"/>
                  </a:lnTo>
                  <a:lnTo>
                    <a:pt x="10" y="44"/>
                  </a:lnTo>
                  <a:lnTo>
                    <a:pt x="12" y="39"/>
                  </a:lnTo>
                  <a:lnTo>
                    <a:pt x="14" y="30"/>
                  </a:lnTo>
                  <a:lnTo>
                    <a:pt x="18" y="26"/>
                  </a:lnTo>
                  <a:lnTo>
                    <a:pt x="20" y="17"/>
                  </a:lnTo>
                  <a:lnTo>
                    <a:pt x="29" y="8"/>
                  </a:lnTo>
                  <a:lnTo>
                    <a:pt x="34" y="0"/>
                  </a:lnTo>
                  <a:lnTo>
                    <a:pt x="43" y="0"/>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2" name="Freeform 238"/>
            <p:cNvSpPr>
              <a:spLocks/>
            </p:cNvSpPr>
            <p:nvPr/>
          </p:nvSpPr>
          <p:spPr bwMode="auto">
            <a:xfrm>
              <a:off x="3173" y="1945"/>
              <a:ext cx="278" cy="157"/>
            </a:xfrm>
            <a:custGeom>
              <a:avLst/>
              <a:gdLst>
                <a:gd name="T0" fmla="*/ 146 w 288"/>
                <a:gd name="T1" fmla="*/ 5 h 164"/>
                <a:gd name="T2" fmla="*/ 161 w 288"/>
                <a:gd name="T3" fmla="*/ 0 h 164"/>
                <a:gd name="T4" fmla="*/ 179 w 288"/>
                <a:gd name="T5" fmla="*/ 9 h 164"/>
                <a:gd name="T6" fmla="*/ 185 w 288"/>
                <a:gd name="T7" fmla="*/ 22 h 164"/>
                <a:gd name="T8" fmla="*/ 206 w 288"/>
                <a:gd name="T9" fmla="*/ 35 h 164"/>
                <a:gd name="T10" fmla="*/ 233 w 288"/>
                <a:gd name="T11" fmla="*/ 52 h 164"/>
                <a:gd name="T12" fmla="*/ 251 w 288"/>
                <a:gd name="T13" fmla="*/ 52 h 164"/>
                <a:gd name="T14" fmla="*/ 278 w 288"/>
                <a:gd name="T15" fmla="*/ 60 h 164"/>
                <a:gd name="T16" fmla="*/ 272 w 288"/>
                <a:gd name="T17" fmla="*/ 88 h 164"/>
                <a:gd name="T18" fmla="*/ 247 w 288"/>
                <a:gd name="T19" fmla="*/ 113 h 164"/>
                <a:gd name="T20" fmla="*/ 211 w 288"/>
                <a:gd name="T21" fmla="*/ 133 h 164"/>
                <a:gd name="T22" fmla="*/ 212 w 288"/>
                <a:gd name="T23" fmla="*/ 144 h 164"/>
                <a:gd name="T24" fmla="*/ 194 w 288"/>
                <a:gd name="T25" fmla="*/ 163 h 164"/>
                <a:gd name="T26" fmla="*/ 189 w 288"/>
                <a:gd name="T27" fmla="*/ 130 h 164"/>
                <a:gd name="T28" fmla="*/ 160 w 288"/>
                <a:gd name="T29" fmla="*/ 127 h 164"/>
                <a:gd name="T30" fmla="*/ 158 w 288"/>
                <a:gd name="T31" fmla="*/ 117 h 164"/>
                <a:gd name="T32" fmla="*/ 122 w 288"/>
                <a:gd name="T33" fmla="*/ 145 h 164"/>
                <a:gd name="T34" fmla="*/ 109 w 288"/>
                <a:gd name="T35" fmla="*/ 129 h 164"/>
                <a:gd name="T36" fmla="*/ 119 w 288"/>
                <a:gd name="T37" fmla="*/ 118 h 164"/>
                <a:gd name="T38" fmla="*/ 126 w 288"/>
                <a:gd name="T39" fmla="*/ 110 h 164"/>
                <a:gd name="T40" fmla="*/ 113 w 288"/>
                <a:gd name="T41" fmla="*/ 92 h 164"/>
                <a:gd name="T42" fmla="*/ 87 w 288"/>
                <a:gd name="T43" fmla="*/ 83 h 164"/>
                <a:gd name="T44" fmla="*/ 44 w 288"/>
                <a:gd name="T45" fmla="*/ 88 h 164"/>
                <a:gd name="T46" fmla="*/ 10 w 288"/>
                <a:gd name="T47" fmla="*/ 91 h 164"/>
                <a:gd name="T48" fmla="*/ 6 w 288"/>
                <a:gd name="T49" fmla="*/ 67 h 164"/>
                <a:gd name="T50" fmla="*/ 30 w 288"/>
                <a:gd name="T51" fmla="*/ 36 h 164"/>
                <a:gd name="T52" fmla="*/ 25 w 288"/>
                <a:gd name="T53" fmla="*/ 13 h 164"/>
                <a:gd name="T54" fmla="*/ 39 w 288"/>
                <a:gd name="T55" fmla="*/ 12 h 164"/>
                <a:gd name="T56" fmla="*/ 63 w 288"/>
                <a:gd name="T57" fmla="*/ 14 h 164"/>
                <a:gd name="T58" fmla="*/ 86 w 288"/>
                <a:gd name="T59" fmla="*/ 17 h 164"/>
                <a:gd name="T60" fmla="*/ 105 w 288"/>
                <a:gd name="T61" fmla="*/ 24 h 164"/>
                <a:gd name="T62" fmla="*/ 118 w 288"/>
                <a:gd name="T63" fmla="*/ 25 h 164"/>
                <a:gd name="T64" fmla="*/ 122 w 288"/>
                <a:gd name="T65" fmla="*/ 13 h 164"/>
                <a:gd name="T66" fmla="*/ 138 w 288"/>
                <a:gd name="T67" fmla="*/ 12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164">
                  <a:moveTo>
                    <a:pt x="142" y="6"/>
                  </a:moveTo>
                  <a:lnTo>
                    <a:pt x="146" y="5"/>
                  </a:lnTo>
                  <a:lnTo>
                    <a:pt x="154" y="1"/>
                  </a:lnTo>
                  <a:lnTo>
                    <a:pt x="161" y="0"/>
                  </a:lnTo>
                  <a:lnTo>
                    <a:pt x="173" y="1"/>
                  </a:lnTo>
                  <a:lnTo>
                    <a:pt x="179" y="9"/>
                  </a:lnTo>
                  <a:lnTo>
                    <a:pt x="181" y="20"/>
                  </a:lnTo>
                  <a:lnTo>
                    <a:pt x="185" y="22"/>
                  </a:lnTo>
                  <a:lnTo>
                    <a:pt x="192" y="21"/>
                  </a:lnTo>
                  <a:lnTo>
                    <a:pt x="206" y="35"/>
                  </a:lnTo>
                  <a:lnTo>
                    <a:pt x="214" y="45"/>
                  </a:lnTo>
                  <a:lnTo>
                    <a:pt x="233" y="52"/>
                  </a:lnTo>
                  <a:lnTo>
                    <a:pt x="245" y="55"/>
                  </a:lnTo>
                  <a:lnTo>
                    <a:pt x="251" y="52"/>
                  </a:lnTo>
                  <a:lnTo>
                    <a:pt x="264" y="57"/>
                  </a:lnTo>
                  <a:lnTo>
                    <a:pt x="278" y="60"/>
                  </a:lnTo>
                  <a:lnTo>
                    <a:pt x="287" y="84"/>
                  </a:lnTo>
                  <a:lnTo>
                    <a:pt x="272" y="88"/>
                  </a:lnTo>
                  <a:lnTo>
                    <a:pt x="269" y="101"/>
                  </a:lnTo>
                  <a:lnTo>
                    <a:pt x="247" y="113"/>
                  </a:lnTo>
                  <a:lnTo>
                    <a:pt x="214" y="122"/>
                  </a:lnTo>
                  <a:lnTo>
                    <a:pt x="211" y="133"/>
                  </a:lnTo>
                  <a:lnTo>
                    <a:pt x="196" y="129"/>
                  </a:lnTo>
                  <a:lnTo>
                    <a:pt x="212" y="144"/>
                  </a:lnTo>
                  <a:lnTo>
                    <a:pt x="231" y="146"/>
                  </a:lnTo>
                  <a:lnTo>
                    <a:pt x="194" y="163"/>
                  </a:lnTo>
                  <a:lnTo>
                    <a:pt x="172" y="145"/>
                  </a:lnTo>
                  <a:lnTo>
                    <a:pt x="189" y="130"/>
                  </a:lnTo>
                  <a:lnTo>
                    <a:pt x="172" y="127"/>
                  </a:lnTo>
                  <a:lnTo>
                    <a:pt x="160" y="127"/>
                  </a:lnTo>
                  <a:lnTo>
                    <a:pt x="163" y="115"/>
                  </a:lnTo>
                  <a:lnTo>
                    <a:pt x="158" y="117"/>
                  </a:lnTo>
                  <a:lnTo>
                    <a:pt x="132" y="123"/>
                  </a:lnTo>
                  <a:lnTo>
                    <a:pt x="122" y="145"/>
                  </a:lnTo>
                  <a:lnTo>
                    <a:pt x="105" y="144"/>
                  </a:lnTo>
                  <a:lnTo>
                    <a:pt x="109" y="129"/>
                  </a:lnTo>
                  <a:lnTo>
                    <a:pt x="110" y="122"/>
                  </a:lnTo>
                  <a:lnTo>
                    <a:pt x="119" y="118"/>
                  </a:lnTo>
                  <a:lnTo>
                    <a:pt x="125" y="114"/>
                  </a:lnTo>
                  <a:lnTo>
                    <a:pt x="126" y="110"/>
                  </a:lnTo>
                  <a:lnTo>
                    <a:pt x="119" y="107"/>
                  </a:lnTo>
                  <a:lnTo>
                    <a:pt x="113" y="92"/>
                  </a:lnTo>
                  <a:lnTo>
                    <a:pt x="101" y="83"/>
                  </a:lnTo>
                  <a:lnTo>
                    <a:pt x="87" y="83"/>
                  </a:lnTo>
                  <a:lnTo>
                    <a:pt x="70" y="87"/>
                  </a:lnTo>
                  <a:lnTo>
                    <a:pt x="44" y="88"/>
                  </a:lnTo>
                  <a:lnTo>
                    <a:pt x="30" y="91"/>
                  </a:lnTo>
                  <a:lnTo>
                    <a:pt x="10" y="91"/>
                  </a:lnTo>
                  <a:lnTo>
                    <a:pt x="0" y="82"/>
                  </a:lnTo>
                  <a:lnTo>
                    <a:pt x="6" y="67"/>
                  </a:lnTo>
                  <a:lnTo>
                    <a:pt x="18" y="52"/>
                  </a:lnTo>
                  <a:lnTo>
                    <a:pt x="30" y="36"/>
                  </a:lnTo>
                  <a:lnTo>
                    <a:pt x="25" y="17"/>
                  </a:lnTo>
                  <a:lnTo>
                    <a:pt x="25" y="13"/>
                  </a:lnTo>
                  <a:lnTo>
                    <a:pt x="29" y="9"/>
                  </a:lnTo>
                  <a:lnTo>
                    <a:pt x="39" y="12"/>
                  </a:lnTo>
                  <a:lnTo>
                    <a:pt x="49" y="9"/>
                  </a:lnTo>
                  <a:lnTo>
                    <a:pt x="63" y="14"/>
                  </a:lnTo>
                  <a:lnTo>
                    <a:pt x="76" y="20"/>
                  </a:lnTo>
                  <a:lnTo>
                    <a:pt x="86" y="17"/>
                  </a:lnTo>
                  <a:lnTo>
                    <a:pt x="95" y="21"/>
                  </a:lnTo>
                  <a:lnTo>
                    <a:pt x="105" y="24"/>
                  </a:lnTo>
                  <a:lnTo>
                    <a:pt x="111" y="28"/>
                  </a:lnTo>
                  <a:lnTo>
                    <a:pt x="118" y="25"/>
                  </a:lnTo>
                  <a:lnTo>
                    <a:pt x="118" y="17"/>
                  </a:lnTo>
                  <a:lnTo>
                    <a:pt x="122" y="13"/>
                  </a:lnTo>
                  <a:lnTo>
                    <a:pt x="134" y="13"/>
                  </a:lnTo>
                  <a:lnTo>
                    <a:pt x="138" y="12"/>
                  </a:lnTo>
                  <a:lnTo>
                    <a:pt x="142" y="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3" name="Freeform 239"/>
            <p:cNvSpPr>
              <a:spLocks/>
            </p:cNvSpPr>
            <p:nvPr/>
          </p:nvSpPr>
          <p:spPr bwMode="auto">
            <a:xfrm>
              <a:off x="3244" y="2024"/>
              <a:ext cx="54" cy="58"/>
            </a:xfrm>
            <a:custGeom>
              <a:avLst/>
              <a:gdLst>
                <a:gd name="T0" fmla="*/ 12 w 55"/>
                <a:gd name="T1" fmla="*/ 16 h 61"/>
                <a:gd name="T2" fmla="*/ 18 w 55"/>
                <a:gd name="T3" fmla="*/ 24 h 61"/>
                <a:gd name="T4" fmla="*/ 22 w 55"/>
                <a:gd name="T5" fmla="*/ 31 h 61"/>
                <a:gd name="T6" fmla="*/ 25 w 55"/>
                <a:gd name="T7" fmla="*/ 60 h 61"/>
                <a:gd name="T8" fmla="*/ 31 w 55"/>
                <a:gd name="T9" fmla="*/ 60 h 61"/>
                <a:gd name="T10" fmla="*/ 35 w 55"/>
                <a:gd name="T11" fmla="*/ 46 h 61"/>
                <a:gd name="T12" fmla="*/ 36 w 55"/>
                <a:gd name="T13" fmla="*/ 38 h 61"/>
                <a:gd name="T14" fmla="*/ 49 w 55"/>
                <a:gd name="T15" fmla="*/ 34 h 61"/>
                <a:gd name="T16" fmla="*/ 54 w 55"/>
                <a:gd name="T17" fmla="*/ 27 h 61"/>
                <a:gd name="T18" fmla="*/ 47 w 55"/>
                <a:gd name="T19" fmla="*/ 25 h 61"/>
                <a:gd name="T20" fmla="*/ 39 w 55"/>
                <a:gd name="T21" fmla="*/ 9 h 61"/>
                <a:gd name="T22" fmla="*/ 28 w 55"/>
                <a:gd name="T23" fmla="*/ 0 h 61"/>
                <a:gd name="T24" fmla="*/ 13 w 55"/>
                <a:gd name="T25" fmla="*/ 0 h 61"/>
                <a:gd name="T26" fmla="*/ 0 w 55"/>
                <a:gd name="T27" fmla="*/ 1 h 61"/>
                <a:gd name="T28" fmla="*/ 12 w 55"/>
                <a:gd name="T29" fmla="*/ 1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5" h="61">
                  <a:moveTo>
                    <a:pt x="12" y="16"/>
                  </a:moveTo>
                  <a:lnTo>
                    <a:pt x="18" y="24"/>
                  </a:lnTo>
                  <a:lnTo>
                    <a:pt x="22" y="31"/>
                  </a:lnTo>
                  <a:lnTo>
                    <a:pt x="25" y="60"/>
                  </a:lnTo>
                  <a:lnTo>
                    <a:pt x="31" y="60"/>
                  </a:lnTo>
                  <a:lnTo>
                    <a:pt x="35" y="46"/>
                  </a:lnTo>
                  <a:lnTo>
                    <a:pt x="36" y="38"/>
                  </a:lnTo>
                  <a:lnTo>
                    <a:pt x="49" y="34"/>
                  </a:lnTo>
                  <a:lnTo>
                    <a:pt x="54" y="27"/>
                  </a:lnTo>
                  <a:lnTo>
                    <a:pt x="47" y="25"/>
                  </a:lnTo>
                  <a:lnTo>
                    <a:pt x="39" y="9"/>
                  </a:lnTo>
                  <a:lnTo>
                    <a:pt x="28" y="0"/>
                  </a:lnTo>
                  <a:lnTo>
                    <a:pt x="13" y="0"/>
                  </a:lnTo>
                  <a:lnTo>
                    <a:pt x="0" y="1"/>
                  </a:lnTo>
                  <a:lnTo>
                    <a:pt x="12" y="1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4" name="Freeform 240"/>
            <p:cNvSpPr>
              <a:spLocks/>
            </p:cNvSpPr>
            <p:nvPr/>
          </p:nvSpPr>
          <p:spPr bwMode="auto">
            <a:xfrm>
              <a:off x="3434" y="2102"/>
              <a:ext cx="118" cy="52"/>
            </a:xfrm>
            <a:custGeom>
              <a:avLst/>
              <a:gdLst>
                <a:gd name="T0" fmla="*/ 0 w 122"/>
                <a:gd name="T1" fmla="*/ 2 h 55"/>
                <a:gd name="T2" fmla="*/ 29 w 122"/>
                <a:gd name="T3" fmla="*/ 0 h 55"/>
                <a:gd name="T4" fmla="*/ 56 w 122"/>
                <a:gd name="T5" fmla="*/ 10 h 55"/>
                <a:gd name="T6" fmla="*/ 68 w 122"/>
                <a:gd name="T7" fmla="*/ 22 h 55"/>
                <a:gd name="T8" fmla="*/ 82 w 122"/>
                <a:gd name="T9" fmla="*/ 22 h 55"/>
                <a:gd name="T10" fmla="*/ 92 w 122"/>
                <a:gd name="T11" fmla="*/ 17 h 55"/>
                <a:gd name="T12" fmla="*/ 99 w 122"/>
                <a:gd name="T13" fmla="*/ 14 h 55"/>
                <a:gd name="T14" fmla="*/ 106 w 122"/>
                <a:gd name="T15" fmla="*/ 28 h 55"/>
                <a:gd name="T16" fmla="*/ 119 w 122"/>
                <a:gd name="T17" fmla="*/ 31 h 55"/>
                <a:gd name="T18" fmla="*/ 116 w 122"/>
                <a:gd name="T19" fmla="*/ 36 h 55"/>
                <a:gd name="T20" fmla="*/ 121 w 122"/>
                <a:gd name="T21" fmla="*/ 45 h 55"/>
                <a:gd name="T22" fmla="*/ 119 w 122"/>
                <a:gd name="T23" fmla="*/ 52 h 55"/>
                <a:gd name="T24" fmla="*/ 106 w 122"/>
                <a:gd name="T25" fmla="*/ 41 h 55"/>
                <a:gd name="T26" fmla="*/ 99 w 122"/>
                <a:gd name="T27" fmla="*/ 37 h 55"/>
                <a:gd name="T28" fmla="*/ 92 w 122"/>
                <a:gd name="T29" fmla="*/ 37 h 55"/>
                <a:gd name="T30" fmla="*/ 90 w 122"/>
                <a:gd name="T31" fmla="*/ 49 h 55"/>
                <a:gd name="T32" fmla="*/ 80 w 122"/>
                <a:gd name="T33" fmla="*/ 47 h 55"/>
                <a:gd name="T34" fmla="*/ 64 w 122"/>
                <a:gd name="T35" fmla="*/ 54 h 55"/>
                <a:gd name="T36" fmla="*/ 47 w 122"/>
                <a:gd name="T37" fmla="*/ 52 h 55"/>
                <a:gd name="T38" fmla="*/ 45 w 122"/>
                <a:gd name="T39" fmla="*/ 31 h 55"/>
                <a:gd name="T40" fmla="*/ 16 w 122"/>
                <a:gd name="T41" fmla="*/ 12 h 55"/>
                <a:gd name="T42" fmla="*/ 0 w 122"/>
                <a:gd name="T43" fmla="*/ 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2" h="55">
                  <a:moveTo>
                    <a:pt x="0" y="2"/>
                  </a:moveTo>
                  <a:lnTo>
                    <a:pt x="29" y="0"/>
                  </a:lnTo>
                  <a:lnTo>
                    <a:pt x="56" y="10"/>
                  </a:lnTo>
                  <a:lnTo>
                    <a:pt x="68" y="22"/>
                  </a:lnTo>
                  <a:lnTo>
                    <a:pt x="82" y="22"/>
                  </a:lnTo>
                  <a:lnTo>
                    <a:pt x="92" y="17"/>
                  </a:lnTo>
                  <a:lnTo>
                    <a:pt x="99" y="14"/>
                  </a:lnTo>
                  <a:lnTo>
                    <a:pt x="106" y="28"/>
                  </a:lnTo>
                  <a:lnTo>
                    <a:pt x="119" y="31"/>
                  </a:lnTo>
                  <a:lnTo>
                    <a:pt x="116" y="36"/>
                  </a:lnTo>
                  <a:lnTo>
                    <a:pt x="121" y="45"/>
                  </a:lnTo>
                  <a:lnTo>
                    <a:pt x="119" y="52"/>
                  </a:lnTo>
                  <a:lnTo>
                    <a:pt x="106" y="41"/>
                  </a:lnTo>
                  <a:lnTo>
                    <a:pt x="99" y="37"/>
                  </a:lnTo>
                  <a:lnTo>
                    <a:pt x="92" y="37"/>
                  </a:lnTo>
                  <a:lnTo>
                    <a:pt x="90" y="49"/>
                  </a:lnTo>
                  <a:lnTo>
                    <a:pt x="80" y="47"/>
                  </a:lnTo>
                  <a:lnTo>
                    <a:pt x="64" y="54"/>
                  </a:lnTo>
                  <a:lnTo>
                    <a:pt x="47" y="52"/>
                  </a:lnTo>
                  <a:lnTo>
                    <a:pt x="45" y="31"/>
                  </a:lnTo>
                  <a:lnTo>
                    <a:pt x="16" y="12"/>
                  </a:lnTo>
                  <a:lnTo>
                    <a:pt x="0" y="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5" name="Freeform 241"/>
            <p:cNvSpPr>
              <a:spLocks/>
            </p:cNvSpPr>
            <p:nvPr/>
          </p:nvSpPr>
          <p:spPr bwMode="auto">
            <a:xfrm>
              <a:off x="3521" y="2131"/>
              <a:ext cx="98" cy="79"/>
            </a:xfrm>
            <a:custGeom>
              <a:avLst/>
              <a:gdLst>
                <a:gd name="T0" fmla="*/ 36 w 101"/>
                <a:gd name="T1" fmla="*/ 2 h 82"/>
                <a:gd name="T2" fmla="*/ 41 w 101"/>
                <a:gd name="T3" fmla="*/ 2 h 82"/>
                <a:gd name="T4" fmla="*/ 56 w 101"/>
                <a:gd name="T5" fmla="*/ 6 h 82"/>
                <a:gd name="T6" fmla="*/ 71 w 101"/>
                <a:gd name="T7" fmla="*/ 17 h 82"/>
                <a:gd name="T8" fmla="*/ 81 w 101"/>
                <a:gd name="T9" fmla="*/ 29 h 82"/>
                <a:gd name="T10" fmla="*/ 100 w 101"/>
                <a:gd name="T11" fmla="*/ 45 h 82"/>
                <a:gd name="T12" fmla="*/ 89 w 101"/>
                <a:gd name="T13" fmla="*/ 48 h 82"/>
                <a:gd name="T14" fmla="*/ 82 w 101"/>
                <a:gd name="T15" fmla="*/ 58 h 82"/>
                <a:gd name="T16" fmla="*/ 81 w 101"/>
                <a:gd name="T17" fmla="*/ 63 h 82"/>
                <a:gd name="T18" fmla="*/ 77 w 101"/>
                <a:gd name="T19" fmla="*/ 81 h 82"/>
                <a:gd name="T20" fmla="*/ 63 w 101"/>
                <a:gd name="T21" fmla="*/ 75 h 82"/>
                <a:gd name="T22" fmla="*/ 60 w 101"/>
                <a:gd name="T23" fmla="*/ 60 h 82"/>
                <a:gd name="T24" fmla="*/ 47 w 101"/>
                <a:gd name="T25" fmla="*/ 66 h 82"/>
                <a:gd name="T26" fmla="*/ 32 w 101"/>
                <a:gd name="T27" fmla="*/ 75 h 82"/>
                <a:gd name="T28" fmla="*/ 24 w 101"/>
                <a:gd name="T29" fmla="*/ 72 h 82"/>
                <a:gd name="T30" fmla="*/ 17 w 101"/>
                <a:gd name="T31" fmla="*/ 66 h 82"/>
                <a:gd name="T32" fmla="*/ 12 w 101"/>
                <a:gd name="T33" fmla="*/ 58 h 82"/>
                <a:gd name="T34" fmla="*/ 18 w 101"/>
                <a:gd name="T35" fmla="*/ 51 h 82"/>
                <a:gd name="T36" fmla="*/ 22 w 101"/>
                <a:gd name="T37" fmla="*/ 56 h 82"/>
                <a:gd name="T38" fmla="*/ 40 w 101"/>
                <a:gd name="T39" fmla="*/ 64 h 82"/>
                <a:gd name="T40" fmla="*/ 43 w 101"/>
                <a:gd name="T41" fmla="*/ 58 h 82"/>
                <a:gd name="T42" fmla="*/ 27 w 101"/>
                <a:gd name="T43" fmla="*/ 44 h 82"/>
                <a:gd name="T44" fmla="*/ 21 w 101"/>
                <a:gd name="T45" fmla="*/ 33 h 82"/>
                <a:gd name="T46" fmla="*/ 16 w 101"/>
                <a:gd name="T47" fmla="*/ 29 h 82"/>
                <a:gd name="T48" fmla="*/ 16 w 101"/>
                <a:gd name="T49" fmla="*/ 24 h 82"/>
                <a:gd name="T50" fmla="*/ 9 w 101"/>
                <a:gd name="T51" fmla="*/ 21 h 82"/>
                <a:gd name="T52" fmla="*/ 0 w 101"/>
                <a:gd name="T53" fmla="*/ 20 h 82"/>
                <a:gd name="T54" fmla="*/ 2 w 101"/>
                <a:gd name="T55" fmla="*/ 12 h 82"/>
                <a:gd name="T56" fmla="*/ 4 w 101"/>
                <a:gd name="T57" fmla="*/ 6 h 82"/>
                <a:gd name="T58" fmla="*/ 10 w 101"/>
                <a:gd name="T59" fmla="*/ 6 h 82"/>
                <a:gd name="T60" fmla="*/ 16 w 101"/>
                <a:gd name="T61" fmla="*/ 10 h 82"/>
                <a:gd name="T62" fmla="*/ 29 w 101"/>
                <a:gd name="T63" fmla="*/ 21 h 82"/>
                <a:gd name="T64" fmla="*/ 31 w 101"/>
                <a:gd name="T65" fmla="*/ 14 h 82"/>
                <a:gd name="T66" fmla="*/ 27 w 101"/>
                <a:gd name="T67" fmla="*/ 5 h 82"/>
                <a:gd name="T68" fmla="*/ 29 w 101"/>
                <a:gd name="T69" fmla="*/ 0 h 82"/>
                <a:gd name="T70" fmla="*/ 36 w 101"/>
                <a:gd name="T71" fmla="*/ 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1" h="82">
                  <a:moveTo>
                    <a:pt x="36" y="2"/>
                  </a:moveTo>
                  <a:lnTo>
                    <a:pt x="41" y="2"/>
                  </a:lnTo>
                  <a:lnTo>
                    <a:pt x="56" y="6"/>
                  </a:lnTo>
                  <a:lnTo>
                    <a:pt x="71" y="17"/>
                  </a:lnTo>
                  <a:lnTo>
                    <a:pt x="81" y="29"/>
                  </a:lnTo>
                  <a:lnTo>
                    <a:pt x="100" y="45"/>
                  </a:lnTo>
                  <a:lnTo>
                    <a:pt x="89" y="48"/>
                  </a:lnTo>
                  <a:lnTo>
                    <a:pt x="82" y="58"/>
                  </a:lnTo>
                  <a:lnTo>
                    <a:pt x="81" y="63"/>
                  </a:lnTo>
                  <a:lnTo>
                    <a:pt x="77" y="81"/>
                  </a:lnTo>
                  <a:lnTo>
                    <a:pt x="63" y="75"/>
                  </a:lnTo>
                  <a:lnTo>
                    <a:pt x="60" y="60"/>
                  </a:lnTo>
                  <a:lnTo>
                    <a:pt x="47" y="66"/>
                  </a:lnTo>
                  <a:lnTo>
                    <a:pt x="32" y="75"/>
                  </a:lnTo>
                  <a:lnTo>
                    <a:pt x="24" y="72"/>
                  </a:lnTo>
                  <a:lnTo>
                    <a:pt x="17" y="66"/>
                  </a:lnTo>
                  <a:lnTo>
                    <a:pt x="12" y="58"/>
                  </a:lnTo>
                  <a:lnTo>
                    <a:pt x="18" y="51"/>
                  </a:lnTo>
                  <a:lnTo>
                    <a:pt x="22" y="56"/>
                  </a:lnTo>
                  <a:lnTo>
                    <a:pt x="40" y="64"/>
                  </a:lnTo>
                  <a:lnTo>
                    <a:pt x="43" y="58"/>
                  </a:lnTo>
                  <a:lnTo>
                    <a:pt x="27" y="44"/>
                  </a:lnTo>
                  <a:lnTo>
                    <a:pt x="21" y="33"/>
                  </a:lnTo>
                  <a:lnTo>
                    <a:pt x="16" y="29"/>
                  </a:lnTo>
                  <a:lnTo>
                    <a:pt x="16" y="24"/>
                  </a:lnTo>
                  <a:lnTo>
                    <a:pt x="9" y="21"/>
                  </a:lnTo>
                  <a:lnTo>
                    <a:pt x="0" y="20"/>
                  </a:lnTo>
                  <a:lnTo>
                    <a:pt x="2" y="12"/>
                  </a:lnTo>
                  <a:lnTo>
                    <a:pt x="4" y="6"/>
                  </a:lnTo>
                  <a:lnTo>
                    <a:pt x="10" y="6"/>
                  </a:lnTo>
                  <a:lnTo>
                    <a:pt x="16" y="10"/>
                  </a:lnTo>
                  <a:lnTo>
                    <a:pt x="29" y="21"/>
                  </a:lnTo>
                  <a:lnTo>
                    <a:pt x="31" y="14"/>
                  </a:lnTo>
                  <a:lnTo>
                    <a:pt x="27" y="5"/>
                  </a:lnTo>
                  <a:lnTo>
                    <a:pt x="29" y="0"/>
                  </a:lnTo>
                  <a:lnTo>
                    <a:pt x="36" y="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6" name="Freeform 242"/>
            <p:cNvSpPr>
              <a:spLocks/>
            </p:cNvSpPr>
            <p:nvPr/>
          </p:nvSpPr>
          <p:spPr bwMode="auto">
            <a:xfrm>
              <a:off x="3500" y="2147"/>
              <a:ext cx="64" cy="47"/>
            </a:xfrm>
            <a:custGeom>
              <a:avLst/>
              <a:gdLst>
                <a:gd name="T0" fmla="*/ 0 w 66"/>
                <a:gd name="T1" fmla="*/ 6 h 49"/>
                <a:gd name="T2" fmla="*/ 8 w 66"/>
                <a:gd name="T3" fmla="*/ 14 h 49"/>
                <a:gd name="T4" fmla="*/ 17 w 66"/>
                <a:gd name="T5" fmla="*/ 26 h 49"/>
                <a:gd name="T6" fmla="*/ 32 w 66"/>
                <a:gd name="T7" fmla="*/ 42 h 49"/>
                <a:gd name="T8" fmla="*/ 41 w 66"/>
                <a:gd name="T9" fmla="*/ 33 h 49"/>
                <a:gd name="T10" fmla="*/ 43 w 66"/>
                <a:gd name="T11" fmla="*/ 41 h 49"/>
                <a:gd name="T12" fmla="*/ 50 w 66"/>
                <a:gd name="T13" fmla="*/ 42 h 49"/>
                <a:gd name="T14" fmla="*/ 60 w 66"/>
                <a:gd name="T15" fmla="*/ 48 h 49"/>
                <a:gd name="T16" fmla="*/ 65 w 66"/>
                <a:gd name="T17" fmla="*/ 41 h 49"/>
                <a:gd name="T18" fmla="*/ 48 w 66"/>
                <a:gd name="T19" fmla="*/ 28 h 49"/>
                <a:gd name="T20" fmla="*/ 44 w 66"/>
                <a:gd name="T21" fmla="*/ 18 h 49"/>
                <a:gd name="T22" fmla="*/ 37 w 66"/>
                <a:gd name="T23" fmla="*/ 13 h 49"/>
                <a:gd name="T24" fmla="*/ 37 w 66"/>
                <a:gd name="T25" fmla="*/ 8 h 49"/>
                <a:gd name="T26" fmla="*/ 31 w 66"/>
                <a:gd name="T27" fmla="*/ 5 h 49"/>
                <a:gd name="T28" fmla="*/ 20 w 66"/>
                <a:gd name="T29" fmla="*/ 2 h 49"/>
                <a:gd name="T30" fmla="*/ 10 w 66"/>
                <a:gd name="T31" fmla="*/ 0 h 49"/>
                <a:gd name="T32" fmla="*/ 2 w 66"/>
                <a:gd name="T33" fmla="*/ 1 h 49"/>
                <a:gd name="T34" fmla="*/ 0 w 66"/>
                <a:gd name="T35" fmla="*/ 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49">
                  <a:moveTo>
                    <a:pt x="0" y="6"/>
                  </a:moveTo>
                  <a:lnTo>
                    <a:pt x="8" y="14"/>
                  </a:lnTo>
                  <a:lnTo>
                    <a:pt x="17" y="26"/>
                  </a:lnTo>
                  <a:lnTo>
                    <a:pt x="32" y="42"/>
                  </a:lnTo>
                  <a:lnTo>
                    <a:pt x="41" y="33"/>
                  </a:lnTo>
                  <a:lnTo>
                    <a:pt x="43" y="41"/>
                  </a:lnTo>
                  <a:lnTo>
                    <a:pt x="50" y="42"/>
                  </a:lnTo>
                  <a:lnTo>
                    <a:pt x="60" y="48"/>
                  </a:lnTo>
                  <a:lnTo>
                    <a:pt x="65" y="41"/>
                  </a:lnTo>
                  <a:lnTo>
                    <a:pt x="48" y="28"/>
                  </a:lnTo>
                  <a:lnTo>
                    <a:pt x="44" y="18"/>
                  </a:lnTo>
                  <a:lnTo>
                    <a:pt x="37" y="13"/>
                  </a:lnTo>
                  <a:lnTo>
                    <a:pt x="37" y="8"/>
                  </a:lnTo>
                  <a:lnTo>
                    <a:pt x="31" y="5"/>
                  </a:lnTo>
                  <a:lnTo>
                    <a:pt x="20" y="2"/>
                  </a:lnTo>
                  <a:lnTo>
                    <a:pt x="10" y="0"/>
                  </a:lnTo>
                  <a:lnTo>
                    <a:pt x="2" y="1"/>
                  </a:lnTo>
                  <a:lnTo>
                    <a:pt x="0" y="6"/>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7" name="Freeform 243"/>
            <p:cNvSpPr>
              <a:spLocks/>
            </p:cNvSpPr>
            <p:nvPr/>
          </p:nvSpPr>
          <p:spPr bwMode="auto">
            <a:xfrm>
              <a:off x="3536" y="1881"/>
              <a:ext cx="661" cy="280"/>
            </a:xfrm>
            <a:custGeom>
              <a:avLst/>
              <a:gdLst>
                <a:gd name="T0" fmla="*/ 648 w 683"/>
                <a:gd name="T1" fmla="*/ 119 h 292"/>
                <a:gd name="T2" fmla="*/ 580 w 683"/>
                <a:gd name="T3" fmla="*/ 113 h 292"/>
                <a:gd name="T4" fmla="*/ 555 w 683"/>
                <a:gd name="T5" fmla="*/ 90 h 292"/>
                <a:gd name="T6" fmla="*/ 522 w 683"/>
                <a:gd name="T7" fmla="*/ 94 h 292"/>
                <a:gd name="T8" fmla="*/ 491 w 683"/>
                <a:gd name="T9" fmla="*/ 83 h 292"/>
                <a:gd name="T10" fmla="*/ 434 w 683"/>
                <a:gd name="T11" fmla="*/ 48 h 292"/>
                <a:gd name="T12" fmla="*/ 364 w 683"/>
                <a:gd name="T13" fmla="*/ 35 h 292"/>
                <a:gd name="T14" fmla="*/ 314 w 683"/>
                <a:gd name="T15" fmla="*/ 21 h 292"/>
                <a:gd name="T16" fmla="*/ 266 w 683"/>
                <a:gd name="T17" fmla="*/ 10 h 292"/>
                <a:gd name="T18" fmla="*/ 220 w 683"/>
                <a:gd name="T19" fmla="*/ 24 h 292"/>
                <a:gd name="T20" fmla="*/ 167 w 683"/>
                <a:gd name="T21" fmla="*/ 24 h 292"/>
                <a:gd name="T22" fmla="*/ 167 w 683"/>
                <a:gd name="T23" fmla="*/ 57 h 292"/>
                <a:gd name="T24" fmla="*/ 187 w 683"/>
                <a:gd name="T25" fmla="*/ 74 h 292"/>
                <a:gd name="T26" fmla="*/ 187 w 683"/>
                <a:gd name="T27" fmla="*/ 95 h 292"/>
                <a:gd name="T28" fmla="*/ 167 w 683"/>
                <a:gd name="T29" fmla="*/ 98 h 292"/>
                <a:gd name="T30" fmla="*/ 136 w 683"/>
                <a:gd name="T31" fmla="*/ 86 h 292"/>
                <a:gd name="T32" fmla="*/ 117 w 683"/>
                <a:gd name="T33" fmla="*/ 90 h 292"/>
                <a:gd name="T34" fmla="*/ 93 w 683"/>
                <a:gd name="T35" fmla="*/ 82 h 292"/>
                <a:gd name="T36" fmla="*/ 35 w 683"/>
                <a:gd name="T37" fmla="*/ 80 h 292"/>
                <a:gd name="T38" fmla="*/ 22 w 683"/>
                <a:gd name="T39" fmla="*/ 92 h 292"/>
                <a:gd name="T40" fmla="*/ 21 w 683"/>
                <a:gd name="T41" fmla="*/ 109 h 292"/>
                <a:gd name="T42" fmla="*/ 2 w 683"/>
                <a:gd name="T43" fmla="*/ 101 h 292"/>
                <a:gd name="T44" fmla="*/ 0 w 683"/>
                <a:gd name="T45" fmla="*/ 133 h 292"/>
                <a:gd name="T46" fmla="*/ 8 w 683"/>
                <a:gd name="T47" fmla="*/ 154 h 292"/>
                <a:gd name="T48" fmla="*/ 29 w 683"/>
                <a:gd name="T49" fmla="*/ 153 h 292"/>
                <a:gd name="T50" fmla="*/ 51 w 683"/>
                <a:gd name="T51" fmla="*/ 187 h 292"/>
                <a:gd name="T52" fmla="*/ 124 w 683"/>
                <a:gd name="T53" fmla="*/ 173 h 292"/>
                <a:gd name="T54" fmla="*/ 117 w 683"/>
                <a:gd name="T55" fmla="*/ 208 h 292"/>
                <a:gd name="T56" fmla="*/ 81 w 683"/>
                <a:gd name="T57" fmla="*/ 226 h 292"/>
                <a:gd name="T58" fmla="*/ 121 w 683"/>
                <a:gd name="T59" fmla="*/ 260 h 292"/>
                <a:gd name="T60" fmla="*/ 149 w 683"/>
                <a:gd name="T61" fmla="*/ 264 h 292"/>
                <a:gd name="T62" fmla="*/ 172 w 683"/>
                <a:gd name="T63" fmla="*/ 269 h 292"/>
                <a:gd name="T64" fmla="*/ 171 w 683"/>
                <a:gd name="T65" fmla="*/ 203 h 292"/>
                <a:gd name="T66" fmla="*/ 199 w 683"/>
                <a:gd name="T67" fmla="*/ 183 h 292"/>
                <a:gd name="T68" fmla="*/ 210 w 683"/>
                <a:gd name="T69" fmla="*/ 173 h 292"/>
                <a:gd name="T70" fmla="*/ 224 w 683"/>
                <a:gd name="T71" fmla="*/ 180 h 292"/>
                <a:gd name="T72" fmla="*/ 232 w 683"/>
                <a:gd name="T73" fmla="*/ 185 h 292"/>
                <a:gd name="T74" fmla="*/ 249 w 683"/>
                <a:gd name="T75" fmla="*/ 212 h 292"/>
                <a:gd name="T76" fmla="*/ 264 w 683"/>
                <a:gd name="T77" fmla="*/ 230 h 292"/>
                <a:gd name="T78" fmla="*/ 305 w 683"/>
                <a:gd name="T79" fmla="*/ 230 h 292"/>
                <a:gd name="T80" fmla="*/ 320 w 683"/>
                <a:gd name="T81" fmla="*/ 276 h 292"/>
                <a:gd name="T82" fmla="*/ 336 w 683"/>
                <a:gd name="T83" fmla="*/ 291 h 292"/>
                <a:gd name="T84" fmla="*/ 376 w 683"/>
                <a:gd name="T85" fmla="*/ 284 h 292"/>
                <a:gd name="T86" fmla="*/ 422 w 683"/>
                <a:gd name="T87" fmla="*/ 284 h 292"/>
                <a:gd name="T88" fmla="*/ 420 w 683"/>
                <a:gd name="T89" fmla="*/ 265 h 292"/>
                <a:gd name="T90" fmla="*/ 428 w 683"/>
                <a:gd name="T91" fmla="*/ 254 h 292"/>
                <a:gd name="T92" fmla="*/ 457 w 683"/>
                <a:gd name="T93" fmla="*/ 258 h 292"/>
                <a:gd name="T94" fmla="*/ 498 w 683"/>
                <a:gd name="T95" fmla="*/ 249 h 292"/>
                <a:gd name="T96" fmla="*/ 567 w 683"/>
                <a:gd name="T97" fmla="*/ 262 h 292"/>
                <a:gd name="T98" fmla="*/ 567 w 683"/>
                <a:gd name="T99" fmla="*/ 220 h 292"/>
                <a:gd name="T100" fmla="*/ 618 w 683"/>
                <a:gd name="T101" fmla="*/ 173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83" h="292">
                  <a:moveTo>
                    <a:pt x="665" y="149"/>
                  </a:moveTo>
                  <a:lnTo>
                    <a:pt x="682" y="142"/>
                  </a:lnTo>
                  <a:lnTo>
                    <a:pt x="648" y="119"/>
                  </a:lnTo>
                  <a:lnTo>
                    <a:pt x="626" y="129"/>
                  </a:lnTo>
                  <a:lnTo>
                    <a:pt x="594" y="121"/>
                  </a:lnTo>
                  <a:lnTo>
                    <a:pt x="580" y="113"/>
                  </a:lnTo>
                  <a:lnTo>
                    <a:pt x="567" y="113"/>
                  </a:lnTo>
                  <a:lnTo>
                    <a:pt x="559" y="99"/>
                  </a:lnTo>
                  <a:lnTo>
                    <a:pt x="555" y="90"/>
                  </a:lnTo>
                  <a:lnTo>
                    <a:pt x="542" y="90"/>
                  </a:lnTo>
                  <a:lnTo>
                    <a:pt x="532" y="90"/>
                  </a:lnTo>
                  <a:lnTo>
                    <a:pt x="522" y="94"/>
                  </a:lnTo>
                  <a:lnTo>
                    <a:pt x="506" y="78"/>
                  </a:lnTo>
                  <a:lnTo>
                    <a:pt x="499" y="80"/>
                  </a:lnTo>
                  <a:lnTo>
                    <a:pt x="491" y="83"/>
                  </a:lnTo>
                  <a:lnTo>
                    <a:pt x="482" y="87"/>
                  </a:lnTo>
                  <a:lnTo>
                    <a:pt x="468" y="75"/>
                  </a:lnTo>
                  <a:lnTo>
                    <a:pt x="434" y="48"/>
                  </a:lnTo>
                  <a:lnTo>
                    <a:pt x="407" y="32"/>
                  </a:lnTo>
                  <a:lnTo>
                    <a:pt x="391" y="17"/>
                  </a:lnTo>
                  <a:lnTo>
                    <a:pt x="364" y="35"/>
                  </a:lnTo>
                  <a:lnTo>
                    <a:pt x="359" y="22"/>
                  </a:lnTo>
                  <a:lnTo>
                    <a:pt x="320" y="21"/>
                  </a:lnTo>
                  <a:lnTo>
                    <a:pt x="314" y="21"/>
                  </a:lnTo>
                  <a:lnTo>
                    <a:pt x="297" y="0"/>
                  </a:lnTo>
                  <a:lnTo>
                    <a:pt x="278" y="2"/>
                  </a:lnTo>
                  <a:lnTo>
                    <a:pt x="266" y="10"/>
                  </a:lnTo>
                  <a:lnTo>
                    <a:pt x="241" y="16"/>
                  </a:lnTo>
                  <a:lnTo>
                    <a:pt x="233" y="12"/>
                  </a:lnTo>
                  <a:lnTo>
                    <a:pt x="220" y="24"/>
                  </a:lnTo>
                  <a:lnTo>
                    <a:pt x="210" y="22"/>
                  </a:lnTo>
                  <a:lnTo>
                    <a:pt x="174" y="25"/>
                  </a:lnTo>
                  <a:lnTo>
                    <a:pt x="167" y="24"/>
                  </a:lnTo>
                  <a:lnTo>
                    <a:pt x="162" y="26"/>
                  </a:lnTo>
                  <a:lnTo>
                    <a:pt x="176" y="43"/>
                  </a:lnTo>
                  <a:lnTo>
                    <a:pt x="167" y="57"/>
                  </a:lnTo>
                  <a:lnTo>
                    <a:pt x="168" y="68"/>
                  </a:lnTo>
                  <a:lnTo>
                    <a:pt x="168" y="74"/>
                  </a:lnTo>
                  <a:lnTo>
                    <a:pt x="187" y="74"/>
                  </a:lnTo>
                  <a:lnTo>
                    <a:pt x="193" y="83"/>
                  </a:lnTo>
                  <a:lnTo>
                    <a:pt x="193" y="94"/>
                  </a:lnTo>
                  <a:lnTo>
                    <a:pt x="187" y="95"/>
                  </a:lnTo>
                  <a:lnTo>
                    <a:pt x="179" y="90"/>
                  </a:lnTo>
                  <a:lnTo>
                    <a:pt x="171" y="94"/>
                  </a:lnTo>
                  <a:lnTo>
                    <a:pt x="167" y="98"/>
                  </a:lnTo>
                  <a:lnTo>
                    <a:pt x="153" y="90"/>
                  </a:lnTo>
                  <a:lnTo>
                    <a:pt x="149" y="82"/>
                  </a:lnTo>
                  <a:lnTo>
                    <a:pt x="136" y="86"/>
                  </a:lnTo>
                  <a:lnTo>
                    <a:pt x="136" y="88"/>
                  </a:lnTo>
                  <a:lnTo>
                    <a:pt x="128" y="82"/>
                  </a:lnTo>
                  <a:lnTo>
                    <a:pt x="117" y="90"/>
                  </a:lnTo>
                  <a:lnTo>
                    <a:pt x="102" y="94"/>
                  </a:lnTo>
                  <a:lnTo>
                    <a:pt x="97" y="90"/>
                  </a:lnTo>
                  <a:lnTo>
                    <a:pt x="93" y="82"/>
                  </a:lnTo>
                  <a:lnTo>
                    <a:pt x="74" y="80"/>
                  </a:lnTo>
                  <a:lnTo>
                    <a:pt x="43" y="78"/>
                  </a:lnTo>
                  <a:lnTo>
                    <a:pt x="35" y="80"/>
                  </a:lnTo>
                  <a:lnTo>
                    <a:pt x="32" y="86"/>
                  </a:lnTo>
                  <a:lnTo>
                    <a:pt x="27" y="83"/>
                  </a:lnTo>
                  <a:lnTo>
                    <a:pt x="22" y="92"/>
                  </a:lnTo>
                  <a:lnTo>
                    <a:pt x="17" y="99"/>
                  </a:lnTo>
                  <a:lnTo>
                    <a:pt x="17" y="102"/>
                  </a:lnTo>
                  <a:lnTo>
                    <a:pt x="21" y="109"/>
                  </a:lnTo>
                  <a:lnTo>
                    <a:pt x="16" y="110"/>
                  </a:lnTo>
                  <a:lnTo>
                    <a:pt x="10" y="99"/>
                  </a:lnTo>
                  <a:lnTo>
                    <a:pt x="2" y="101"/>
                  </a:lnTo>
                  <a:lnTo>
                    <a:pt x="0" y="115"/>
                  </a:lnTo>
                  <a:lnTo>
                    <a:pt x="0" y="125"/>
                  </a:lnTo>
                  <a:lnTo>
                    <a:pt x="0" y="133"/>
                  </a:lnTo>
                  <a:lnTo>
                    <a:pt x="4" y="141"/>
                  </a:lnTo>
                  <a:lnTo>
                    <a:pt x="8" y="145"/>
                  </a:lnTo>
                  <a:lnTo>
                    <a:pt x="8" y="154"/>
                  </a:lnTo>
                  <a:lnTo>
                    <a:pt x="16" y="153"/>
                  </a:lnTo>
                  <a:lnTo>
                    <a:pt x="25" y="146"/>
                  </a:lnTo>
                  <a:lnTo>
                    <a:pt x="29" y="153"/>
                  </a:lnTo>
                  <a:lnTo>
                    <a:pt x="37" y="163"/>
                  </a:lnTo>
                  <a:lnTo>
                    <a:pt x="43" y="171"/>
                  </a:lnTo>
                  <a:lnTo>
                    <a:pt x="51" y="187"/>
                  </a:lnTo>
                  <a:lnTo>
                    <a:pt x="64" y="183"/>
                  </a:lnTo>
                  <a:lnTo>
                    <a:pt x="87" y="179"/>
                  </a:lnTo>
                  <a:lnTo>
                    <a:pt x="124" y="173"/>
                  </a:lnTo>
                  <a:lnTo>
                    <a:pt x="132" y="184"/>
                  </a:lnTo>
                  <a:lnTo>
                    <a:pt x="133" y="204"/>
                  </a:lnTo>
                  <a:lnTo>
                    <a:pt x="117" y="208"/>
                  </a:lnTo>
                  <a:lnTo>
                    <a:pt x="102" y="212"/>
                  </a:lnTo>
                  <a:lnTo>
                    <a:pt x="103" y="226"/>
                  </a:lnTo>
                  <a:lnTo>
                    <a:pt x="81" y="226"/>
                  </a:lnTo>
                  <a:lnTo>
                    <a:pt x="102" y="255"/>
                  </a:lnTo>
                  <a:lnTo>
                    <a:pt x="112" y="257"/>
                  </a:lnTo>
                  <a:lnTo>
                    <a:pt x="121" y="260"/>
                  </a:lnTo>
                  <a:lnTo>
                    <a:pt x="125" y="272"/>
                  </a:lnTo>
                  <a:lnTo>
                    <a:pt x="130" y="266"/>
                  </a:lnTo>
                  <a:lnTo>
                    <a:pt x="149" y="264"/>
                  </a:lnTo>
                  <a:lnTo>
                    <a:pt x="160" y="269"/>
                  </a:lnTo>
                  <a:lnTo>
                    <a:pt x="167" y="274"/>
                  </a:lnTo>
                  <a:lnTo>
                    <a:pt x="172" y="269"/>
                  </a:lnTo>
                  <a:lnTo>
                    <a:pt x="185" y="270"/>
                  </a:lnTo>
                  <a:lnTo>
                    <a:pt x="163" y="206"/>
                  </a:lnTo>
                  <a:lnTo>
                    <a:pt x="171" y="203"/>
                  </a:lnTo>
                  <a:lnTo>
                    <a:pt x="199" y="188"/>
                  </a:lnTo>
                  <a:lnTo>
                    <a:pt x="203" y="188"/>
                  </a:lnTo>
                  <a:lnTo>
                    <a:pt x="199" y="183"/>
                  </a:lnTo>
                  <a:lnTo>
                    <a:pt x="206" y="185"/>
                  </a:lnTo>
                  <a:lnTo>
                    <a:pt x="206" y="179"/>
                  </a:lnTo>
                  <a:lnTo>
                    <a:pt x="210" y="173"/>
                  </a:lnTo>
                  <a:lnTo>
                    <a:pt x="212" y="176"/>
                  </a:lnTo>
                  <a:lnTo>
                    <a:pt x="218" y="176"/>
                  </a:lnTo>
                  <a:lnTo>
                    <a:pt x="224" y="180"/>
                  </a:lnTo>
                  <a:lnTo>
                    <a:pt x="232" y="172"/>
                  </a:lnTo>
                  <a:lnTo>
                    <a:pt x="237" y="173"/>
                  </a:lnTo>
                  <a:lnTo>
                    <a:pt x="232" y="185"/>
                  </a:lnTo>
                  <a:lnTo>
                    <a:pt x="236" y="200"/>
                  </a:lnTo>
                  <a:lnTo>
                    <a:pt x="249" y="210"/>
                  </a:lnTo>
                  <a:lnTo>
                    <a:pt x="249" y="212"/>
                  </a:lnTo>
                  <a:lnTo>
                    <a:pt x="245" y="219"/>
                  </a:lnTo>
                  <a:lnTo>
                    <a:pt x="247" y="223"/>
                  </a:lnTo>
                  <a:lnTo>
                    <a:pt x="264" y="230"/>
                  </a:lnTo>
                  <a:lnTo>
                    <a:pt x="270" y="239"/>
                  </a:lnTo>
                  <a:lnTo>
                    <a:pt x="286" y="234"/>
                  </a:lnTo>
                  <a:lnTo>
                    <a:pt x="305" y="230"/>
                  </a:lnTo>
                  <a:lnTo>
                    <a:pt x="320" y="258"/>
                  </a:lnTo>
                  <a:lnTo>
                    <a:pt x="325" y="272"/>
                  </a:lnTo>
                  <a:lnTo>
                    <a:pt x="320" y="276"/>
                  </a:lnTo>
                  <a:lnTo>
                    <a:pt x="317" y="280"/>
                  </a:lnTo>
                  <a:lnTo>
                    <a:pt x="332" y="285"/>
                  </a:lnTo>
                  <a:lnTo>
                    <a:pt x="336" y="291"/>
                  </a:lnTo>
                  <a:lnTo>
                    <a:pt x="356" y="285"/>
                  </a:lnTo>
                  <a:lnTo>
                    <a:pt x="363" y="291"/>
                  </a:lnTo>
                  <a:lnTo>
                    <a:pt x="376" y="284"/>
                  </a:lnTo>
                  <a:lnTo>
                    <a:pt x="386" y="282"/>
                  </a:lnTo>
                  <a:lnTo>
                    <a:pt x="397" y="284"/>
                  </a:lnTo>
                  <a:lnTo>
                    <a:pt x="422" y="284"/>
                  </a:lnTo>
                  <a:lnTo>
                    <a:pt x="415" y="278"/>
                  </a:lnTo>
                  <a:lnTo>
                    <a:pt x="415" y="270"/>
                  </a:lnTo>
                  <a:lnTo>
                    <a:pt x="420" y="265"/>
                  </a:lnTo>
                  <a:lnTo>
                    <a:pt x="420" y="260"/>
                  </a:lnTo>
                  <a:lnTo>
                    <a:pt x="411" y="255"/>
                  </a:lnTo>
                  <a:lnTo>
                    <a:pt x="428" y="254"/>
                  </a:lnTo>
                  <a:lnTo>
                    <a:pt x="442" y="255"/>
                  </a:lnTo>
                  <a:lnTo>
                    <a:pt x="445" y="260"/>
                  </a:lnTo>
                  <a:lnTo>
                    <a:pt x="457" y="258"/>
                  </a:lnTo>
                  <a:lnTo>
                    <a:pt x="449" y="246"/>
                  </a:lnTo>
                  <a:lnTo>
                    <a:pt x="457" y="243"/>
                  </a:lnTo>
                  <a:lnTo>
                    <a:pt x="498" y="249"/>
                  </a:lnTo>
                  <a:lnTo>
                    <a:pt x="530" y="251"/>
                  </a:lnTo>
                  <a:lnTo>
                    <a:pt x="555" y="262"/>
                  </a:lnTo>
                  <a:lnTo>
                    <a:pt x="567" y="262"/>
                  </a:lnTo>
                  <a:lnTo>
                    <a:pt x="571" y="274"/>
                  </a:lnTo>
                  <a:lnTo>
                    <a:pt x="580" y="249"/>
                  </a:lnTo>
                  <a:lnTo>
                    <a:pt x="567" y="220"/>
                  </a:lnTo>
                  <a:lnTo>
                    <a:pt x="607" y="212"/>
                  </a:lnTo>
                  <a:lnTo>
                    <a:pt x="611" y="196"/>
                  </a:lnTo>
                  <a:lnTo>
                    <a:pt x="618" y="173"/>
                  </a:lnTo>
                  <a:lnTo>
                    <a:pt x="659" y="176"/>
                  </a:lnTo>
                  <a:lnTo>
                    <a:pt x="665" y="149"/>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8" name="Freeform 244"/>
            <p:cNvSpPr>
              <a:spLocks/>
            </p:cNvSpPr>
            <p:nvPr/>
          </p:nvSpPr>
          <p:spPr bwMode="auto">
            <a:xfrm>
              <a:off x="3694" y="2062"/>
              <a:ext cx="290" cy="173"/>
            </a:xfrm>
            <a:custGeom>
              <a:avLst/>
              <a:gdLst>
                <a:gd name="T0" fmla="*/ 28 w 300"/>
                <a:gd name="T1" fmla="*/ 80 h 180"/>
                <a:gd name="T2" fmla="*/ 33 w 300"/>
                <a:gd name="T3" fmla="*/ 67 h 180"/>
                <a:gd name="T4" fmla="*/ 40 w 300"/>
                <a:gd name="T5" fmla="*/ 60 h 180"/>
                <a:gd name="T6" fmla="*/ 54 w 300"/>
                <a:gd name="T7" fmla="*/ 63 h 180"/>
                <a:gd name="T8" fmla="*/ 69 w 300"/>
                <a:gd name="T9" fmla="*/ 67 h 180"/>
                <a:gd name="T10" fmla="*/ 73 w 300"/>
                <a:gd name="T11" fmla="*/ 71 h 180"/>
                <a:gd name="T12" fmla="*/ 82 w 300"/>
                <a:gd name="T13" fmla="*/ 80 h 180"/>
                <a:gd name="T14" fmla="*/ 89 w 300"/>
                <a:gd name="T15" fmla="*/ 100 h 180"/>
                <a:gd name="T16" fmla="*/ 100 w 300"/>
                <a:gd name="T17" fmla="*/ 99 h 180"/>
                <a:gd name="T18" fmla="*/ 116 w 300"/>
                <a:gd name="T19" fmla="*/ 100 h 180"/>
                <a:gd name="T20" fmla="*/ 139 w 300"/>
                <a:gd name="T21" fmla="*/ 125 h 180"/>
                <a:gd name="T22" fmla="*/ 165 w 300"/>
                <a:gd name="T23" fmla="*/ 139 h 180"/>
                <a:gd name="T24" fmla="*/ 189 w 300"/>
                <a:gd name="T25" fmla="*/ 154 h 180"/>
                <a:gd name="T26" fmla="*/ 198 w 300"/>
                <a:gd name="T27" fmla="*/ 179 h 180"/>
                <a:gd name="T28" fmla="*/ 213 w 300"/>
                <a:gd name="T29" fmla="*/ 160 h 180"/>
                <a:gd name="T30" fmla="*/ 215 w 300"/>
                <a:gd name="T31" fmla="*/ 141 h 180"/>
                <a:gd name="T32" fmla="*/ 207 w 300"/>
                <a:gd name="T33" fmla="*/ 114 h 180"/>
                <a:gd name="T34" fmla="*/ 225 w 300"/>
                <a:gd name="T35" fmla="*/ 107 h 180"/>
                <a:gd name="T36" fmla="*/ 251 w 300"/>
                <a:gd name="T37" fmla="*/ 113 h 180"/>
                <a:gd name="T38" fmla="*/ 292 w 300"/>
                <a:gd name="T39" fmla="*/ 110 h 180"/>
                <a:gd name="T40" fmla="*/ 292 w 300"/>
                <a:gd name="T41" fmla="*/ 95 h 180"/>
                <a:gd name="T42" fmla="*/ 243 w 300"/>
                <a:gd name="T43" fmla="*/ 95 h 180"/>
                <a:gd name="T44" fmla="*/ 219 w 300"/>
                <a:gd name="T45" fmla="*/ 92 h 180"/>
                <a:gd name="T46" fmla="*/ 197 w 300"/>
                <a:gd name="T47" fmla="*/ 100 h 180"/>
                <a:gd name="T48" fmla="*/ 182 w 300"/>
                <a:gd name="T49" fmla="*/ 99 h 180"/>
                <a:gd name="T50" fmla="*/ 171 w 300"/>
                <a:gd name="T51" fmla="*/ 100 h 180"/>
                <a:gd name="T52" fmla="*/ 156 w 300"/>
                <a:gd name="T53" fmla="*/ 92 h 180"/>
                <a:gd name="T54" fmla="*/ 156 w 300"/>
                <a:gd name="T55" fmla="*/ 87 h 180"/>
                <a:gd name="T56" fmla="*/ 154 w 300"/>
                <a:gd name="T57" fmla="*/ 65 h 180"/>
                <a:gd name="T58" fmla="*/ 106 w 300"/>
                <a:gd name="T59" fmla="*/ 49 h 180"/>
                <a:gd name="T60" fmla="*/ 83 w 300"/>
                <a:gd name="T61" fmla="*/ 34 h 180"/>
                <a:gd name="T62" fmla="*/ 54 w 300"/>
                <a:gd name="T63" fmla="*/ 41 h 180"/>
                <a:gd name="T64" fmla="*/ 35 w 300"/>
                <a:gd name="T65" fmla="*/ 18 h 180"/>
                <a:gd name="T66" fmla="*/ 36 w 300"/>
                <a:gd name="T67" fmla="*/ 0 h 180"/>
                <a:gd name="T68" fmla="*/ 21 w 300"/>
                <a:gd name="T69"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0" h="180">
                  <a:moveTo>
                    <a:pt x="21" y="82"/>
                  </a:moveTo>
                  <a:lnTo>
                    <a:pt x="28" y="80"/>
                  </a:lnTo>
                  <a:lnTo>
                    <a:pt x="31" y="72"/>
                  </a:lnTo>
                  <a:lnTo>
                    <a:pt x="33" y="67"/>
                  </a:lnTo>
                  <a:lnTo>
                    <a:pt x="43" y="69"/>
                  </a:lnTo>
                  <a:lnTo>
                    <a:pt x="40" y="60"/>
                  </a:lnTo>
                  <a:lnTo>
                    <a:pt x="48" y="57"/>
                  </a:lnTo>
                  <a:lnTo>
                    <a:pt x="54" y="63"/>
                  </a:lnTo>
                  <a:lnTo>
                    <a:pt x="60" y="63"/>
                  </a:lnTo>
                  <a:lnTo>
                    <a:pt x="69" y="67"/>
                  </a:lnTo>
                  <a:lnTo>
                    <a:pt x="73" y="69"/>
                  </a:lnTo>
                  <a:lnTo>
                    <a:pt x="73" y="71"/>
                  </a:lnTo>
                  <a:lnTo>
                    <a:pt x="73" y="78"/>
                  </a:lnTo>
                  <a:lnTo>
                    <a:pt x="82" y="80"/>
                  </a:lnTo>
                  <a:lnTo>
                    <a:pt x="82" y="88"/>
                  </a:lnTo>
                  <a:lnTo>
                    <a:pt x="89" y="100"/>
                  </a:lnTo>
                  <a:lnTo>
                    <a:pt x="96" y="102"/>
                  </a:lnTo>
                  <a:lnTo>
                    <a:pt x="100" y="99"/>
                  </a:lnTo>
                  <a:lnTo>
                    <a:pt x="108" y="94"/>
                  </a:lnTo>
                  <a:lnTo>
                    <a:pt x="116" y="100"/>
                  </a:lnTo>
                  <a:lnTo>
                    <a:pt x="125" y="110"/>
                  </a:lnTo>
                  <a:lnTo>
                    <a:pt x="139" y="125"/>
                  </a:lnTo>
                  <a:lnTo>
                    <a:pt x="165" y="130"/>
                  </a:lnTo>
                  <a:lnTo>
                    <a:pt x="165" y="139"/>
                  </a:lnTo>
                  <a:lnTo>
                    <a:pt x="181" y="145"/>
                  </a:lnTo>
                  <a:lnTo>
                    <a:pt x="189" y="154"/>
                  </a:lnTo>
                  <a:lnTo>
                    <a:pt x="184" y="179"/>
                  </a:lnTo>
                  <a:lnTo>
                    <a:pt x="198" y="179"/>
                  </a:lnTo>
                  <a:lnTo>
                    <a:pt x="208" y="166"/>
                  </a:lnTo>
                  <a:lnTo>
                    <a:pt x="213" y="160"/>
                  </a:lnTo>
                  <a:lnTo>
                    <a:pt x="217" y="153"/>
                  </a:lnTo>
                  <a:lnTo>
                    <a:pt x="215" y="141"/>
                  </a:lnTo>
                  <a:lnTo>
                    <a:pt x="204" y="135"/>
                  </a:lnTo>
                  <a:lnTo>
                    <a:pt x="207" y="114"/>
                  </a:lnTo>
                  <a:lnTo>
                    <a:pt x="217" y="104"/>
                  </a:lnTo>
                  <a:lnTo>
                    <a:pt x="225" y="107"/>
                  </a:lnTo>
                  <a:lnTo>
                    <a:pt x="247" y="103"/>
                  </a:lnTo>
                  <a:lnTo>
                    <a:pt x="251" y="113"/>
                  </a:lnTo>
                  <a:lnTo>
                    <a:pt x="263" y="113"/>
                  </a:lnTo>
                  <a:lnTo>
                    <a:pt x="292" y="110"/>
                  </a:lnTo>
                  <a:lnTo>
                    <a:pt x="299" y="100"/>
                  </a:lnTo>
                  <a:lnTo>
                    <a:pt x="292" y="95"/>
                  </a:lnTo>
                  <a:lnTo>
                    <a:pt x="274" y="95"/>
                  </a:lnTo>
                  <a:lnTo>
                    <a:pt x="243" y="95"/>
                  </a:lnTo>
                  <a:lnTo>
                    <a:pt x="231" y="95"/>
                  </a:lnTo>
                  <a:lnTo>
                    <a:pt x="219" y="92"/>
                  </a:lnTo>
                  <a:lnTo>
                    <a:pt x="200" y="102"/>
                  </a:lnTo>
                  <a:lnTo>
                    <a:pt x="197" y="100"/>
                  </a:lnTo>
                  <a:lnTo>
                    <a:pt x="193" y="96"/>
                  </a:lnTo>
                  <a:lnTo>
                    <a:pt x="182" y="99"/>
                  </a:lnTo>
                  <a:lnTo>
                    <a:pt x="173" y="102"/>
                  </a:lnTo>
                  <a:lnTo>
                    <a:pt x="171" y="100"/>
                  </a:lnTo>
                  <a:lnTo>
                    <a:pt x="169" y="96"/>
                  </a:lnTo>
                  <a:lnTo>
                    <a:pt x="156" y="92"/>
                  </a:lnTo>
                  <a:lnTo>
                    <a:pt x="154" y="91"/>
                  </a:lnTo>
                  <a:lnTo>
                    <a:pt x="156" y="87"/>
                  </a:lnTo>
                  <a:lnTo>
                    <a:pt x="162" y="83"/>
                  </a:lnTo>
                  <a:lnTo>
                    <a:pt x="154" y="65"/>
                  </a:lnTo>
                  <a:lnTo>
                    <a:pt x="142" y="41"/>
                  </a:lnTo>
                  <a:lnTo>
                    <a:pt x="106" y="49"/>
                  </a:lnTo>
                  <a:lnTo>
                    <a:pt x="100" y="41"/>
                  </a:lnTo>
                  <a:lnTo>
                    <a:pt x="83" y="34"/>
                  </a:lnTo>
                  <a:lnTo>
                    <a:pt x="69" y="44"/>
                  </a:lnTo>
                  <a:lnTo>
                    <a:pt x="54" y="41"/>
                  </a:lnTo>
                  <a:lnTo>
                    <a:pt x="37" y="30"/>
                  </a:lnTo>
                  <a:lnTo>
                    <a:pt x="35" y="18"/>
                  </a:lnTo>
                  <a:lnTo>
                    <a:pt x="36" y="9"/>
                  </a:lnTo>
                  <a:lnTo>
                    <a:pt x="36" y="0"/>
                  </a:lnTo>
                  <a:lnTo>
                    <a:pt x="0" y="18"/>
                  </a:lnTo>
                  <a:lnTo>
                    <a:pt x="21" y="8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59" name="Freeform 245"/>
            <p:cNvSpPr>
              <a:spLocks/>
            </p:cNvSpPr>
            <p:nvPr/>
          </p:nvSpPr>
          <p:spPr bwMode="auto">
            <a:xfrm>
              <a:off x="3656" y="2118"/>
              <a:ext cx="222" cy="151"/>
            </a:xfrm>
            <a:custGeom>
              <a:avLst/>
              <a:gdLst>
                <a:gd name="T0" fmla="*/ 0 w 229"/>
                <a:gd name="T1" fmla="*/ 22 h 158"/>
                <a:gd name="T2" fmla="*/ 1 w 229"/>
                <a:gd name="T3" fmla="*/ 42 h 158"/>
                <a:gd name="T4" fmla="*/ 14 w 229"/>
                <a:gd name="T5" fmla="*/ 30 h 158"/>
                <a:gd name="T6" fmla="*/ 31 w 229"/>
                <a:gd name="T7" fmla="*/ 45 h 158"/>
                <a:gd name="T8" fmla="*/ 24 w 229"/>
                <a:gd name="T9" fmla="*/ 56 h 158"/>
                <a:gd name="T10" fmla="*/ 2 w 229"/>
                <a:gd name="T11" fmla="*/ 46 h 158"/>
                <a:gd name="T12" fmla="*/ 1 w 229"/>
                <a:gd name="T13" fmla="*/ 60 h 158"/>
                <a:gd name="T14" fmla="*/ 2 w 229"/>
                <a:gd name="T15" fmla="*/ 68 h 158"/>
                <a:gd name="T16" fmla="*/ 14 w 229"/>
                <a:gd name="T17" fmla="*/ 71 h 158"/>
                <a:gd name="T18" fmla="*/ 9 w 229"/>
                <a:gd name="T19" fmla="*/ 79 h 158"/>
                <a:gd name="T20" fmla="*/ 18 w 229"/>
                <a:gd name="T21" fmla="*/ 85 h 158"/>
                <a:gd name="T22" fmla="*/ 18 w 229"/>
                <a:gd name="T23" fmla="*/ 114 h 158"/>
                <a:gd name="T24" fmla="*/ 49 w 229"/>
                <a:gd name="T25" fmla="*/ 106 h 158"/>
                <a:gd name="T26" fmla="*/ 67 w 229"/>
                <a:gd name="T27" fmla="*/ 97 h 158"/>
                <a:gd name="T28" fmla="*/ 107 w 229"/>
                <a:gd name="T29" fmla="*/ 116 h 158"/>
                <a:gd name="T30" fmla="*/ 133 w 229"/>
                <a:gd name="T31" fmla="*/ 127 h 158"/>
                <a:gd name="T32" fmla="*/ 137 w 229"/>
                <a:gd name="T33" fmla="*/ 132 h 158"/>
                <a:gd name="T34" fmla="*/ 140 w 229"/>
                <a:gd name="T35" fmla="*/ 146 h 158"/>
                <a:gd name="T36" fmla="*/ 164 w 229"/>
                <a:gd name="T37" fmla="*/ 157 h 158"/>
                <a:gd name="T38" fmla="*/ 199 w 229"/>
                <a:gd name="T39" fmla="*/ 119 h 158"/>
                <a:gd name="T40" fmla="*/ 222 w 229"/>
                <a:gd name="T41" fmla="*/ 119 h 158"/>
                <a:gd name="T42" fmla="*/ 225 w 229"/>
                <a:gd name="T43" fmla="*/ 103 h 158"/>
                <a:gd name="T44" fmla="*/ 228 w 229"/>
                <a:gd name="T45" fmla="*/ 96 h 158"/>
                <a:gd name="T46" fmla="*/ 221 w 229"/>
                <a:gd name="T47" fmla="*/ 87 h 158"/>
                <a:gd name="T48" fmla="*/ 203 w 229"/>
                <a:gd name="T49" fmla="*/ 80 h 158"/>
                <a:gd name="T50" fmla="*/ 202 w 229"/>
                <a:gd name="T51" fmla="*/ 72 h 158"/>
                <a:gd name="T52" fmla="*/ 178 w 229"/>
                <a:gd name="T53" fmla="*/ 67 h 158"/>
                <a:gd name="T54" fmla="*/ 164 w 229"/>
                <a:gd name="T55" fmla="*/ 52 h 158"/>
                <a:gd name="T56" fmla="*/ 159 w 229"/>
                <a:gd name="T57" fmla="*/ 44 h 158"/>
                <a:gd name="T58" fmla="*/ 147 w 229"/>
                <a:gd name="T59" fmla="*/ 36 h 158"/>
                <a:gd name="T60" fmla="*/ 140 w 229"/>
                <a:gd name="T61" fmla="*/ 40 h 158"/>
                <a:gd name="T62" fmla="*/ 134 w 229"/>
                <a:gd name="T63" fmla="*/ 44 h 158"/>
                <a:gd name="T64" fmla="*/ 128 w 229"/>
                <a:gd name="T65" fmla="*/ 42 h 158"/>
                <a:gd name="T66" fmla="*/ 121 w 229"/>
                <a:gd name="T67" fmla="*/ 30 h 158"/>
                <a:gd name="T68" fmla="*/ 120 w 229"/>
                <a:gd name="T69" fmla="*/ 22 h 158"/>
                <a:gd name="T70" fmla="*/ 111 w 229"/>
                <a:gd name="T71" fmla="*/ 20 h 158"/>
                <a:gd name="T72" fmla="*/ 110 w 229"/>
                <a:gd name="T73" fmla="*/ 12 h 158"/>
                <a:gd name="T74" fmla="*/ 99 w 229"/>
                <a:gd name="T75" fmla="*/ 5 h 158"/>
                <a:gd name="T76" fmla="*/ 93 w 229"/>
                <a:gd name="T77" fmla="*/ 5 h 158"/>
                <a:gd name="T78" fmla="*/ 87 w 229"/>
                <a:gd name="T79" fmla="*/ 0 h 158"/>
                <a:gd name="T80" fmla="*/ 79 w 229"/>
                <a:gd name="T81" fmla="*/ 2 h 158"/>
                <a:gd name="T82" fmla="*/ 82 w 229"/>
                <a:gd name="T83" fmla="*/ 12 h 158"/>
                <a:gd name="T84" fmla="*/ 78 w 229"/>
                <a:gd name="T85" fmla="*/ 10 h 158"/>
                <a:gd name="T86" fmla="*/ 72 w 229"/>
                <a:gd name="T87" fmla="*/ 9 h 158"/>
                <a:gd name="T88" fmla="*/ 67 w 229"/>
                <a:gd name="T89" fmla="*/ 22 h 158"/>
                <a:gd name="T90" fmla="*/ 59 w 229"/>
                <a:gd name="T91" fmla="*/ 24 h 158"/>
                <a:gd name="T92" fmla="*/ 49 w 229"/>
                <a:gd name="T93" fmla="*/ 21 h 158"/>
                <a:gd name="T94" fmla="*/ 43 w 229"/>
                <a:gd name="T95" fmla="*/ 28 h 158"/>
                <a:gd name="T96" fmla="*/ 36 w 229"/>
                <a:gd name="T97" fmla="*/ 22 h 158"/>
                <a:gd name="T98" fmla="*/ 25 w 229"/>
                <a:gd name="T99" fmla="*/ 16 h 158"/>
                <a:gd name="T100" fmla="*/ 0 w 229"/>
                <a:gd name="T101" fmla="*/ 2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29" h="158">
                  <a:moveTo>
                    <a:pt x="0" y="22"/>
                  </a:moveTo>
                  <a:lnTo>
                    <a:pt x="1" y="42"/>
                  </a:lnTo>
                  <a:lnTo>
                    <a:pt x="14" y="30"/>
                  </a:lnTo>
                  <a:lnTo>
                    <a:pt x="31" y="45"/>
                  </a:lnTo>
                  <a:lnTo>
                    <a:pt x="24" y="56"/>
                  </a:lnTo>
                  <a:lnTo>
                    <a:pt x="2" y="46"/>
                  </a:lnTo>
                  <a:lnTo>
                    <a:pt x="1" y="60"/>
                  </a:lnTo>
                  <a:lnTo>
                    <a:pt x="2" y="68"/>
                  </a:lnTo>
                  <a:lnTo>
                    <a:pt x="14" y="71"/>
                  </a:lnTo>
                  <a:lnTo>
                    <a:pt x="9" y="79"/>
                  </a:lnTo>
                  <a:lnTo>
                    <a:pt x="18" y="85"/>
                  </a:lnTo>
                  <a:lnTo>
                    <a:pt x="18" y="114"/>
                  </a:lnTo>
                  <a:lnTo>
                    <a:pt x="49" y="106"/>
                  </a:lnTo>
                  <a:lnTo>
                    <a:pt x="67" y="97"/>
                  </a:lnTo>
                  <a:lnTo>
                    <a:pt x="107" y="116"/>
                  </a:lnTo>
                  <a:lnTo>
                    <a:pt x="133" y="127"/>
                  </a:lnTo>
                  <a:lnTo>
                    <a:pt x="137" y="132"/>
                  </a:lnTo>
                  <a:lnTo>
                    <a:pt x="140" y="146"/>
                  </a:lnTo>
                  <a:lnTo>
                    <a:pt x="164" y="157"/>
                  </a:lnTo>
                  <a:lnTo>
                    <a:pt x="199" y="119"/>
                  </a:lnTo>
                  <a:lnTo>
                    <a:pt x="222" y="119"/>
                  </a:lnTo>
                  <a:lnTo>
                    <a:pt x="225" y="103"/>
                  </a:lnTo>
                  <a:lnTo>
                    <a:pt x="228" y="96"/>
                  </a:lnTo>
                  <a:lnTo>
                    <a:pt x="221" y="87"/>
                  </a:lnTo>
                  <a:lnTo>
                    <a:pt x="203" y="80"/>
                  </a:lnTo>
                  <a:lnTo>
                    <a:pt x="202" y="72"/>
                  </a:lnTo>
                  <a:lnTo>
                    <a:pt x="178" y="67"/>
                  </a:lnTo>
                  <a:lnTo>
                    <a:pt x="164" y="52"/>
                  </a:lnTo>
                  <a:lnTo>
                    <a:pt x="159" y="44"/>
                  </a:lnTo>
                  <a:lnTo>
                    <a:pt x="147" y="36"/>
                  </a:lnTo>
                  <a:lnTo>
                    <a:pt x="140" y="40"/>
                  </a:lnTo>
                  <a:lnTo>
                    <a:pt x="134" y="44"/>
                  </a:lnTo>
                  <a:lnTo>
                    <a:pt x="128" y="42"/>
                  </a:lnTo>
                  <a:lnTo>
                    <a:pt x="121" y="30"/>
                  </a:lnTo>
                  <a:lnTo>
                    <a:pt x="120" y="22"/>
                  </a:lnTo>
                  <a:lnTo>
                    <a:pt x="111" y="20"/>
                  </a:lnTo>
                  <a:lnTo>
                    <a:pt x="110" y="12"/>
                  </a:lnTo>
                  <a:lnTo>
                    <a:pt x="99" y="5"/>
                  </a:lnTo>
                  <a:lnTo>
                    <a:pt x="93" y="5"/>
                  </a:lnTo>
                  <a:lnTo>
                    <a:pt x="87" y="0"/>
                  </a:lnTo>
                  <a:lnTo>
                    <a:pt x="79" y="2"/>
                  </a:lnTo>
                  <a:lnTo>
                    <a:pt x="82" y="12"/>
                  </a:lnTo>
                  <a:lnTo>
                    <a:pt x="78" y="10"/>
                  </a:lnTo>
                  <a:lnTo>
                    <a:pt x="72" y="9"/>
                  </a:lnTo>
                  <a:lnTo>
                    <a:pt x="67" y="22"/>
                  </a:lnTo>
                  <a:lnTo>
                    <a:pt x="59" y="24"/>
                  </a:lnTo>
                  <a:lnTo>
                    <a:pt x="49" y="21"/>
                  </a:lnTo>
                  <a:lnTo>
                    <a:pt x="43" y="28"/>
                  </a:lnTo>
                  <a:lnTo>
                    <a:pt x="36" y="22"/>
                  </a:lnTo>
                  <a:lnTo>
                    <a:pt x="25" y="16"/>
                  </a:lnTo>
                  <a:lnTo>
                    <a:pt x="0" y="22"/>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60" name="Freeform 246"/>
            <p:cNvSpPr>
              <a:spLocks/>
            </p:cNvSpPr>
            <p:nvPr/>
          </p:nvSpPr>
          <p:spPr bwMode="auto">
            <a:xfrm>
              <a:off x="3905" y="2115"/>
              <a:ext cx="184" cy="78"/>
            </a:xfrm>
            <a:custGeom>
              <a:avLst/>
              <a:gdLst>
                <a:gd name="T0" fmla="*/ 47 w 190"/>
                <a:gd name="T1" fmla="*/ 58 h 82"/>
                <a:gd name="T2" fmla="*/ 33 w 190"/>
                <a:gd name="T3" fmla="*/ 58 h 82"/>
                <a:gd name="T4" fmla="*/ 6 w 190"/>
                <a:gd name="T5" fmla="*/ 60 h 82"/>
                <a:gd name="T6" fmla="*/ 0 w 190"/>
                <a:gd name="T7" fmla="*/ 70 h 82"/>
                <a:gd name="T8" fmla="*/ 6 w 190"/>
                <a:gd name="T9" fmla="*/ 74 h 82"/>
                <a:gd name="T10" fmla="*/ 12 w 190"/>
                <a:gd name="T11" fmla="*/ 76 h 82"/>
                <a:gd name="T12" fmla="*/ 49 w 190"/>
                <a:gd name="T13" fmla="*/ 75 h 82"/>
                <a:gd name="T14" fmla="*/ 75 w 190"/>
                <a:gd name="T15" fmla="*/ 75 h 82"/>
                <a:gd name="T16" fmla="*/ 87 w 190"/>
                <a:gd name="T17" fmla="*/ 81 h 82"/>
                <a:gd name="T18" fmla="*/ 91 w 190"/>
                <a:gd name="T19" fmla="*/ 71 h 82"/>
                <a:gd name="T20" fmla="*/ 102 w 190"/>
                <a:gd name="T21" fmla="*/ 70 h 82"/>
                <a:gd name="T22" fmla="*/ 117 w 190"/>
                <a:gd name="T23" fmla="*/ 66 h 82"/>
                <a:gd name="T24" fmla="*/ 130 w 190"/>
                <a:gd name="T25" fmla="*/ 63 h 82"/>
                <a:gd name="T26" fmla="*/ 155 w 190"/>
                <a:gd name="T27" fmla="*/ 49 h 82"/>
                <a:gd name="T28" fmla="*/ 180 w 190"/>
                <a:gd name="T29" fmla="*/ 37 h 82"/>
                <a:gd name="T30" fmla="*/ 189 w 190"/>
                <a:gd name="T31" fmla="*/ 31 h 82"/>
                <a:gd name="T32" fmla="*/ 186 w 190"/>
                <a:gd name="T33" fmla="*/ 18 h 82"/>
                <a:gd name="T34" fmla="*/ 174 w 190"/>
                <a:gd name="T35" fmla="*/ 18 h 82"/>
                <a:gd name="T36" fmla="*/ 162 w 190"/>
                <a:gd name="T37" fmla="*/ 13 h 82"/>
                <a:gd name="T38" fmla="*/ 148 w 190"/>
                <a:gd name="T39" fmla="*/ 8 h 82"/>
                <a:gd name="T40" fmla="*/ 117 w 190"/>
                <a:gd name="T41" fmla="*/ 5 h 82"/>
                <a:gd name="T42" fmla="*/ 76 w 190"/>
                <a:gd name="T43" fmla="*/ 0 h 82"/>
                <a:gd name="T44" fmla="*/ 68 w 190"/>
                <a:gd name="T45" fmla="*/ 2 h 82"/>
                <a:gd name="T46" fmla="*/ 71 w 190"/>
                <a:gd name="T47" fmla="*/ 8 h 82"/>
                <a:gd name="T48" fmla="*/ 76 w 190"/>
                <a:gd name="T49" fmla="*/ 14 h 82"/>
                <a:gd name="T50" fmla="*/ 64 w 190"/>
                <a:gd name="T51" fmla="*/ 16 h 82"/>
                <a:gd name="T52" fmla="*/ 62 w 190"/>
                <a:gd name="T53" fmla="*/ 12 h 82"/>
                <a:gd name="T54" fmla="*/ 48 w 190"/>
                <a:gd name="T55" fmla="*/ 10 h 82"/>
                <a:gd name="T56" fmla="*/ 31 w 190"/>
                <a:gd name="T57" fmla="*/ 12 h 82"/>
                <a:gd name="T58" fmla="*/ 39 w 190"/>
                <a:gd name="T59" fmla="*/ 16 h 82"/>
                <a:gd name="T60" fmla="*/ 40 w 190"/>
                <a:gd name="T61" fmla="*/ 21 h 82"/>
                <a:gd name="T62" fmla="*/ 35 w 190"/>
                <a:gd name="T63" fmla="*/ 27 h 82"/>
                <a:gd name="T64" fmla="*/ 35 w 190"/>
                <a:gd name="T65" fmla="*/ 35 h 82"/>
                <a:gd name="T66" fmla="*/ 41 w 190"/>
                <a:gd name="T67" fmla="*/ 40 h 82"/>
                <a:gd name="T68" fmla="*/ 64 w 190"/>
                <a:gd name="T69" fmla="*/ 40 h 82"/>
                <a:gd name="T70" fmla="*/ 72 w 190"/>
                <a:gd name="T71" fmla="*/ 40 h 82"/>
                <a:gd name="T72" fmla="*/ 81 w 190"/>
                <a:gd name="T73" fmla="*/ 47 h 82"/>
                <a:gd name="T74" fmla="*/ 72 w 190"/>
                <a:gd name="T75" fmla="*/ 56 h 82"/>
                <a:gd name="T76" fmla="*/ 64 w 190"/>
                <a:gd name="T77" fmla="*/ 56 h 82"/>
                <a:gd name="T78" fmla="*/ 56 w 190"/>
                <a:gd name="T79" fmla="*/ 55 h 82"/>
                <a:gd name="T80" fmla="*/ 52 w 190"/>
                <a:gd name="T81" fmla="*/ 56 h 82"/>
                <a:gd name="T82" fmla="*/ 47 w 190"/>
                <a:gd name="T83" fmla="*/ 5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0" h="82">
                  <a:moveTo>
                    <a:pt x="47" y="58"/>
                  </a:moveTo>
                  <a:lnTo>
                    <a:pt x="33" y="58"/>
                  </a:lnTo>
                  <a:lnTo>
                    <a:pt x="6" y="60"/>
                  </a:lnTo>
                  <a:lnTo>
                    <a:pt x="0" y="70"/>
                  </a:lnTo>
                  <a:lnTo>
                    <a:pt x="6" y="74"/>
                  </a:lnTo>
                  <a:lnTo>
                    <a:pt x="12" y="76"/>
                  </a:lnTo>
                  <a:lnTo>
                    <a:pt x="49" y="75"/>
                  </a:lnTo>
                  <a:lnTo>
                    <a:pt x="75" y="75"/>
                  </a:lnTo>
                  <a:lnTo>
                    <a:pt x="87" y="81"/>
                  </a:lnTo>
                  <a:lnTo>
                    <a:pt x="91" y="71"/>
                  </a:lnTo>
                  <a:lnTo>
                    <a:pt x="102" y="70"/>
                  </a:lnTo>
                  <a:lnTo>
                    <a:pt x="117" y="66"/>
                  </a:lnTo>
                  <a:lnTo>
                    <a:pt x="130" y="63"/>
                  </a:lnTo>
                  <a:lnTo>
                    <a:pt x="155" y="49"/>
                  </a:lnTo>
                  <a:lnTo>
                    <a:pt x="180" y="37"/>
                  </a:lnTo>
                  <a:lnTo>
                    <a:pt x="189" y="31"/>
                  </a:lnTo>
                  <a:lnTo>
                    <a:pt x="186" y="18"/>
                  </a:lnTo>
                  <a:lnTo>
                    <a:pt x="174" y="18"/>
                  </a:lnTo>
                  <a:lnTo>
                    <a:pt x="162" y="13"/>
                  </a:lnTo>
                  <a:lnTo>
                    <a:pt x="148" y="8"/>
                  </a:lnTo>
                  <a:lnTo>
                    <a:pt x="117" y="5"/>
                  </a:lnTo>
                  <a:lnTo>
                    <a:pt x="76" y="0"/>
                  </a:lnTo>
                  <a:lnTo>
                    <a:pt x="68" y="2"/>
                  </a:lnTo>
                  <a:lnTo>
                    <a:pt x="71" y="8"/>
                  </a:lnTo>
                  <a:lnTo>
                    <a:pt x="76" y="14"/>
                  </a:lnTo>
                  <a:lnTo>
                    <a:pt x="64" y="16"/>
                  </a:lnTo>
                  <a:lnTo>
                    <a:pt x="62" y="12"/>
                  </a:lnTo>
                  <a:lnTo>
                    <a:pt x="48" y="10"/>
                  </a:lnTo>
                  <a:lnTo>
                    <a:pt x="31" y="12"/>
                  </a:lnTo>
                  <a:lnTo>
                    <a:pt x="39" y="16"/>
                  </a:lnTo>
                  <a:lnTo>
                    <a:pt x="40" y="21"/>
                  </a:lnTo>
                  <a:lnTo>
                    <a:pt x="35" y="27"/>
                  </a:lnTo>
                  <a:lnTo>
                    <a:pt x="35" y="35"/>
                  </a:lnTo>
                  <a:lnTo>
                    <a:pt x="41" y="40"/>
                  </a:lnTo>
                  <a:lnTo>
                    <a:pt x="64" y="40"/>
                  </a:lnTo>
                  <a:lnTo>
                    <a:pt x="72" y="40"/>
                  </a:lnTo>
                  <a:lnTo>
                    <a:pt x="81" y="47"/>
                  </a:lnTo>
                  <a:lnTo>
                    <a:pt x="72" y="56"/>
                  </a:lnTo>
                  <a:lnTo>
                    <a:pt x="64" y="56"/>
                  </a:lnTo>
                  <a:lnTo>
                    <a:pt x="56" y="55"/>
                  </a:lnTo>
                  <a:lnTo>
                    <a:pt x="52" y="56"/>
                  </a:lnTo>
                  <a:lnTo>
                    <a:pt x="47" y="58"/>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sp>
          <p:nvSpPr>
            <p:cNvPr id="261" name="Freeform 247"/>
            <p:cNvSpPr>
              <a:spLocks/>
            </p:cNvSpPr>
            <p:nvPr/>
          </p:nvSpPr>
          <p:spPr bwMode="auto">
            <a:xfrm>
              <a:off x="3887" y="2161"/>
              <a:ext cx="117" cy="81"/>
            </a:xfrm>
            <a:custGeom>
              <a:avLst/>
              <a:gdLst>
                <a:gd name="T0" fmla="*/ 0 w 121"/>
                <a:gd name="T1" fmla="*/ 71 h 85"/>
                <a:gd name="T2" fmla="*/ 1 w 121"/>
                <a:gd name="T3" fmla="*/ 74 h 85"/>
                <a:gd name="T4" fmla="*/ 9 w 121"/>
                <a:gd name="T5" fmla="*/ 75 h 85"/>
                <a:gd name="T6" fmla="*/ 31 w 121"/>
                <a:gd name="T7" fmla="*/ 77 h 85"/>
                <a:gd name="T8" fmla="*/ 56 w 121"/>
                <a:gd name="T9" fmla="*/ 51 h 85"/>
                <a:gd name="T10" fmla="*/ 62 w 121"/>
                <a:gd name="T11" fmla="*/ 67 h 85"/>
                <a:gd name="T12" fmla="*/ 70 w 121"/>
                <a:gd name="T13" fmla="*/ 84 h 85"/>
                <a:gd name="T14" fmla="*/ 84 w 121"/>
                <a:gd name="T15" fmla="*/ 77 h 85"/>
                <a:gd name="T16" fmla="*/ 102 w 121"/>
                <a:gd name="T17" fmla="*/ 71 h 85"/>
                <a:gd name="T18" fmla="*/ 118 w 121"/>
                <a:gd name="T19" fmla="*/ 75 h 85"/>
                <a:gd name="T20" fmla="*/ 120 w 121"/>
                <a:gd name="T21" fmla="*/ 51 h 85"/>
                <a:gd name="T22" fmla="*/ 107 w 121"/>
                <a:gd name="T23" fmla="*/ 47 h 85"/>
                <a:gd name="T24" fmla="*/ 101 w 121"/>
                <a:gd name="T25" fmla="*/ 47 h 85"/>
                <a:gd name="T26" fmla="*/ 106 w 121"/>
                <a:gd name="T27" fmla="*/ 32 h 85"/>
                <a:gd name="T28" fmla="*/ 91 w 121"/>
                <a:gd name="T29" fmla="*/ 28 h 85"/>
                <a:gd name="T30" fmla="*/ 79 w 121"/>
                <a:gd name="T31" fmla="*/ 27 h 85"/>
                <a:gd name="T32" fmla="*/ 63 w 121"/>
                <a:gd name="T33" fmla="*/ 27 h 85"/>
                <a:gd name="T34" fmla="*/ 49 w 121"/>
                <a:gd name="T35" fmla="*/ 27 h 85"/>
                <a:gd name="T36" fmla="*/ 33 w 121"/>
                <a:gd name="T37" fmla="*/ 27 h 85"/>
                <a:gd name="T38" fmla="*/ 20 w 121"/>
                <a:gd name="T39" fmla="*/ 24 h 85"/>
                <a:gd name="T40" fmla="*/ 17 w 121"/>
                <a:gd name="T41" fmla="*/ 23 h 85"/>
                <a:gd name="T42" fmla="*/ 20 w 121"/>
                <a:gd name="T43" fmla="*/ 16 h 85"/>
                <a:gd name="T44" fmla="*/ 26 w 121"/>
                <a:gd name="T45" fmla="*/ 12 h 85"/>
                <a:gd name="T46" fmla="*/ 48 w 121"/>
                <a:gd name="T47" fmla="*/ 8 h 85"/>
                <a:gd name="T48" fmla="*/ 47 w 121"/>
                <a:gd name="T49" fmla="*/ 0 h 85"/>
                <a:gd name="T50" fmla="*/ 29 w 121"/>
                <a:gd name="T51" fmla="*/ 2 h 85"/>
                <a:gd name="T52" fmla="*/ 16 w 121"/>
                <a:gd name="T53" fmla="*/ 2 h 85"/>
                <a:gd name="T54" fmla="*/ 6 w 121"/>
                <a:gd name="T55" fmla="*/ 10 h 85"/>
                <a:gd name="T56" fmla="*/ 2 w 121"/>
                <a:gd name="T57" fmla="*/ 27 h 85"/>
                <a:gd name="T58" fmla="*/ 4 w 121"/>
                <a:gd name="T59" fmla="*/ 31 h 85"/>
                <a:gd name="T60" fmla="*/ 2 w 121"/>
                <a:gd name="T61" fmla="*/ 32 h 85"/>
                <a:gd name="T62" fmla="*/ 13 w 121"/>
                <a:gd name="T63" fmla="*/ 36 h 85"/>
                <a:gd name="T64" fmla="*/ 18 w 121"/>
                <a:gd name="T65" fmla="*/ 46 h 85"/>
                <a:gd name="T66" fmla="*/ 14 w 121"/>
                <a:gd name="T67" fmla="*/ 56 h 85"/>
                <a:gd name="T68" fmla="*/ 12 w 121"/>
                <a:gd name="T69" fmla="*/ 58 h 85"/>
                <a:gd name="T70" fmla="*/ 8 w 121"/>
                <a:gd name="T71" fmla="*/ 62 h 85"/>
                <a:gd name="T72" fmla="*/ 0 w 121"/>
                <a:gd name="T73" fmla="*/ 71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1" h="85">
                  <a:moveTo>
                    <a:pt x="0" y="71"/>
                  </a:moveTo>
                  <a:lnTo>
                    <a:pt x="1" y="74"/>
                  </a:lnTo>
                  <a:lnTo>
                    <a:pt x="9" y="75"/>
                  </a:lnTo>
                  <a:lnTo>
                    <a:pt x="31" y="77"/>
                  </a:lnTo>
                  <a:lnTo>
                    <a:pt x="56" y="51"/>
                  </a:lnTo>
                  <a:lnTo>
                    <a:pt x="62" y="67"/>
                  </a:lnTo>
                  <a:lnTo>
                    <a:pt x="70" y="84"/>
                  </a:lnTo>
                  <a:lnTo>
                    <a:pt x="84" y="77"/>
                  </a:lnTo>
                  <a:lnTo>
                    <a:pt x="102" y="71"/>
                  </a:lnTo>
                  <a:lnTo>
                    <a:pt x="118" y="75"/>
                  </a:lnTo>
                  <a:lnTo>
                    <a:pt x="120" y="51"/>
                  </a:lnTo>
                  <a:lnTo>
                    <a:pt x="107" y="47"/>
                  </a:lnTo>
                  <a:lnTo>
                    <a:pt x="101" y="47"/>
                  </a:lnTo>
                  <a:lnTo>
                    <a:pt x="106" y="32"/>
                  </a:lnTo>
                  <a:lnTo>
                    <a:pt x="91" y="28"/>
                  </a:lnTo>
                  <a:lnTo>
                    <a:pt x="79" y="27"/>
                  </a:lnTo>
                  <a:lnTo>
                    <a:pt x="63" y="27"/>
                  </a:lnTo>
                  <a:lnTo>
                    <a:pt x="49" y="27"/>
                  </a:lnTo>
                  <a:lnTo>
                    <a:pt x="33" y="27"/>
                  </a:lnTo>
                  <a:lnTo>
                    <a:pt x="20" y="24"/>
                  </a:lnTo>
                  <a:lnTo>
                    <a:pt x="17" y="23"/>
                  </a:lnTo>
                  <a:lnTo>
                    <a:pt x="20" y="16"/>
                  </a:lnTo>
                  <a:lnTo>
                    <a:pt x="26" y="12"/>
                  </a:lnTo>
                  <a:lnTo>
                    <a:pt x="48" y="8"/>
                  </a:lnTo>
                  <a:lnTo>
                    <a:pt x="47" y="0"/>
                  </a:lnTo>
                  <a:lnTo>
                    <a:pt x="29" y="2"/>
                  </a:lnTo>
                  <a:lnTo>
                    <a:pt x="16" y="2"/>
                  </a:lnTo>
                  <a:lnTo>
                    <a:pt x="6" y="10"/>
                  </a:lnTo>
                  <a:lnTo>
                    <a:pt x="2" y="27"/>
                  </a:lnTo>
                  <a:lnTo>
                    <a:pt x="4" y="31"/>
                  </a:lnTo>
                  <a:lnTo>
                    <a:pt x="2" y="32"/>
                  </a:lnTo>
                  <a:lnTo>
                    <a:pt x="13" y="36"/>
                  </a:lnTo>
                  <a:lnTo>
                    <a:pt x="18" y="46"/>
                  </a:lnTo>
                  <a:lnTo>
                    <a:pt x="14" y="56"/>
                  </a:lnTo>
                  <a:lnTo>
                    <a:pt x="12" y="58"/>
                  </a:lnTo>
                  <a:lnTo>
                    <a:pt x="8" y="62"/>
                  </a:lnTo>
                  <a:lnTo>
                    <a:pt x="0" y="71"/>
                  </a:lnTo>
                </a:path>
              </a:pathLst>
            </a:custGeom>
            <a:grpFill/>
            <a:ln w="19050" cap="flat" cmpd="sng">
              <a:noFill/>
              <a:prstDash val="solid"/>
              <a:round/>
              <a:headEnd type="none" w="med" len="med"/>
              <a:tailEnd type="none" w="med" len="med"/>
            </a:ln>
            <a:effectLst/>
            <a:extLst/>
          </p:spPr>
          <p:txBody>
            <a:bodyPr lIns="0" tIns="0" rIns="0" bIns="0" anchor="ctr"/>
            <a:lstStyle/>
            <a:p>
              <a:pPr eaLnBrk="0" hangingPunct="0">
                <a:spcBef>
                  <a:spcPct val="0"/>
                </a:spcBef>
                <a:buNone/>
                <a:defRPr/>
              </a:pPr>
              <a:endParaRPr lang="en-US" sz="1800" b="0">
                <a:solidFill>
                  <a:prstClr val="black"/>
                </a:solidFill>
                <a:latin typeface="Calibri" panose="020F0502020204030204" pitchFamily="34" charset="0"/>
                <a:ea typeface="MS PGothic" panose="020B0600070205080204" pitchFamily="34" charset="-128"/>
                <a:cs typeface="Times New Roman" pitchFamily="18" charset="0"/>
              </a:endParaRPr>
            </a:p>
          </p:txBody>
        </p:sp>
      </p:grpSp>
      <p:sp>
        <p:nvSpPr>
          <p:cNvPr id="5" name="Title 4"/>
          <p:cNvSpPr>
            <a:spLocks noGrp="1"/>
          </p:cNvSpPr>
          <p:nvPr>
            <p:ph type="title"/>
          </p:nvPr>
        </p:nvSpPr>
        <p:spPr/>
        <p:txBody>
          <a:bodyPr/>
          <a:lstStyle/>
          <a:p>
            <a:r>
              <a:rPr lang="en-US" altLang="en-US"/>
              <a:t>Automation is re-ordering the way we do work in the delivery of services</a:t>
            </a:r>
            <a:endParaRPr lang="en-US" dirty="0"/>
          </a:p>
        </p:txBody>
      </p:sp>
      <p:sp>
        <p:nvSpPr>
          <p:cNvPr id="32779" name="Rectangle 2"/>
          <p:cNvSpPr txBox="1">
            <a:spLocks noChangeArrowheads="1"/>
          </p:cNvSpPr>
          <p:nvPr/>
        </p:nvSpPr>
        <p:spPr bwMode="auto">
          <a:xfrm>
            <a:off x="1897064" y="1392239"/>
            <a:ext cx="1393825" cy="681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spcBef>
                <a:spcPct val="0"/>
              </a:spcBef>
              <a:buNone/>
              <a:defRPr/>
            </a:pPr>
            <a:r>
              <a:rPr lang="en-US" altLang="en-US" sz="1400" b="0" dirty="0">
                <a:solidFill>
                  <a:prstClr val="black"/>
                </a:solidFill>
                <a:latin typeface="Arial" panose="020B0604020202020204" pitchFamily="34" charset="0"/>
                <a:cs typeface="Times New Roman" pitchFamily="18" charset="0"/>
              </a:rPr>
              <a:t>Global status &amp; sample results (Sept, 2017)</a:t>
            </a:r>
          </a:p>
        </p:txBody>
      </p:sp>
      <p:sp>
        <p:nvSpPr>
          <p:cNvPr id="32780" name="Rectangle 7"/>
          <p:cNvSpPr>
            <a:spLocks noChangeArrowheads="1"/>
          </p:cNvSpPr>
          <p:nvPr/>
        </p:nvSpPr>
        <p:spPr bwMode="auto">
          <a:xfrm>
            <a:off x="8262938" y="1336676"/>
            <a:ext cx="1960562"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r" eaLnBrk="0" hangingPunct="0">
              <a:lnSpc>
                <a:spcPct val="100000"/>
              </a:lnSpc>
              <a:spcBef>
                <a:spcPct val="0"/>
              </a:spcBef>
              <a:buNone/>
              <a:defRPr/>
            </a:pPr>
            <a:r>
              <a:rPr lang="en-US" altLang="en-US" sz="2000">
                <a:solidFill>
                  <a:prstClr val="black"/>
                </a:solidFill>
                <a:latin typeface="Arial" panose="020B0604020202020204" pitchFamily="34" charset="0"/>
                <a:cs typeface="Times New Roman" pitchFamily="18" charset="0"/>
              </a:rPr>
              <a:t>“Automation</a:t>
            </a:r>
            <a:endParaRPr lang="en-US" altLang="en-US" sz="2000" b="0">
              <a:solidFill>
                <a:prstClr val="black"/>
              </a:solidFill>
              <a:latin typeface="Arial" panose="020B0604020202020204" pitchFamily="34" charset="0"/>
              <a:cs typeface="Times New Roman" pitchFamily="18" charset="0"/>
            </a:endParaRPr>
          </a:p>
          <a:p>
            <a:pPr algn="r" eaLnBrk="0" hangingPunct="0">
              <a:lnSpc>
                <a:spcPct val="100000"/>
              </a:lnSpc>
              <a:spcBef>
                <a:spcPct val="0"/>
              </a:spcBef>
              <a:buNone/>
              <a:defRPr/>
            </a:pPr>
            <a:r>
              <a:rPr lang="en-US" altLang="en-US" sz="1400" b="0">
                <a:solidFill>
                  <a:prstClr val="black"/>
                </a:solidFill>
                <a:latin typeface="Arial" panose="020B0604020202020204" pitchFamily="34" charset="0"/>
                <a:cs typeface="Times New Roman" pitchFamily="18" charset="0"/>
              </a:rPr>
              <a:t>is core to our services…”</a:t>
            </a:r>
          </a:p>
        </p:txBody>
      </p:sp>
      <p:sp>
        <p:nvSpPr>
          <p:cNvPr id="32781" name="Rectangle 2"/>
          <p:cNvSpPr txBox="1">
            <a:spLocks noChangeArrowheads="1"/>
          </p:cNvSpPr>
          <p:nvPr/>
        </p:nvSpPr>
        <p:spPr bwMode="auto">
          <a:xfrm>
            <a:off x="3167063" y="5318125"/>
            <a:ext cx="21717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2000" dirty="0">
                <a:solidFill>
                  <a:schemeClr val="accent4"/>
                </a:solidFill>
                <a:latin typeface="Arial" panose="020B0604020202020204" pitchFamily="34" charset="0"/>
                <a:cs typeface="Times New Roman" pitchFamily="18" charset="0"/>
              </a:rPr>
              <a:t>Clients</a:t>
            </a:r>
            <a:r>
              <a:rPr lang="en-US" altLang="en-US" sz="1400" b="0" dirty="0">
                <a:solidFill>
                  <a:prstClr val="black"/>
                </a:solidFill>
                <a:latin typeface="Arial" panose="020B0604020202020204" pitchFamily="34" charset="0"/>
                <a:cs typeface="Times New Roman" pitchFamily="18" charset="0"/>
              </a:rPr>
              <a:t> in</a:t>
            </a:r>
          </a:p>
          <a:p>
            <a:pPr eaLnBrk="0" hangingPunct="0">
              <a:spcBef>
                <a:spcPct val="0"/>
              </a:spcBef>
              <a:buNone/>
              <a:defRPr/>
            </a:pPr>
            <a:r>
              <a:rPr lang="en-US" altLang="en-US" sz="1400" b="0" dirty="0">
                <a:solidFill>
                  <a:prstClr val="black"/>
                </a:solidFill>
                <a:latin typeface="Arial" panose="020B0604020202020204" pitchFamily="34" charset="0"/>
                <a:cs typeface="Times New Roman" pitchFamily="18" charset="0"/>
              </a:rPr>
              <a:t>process automation </a:t>
            </a:r>
          </a:p>
        </p:txBody>
      </p:sp>
      <p:sp>
        <p:nvSpPr>
          <p:cNvPr id="32782" name="Rectangle 2"/>
          <p:cNvSpPr txBox="1">
            <a:spLocks noChangeArrowheads="1"/>
          </p:cNvSpPr>
          <p:nvPr/>
        </p:nvSpPr>
        <p:spPr bwMode="auto">
          <a:xfrm>
            <a:off x="5967413" y="5305425"/>
            <a:ext cx="2170112"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2000" dirty="0">
                <a:solidFill>
                  <a:schemeClr val="accent1"/>
                </a:solidFill>
                <a:latin typeface="Arial" panose="020B0604020202020204" pitchFamily="34" charset="0"/>
                <a:cs typeface="Times New Roman" pitchFamily="18" charset="0"/>
              </a:rPr>
              <a:t>Devices</a:t>
            </a:r>
            <a:endParaRPr lang="en-US" altLang="en-US" sz="1400" b="0" dirty="0">
              <a:solidFill>
                <a:schemeClr val="accent1"/>
              </a:solidFill>
              <a:latin typeface="Arial" panose="020B0604020202020204" pitchFamily="34" charset="0"/>
              <a:cs typeface="Times New Roman" pitchFamily="18" charset="0"/>
            </a:endParaRPr>
          </a:p>
          <a:p>
            <a:pPr eaLnBrk="0" hangingPunct="0">
              <a:spcBef>
                <a:spcPct val="0"/>
              </a:spcBef>
              <a:buNone/>
              <a:defRPr/>
            </a:pPr>
            <a:r>
              <a:rPr lang="en-US" altLang="en-US" sz="1400" b="0" dirty="0">
                <a:solidFill>
                  <a:prstClr val="black"/>
                </a:solidFill>
                <a:latin typeface="Arial" panose="020B0604020202020204" pitchFamily="34" charset="0"/>
                <a:cs typeface="Times New Roman" pitchFamily="18" charset="0"/>
              </a:rPr>
              <a:t>covered</a:t>
            </a:r>
          </a:p>
        </p:txBody>
      </p:sp>
      <p:sp>
        <p:nvSpPr>
          <p:cNvPr id="32783" name="Rectangle 2"/>
          <p:cNvSpPr txBox="1">
            <a:spLocks noChangeArrowheads="1"/>
          </p:cNvSpPr>
          <p:nvPr/>
        </p:nvSpPr>
        <p:spPr bwMode="auto">
          <a:xfrm>
            <a:off x="8199439" y="5305425"/>
            <a:ext cx="2289175"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2000" dirty="0">
                <a:latin typeface="Arial" panose="020B0604020202020204" pitchFamily="34" charset="0"/>
                <a:cs typeface="Times New Roman" pitchFamily="18" charset="0"/>
              </a:rPr>
              <a:t>Incidents</a:t>
            </a:r>
            <a:endParaRPr lang="en-US" altLang="en-US" sz="2000" b="0" dirty="0">
              <a:latin typeface="Arial" panose="020B0604020202020204" pitchFamily="34" charset="0"/>
              <a:cs typeface="Times New Roman" pitchFamily="18" charset="0"/>
            </a:endParaRPr>
          </a:p>
          <a:p>
            <a:pPr eaLnBrk="0" hangingPunct="0">
              <a:spcBef>
                <a:spcPct val="0"/>
              </a:spcBef>
              <a:buNone/>
              <a:defRPr/>
            </a:pPr>
            <a:r>
              <a:rPr lang="en-US" altLang="en-US" sz="1400" b="0" dirty="0">
                <a:solidFill>
                  <a:prstClr val="black"/>
                </a:solidFill>
                <a:latin typeface="Arial" panose="020B0604020202020204" pitchFamily="34" charset="0"/>
                <a:cs typeface="Times New Roman" pitchFamily="18" charset="0"/>
              </a:rPr>
              <a:t>processed since </a:t>
            </a:r>
            <a:br>
              <a:rPr lang="en-US" altLang="en-US" sz="1400" b="0" dirty="0">
                <a:solidFill>
                  <a:prstClr val="black"/>
                </a:solidFill>
                <a:latin typeface="Arial" panose="020B0604020202020204" pitchFamily="34" charset="0"/>
                <a:cs typeface="Times New Roman" pitchFamily="18" charset="0"/>
              </a:rPr>
            </a:br>
            <a:r>
              <a:rPr lang="en-US" altLang="en-US" sz="1400" b="0" dirty="0">
                <a:solidFill>
                  <a:prstClr val="black"/>
                </a:solidFill>
                <a:latin typeface="Arial" panose="020B0604020202020204" pitchFamily="34" charset="0"/>
                <a:cs typeface="Times New Roman" pitchFamily="18" charset="0"/>
              </a:rPr>
              <a:t>mid-2014</a:t>
            </a:r>
          </a:p>
        </p:txBody>
      </p:sp>
      <p:sp>
        <p:nvSpPr>
          <p:cNvPr id="279" name="Oval 278"/>
          <p:cNvSpPr/>
          <p:nvPr/>
        </p:nvSpPr>
        <p:spPr>
          <a:xfrm>
            <a:off x="2116138" y="5143500"/>
            <a:ext cx="958850" cy="95885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2800" b="0">
              <a:solidFill>
                <a:prstClr val="white"/>
              </a:solidFill>
              <a:latin typeface="HelveticaNeueLT Std Lt" charset="0"/>
              <a:ea typeface="MS PGothic" charset="0"/>
              <a:cs typeface="MS PGothic" charset="0"/>
            </a:endParaRPr>
          </a:p>
        </p:txBody>
      </p:sp>
      <p:sp>
        <p:nvSpPr>
          <p:cNvPr id="280" name="Oval 279"/>
          <p:cNvSpPr/>
          <p:nvPr/>
        </p:nvSpPr>
        <p:spPr>
          <a:xfrm>
            <a:off x="4926013" y="5143500"/>
            <a:ext cx="958850" cy="95885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2800" b="0">
              <a:solidFill>
                <a:prstClr val="white"/>
              </a:solidFill>
              <a:latin typeface="HelveticaNeueLT Std Lt" charset="0"/>
              <a:ea typeface="MS PGothic" charset="0"/>
              <a:cs typeface="MS PGothic" charset="0"/>
            </a:endParaRPr>
          </a:p>
        </p:txBody>
      </p:sp>
      <p:sp>
        <p:nvSpPr>
          <p:cNvPr id="281" name="Oval 280"/>
          <p:cNvSpPr/>
          <p:nvPr/>
        </p:nvSpPr>
        <p:spPr>
          <a:xfrm>
            <a:off x="7158038" y="5143500"/>
            <a:ext cx="958850" cy="95885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2800" b="0">
              <a:solidFill>
                <a:prstClr val="white"/>
              </a:solidFill>
              <a:latin typeface="HelveticaNeueLT Std Lt" charset="0"/>
              <a:ea typeface="MS PGothic" charset="0"/>
              <a:cs typeface="MS PGothic" charset="0"/>
            </a:endParaRPr>
          </a:p>
        </p:txBody>
      </p:sp>
      <p:sp>
        <p:nvSpPr>
          <p:cNvPr id="32787" name="Rectangle 2"/>
          <p:cNvSpPr txBox="1">
            <a:spLocks noChangeArrowheads="1"/>
          </p:cNvSpPr>
          <p:nvPr/>
        </p:nvSpPr>
        <p:spPr bwMode="auto">
          <a:xfrm>
            <a:off x="4073526" y="2843213"/>
            <a:ext cx="69056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100" b="0">
                <a:solidFill>
                  <a:prstClr val="black"/>
                </a:solidFill>
                <a:latin typeface="Arial" panose="020B0604020202020204" pitchFamily="34" charset="0"/>
                <a:cs typeface="Times New Roman" pitchFamily="18" charset="0"/>
              </a:rPr>
              <a:t>Clients</a:t>
            </a:r>
          </a:p>
        </p:txBody>
      </p:sp>
      <p:sp>
        <p:nvSpPr>
          <p:cNvPr id="289" name="Oval 288"/>
          <p:cNvSpPr/>
          <p:nvPr/>
        </p:nvSpPr>
        <p:spPr>
          <a:xfrm>
            <a:off x="3660776" y="2722564"/>
            <a:ext cx="466725" cy="465137"/>
          </a:xfrm>
          <a:prstGeom prst="ellipse">
            <a:avLst/>
          </a:prstGeom>
          <a:solidFill>
            <a:srgbClr val="00649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32789" name="Rectangle 2"/>
          <p:cNvSpPr txBox="1">
            <a:spLocks noChangeArrowheads="1"/>
          </p:cNvSpPr>
          <p:nvPr/>
        </p:nvSpPr>
        <p:spPr bwMode="auto">
          <a:xfrm>
            <a:off x="3649663" y="2832101"/>
            <a:ext cx="603250"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200" dirty="0">
                <a:solidFill>
                  <a:prstClr val="white"/>
                </a:solidFill>
                <a:latin typeface="Arial" panose="020B0604020202020204" pitchFamily="34" charset="0"/>
                <a:cs typeface="Times New Roman" pitchFamily="18" charset="0"/>
              </a:rPr>
              <a:t>18%</a:t>
            </a:r>
          </a:p>
        </p:txBody>
      </p:sp>
      <p:sp>
        <p:nvSpPr>
          <p:cNvPr id="32790" name="Rectangle 2"/>
          <p:cNvSpPr txBox="1">
            <a:spLocks noChangeArrowheads="1"/>
          </p:cNvSpPr>
          <p:nvPr/>
        </p:nvSpPr>
        <p:spPr bwMode="auto">
          <a:xfrm>
            <a:off x="4356101" y="3244850"/>
            <a:ext cx="68897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100" b="0">
                <a:solidFill>
                  <a:prstClr val="black"/>
                </a:solidFill>
                <a:latin typeface="Arial" panose="020B0604020202020204" pitchFamily="34" charset="0"/>
                <a:cs typeface="Times New Roman" pitchFamily="18" charset="0"/>
              </a:rPr>
              <a:t>Servers</a:t>
            </a:r>
          </a:p>
        </p:txBody>
      </p:sp>
      <p:sp>
        <p:nvSpPr>
          <p:cNvPr id="292" name="Oval 291"/>
          <p:cNvSpPr/>
          <p:nvPr/>
        </p:nvSpPr>
        <p:spPr>
          <a:xfrm>
            <a:off x="3941764" y="3124201"/>
            <a:ext cx="466725" cy="466725"/>
          </a:xfrm>
          <a:prstGeom prst="ellipse">
            <a:avLst/>
          </a:prstGeom>
          <a:solidFill>
            <a:srgbClr val="00649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32792" name="Rectangle 2"/>
          <p:cNvSpPr txBox="1">
            <a:spLocks noChangeArrowheads="1"/>
          </p:cNvSpPr>
          <p:nvPr/>
        </p:nvSpPr>
        <p:spPr bwMode="auto">
          <a:xfrm>
            <a:off x="3932238" y="3219450"/>
            <a:ext cx="603250"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200" dirty="0">
                <a:solidFill>
                  <a:prstClr val="white"/>
                </a:solidFill>
                <a:latin typeface="Arial" panose="020B0604020202020204" pitchFamily="34" charset="0"/>
                <a:cs typeface="Times New Roman" pitchFamily="18" charset="0"/>
              </a:rPr>
              <a:t>49%</a:t>
            </a:r>
          </a:p>
        </p:txBody>
      </p:sp>
      <p:sp>
        <p:nvSpPr>
          <p:cNvPr id="32793" name="Rectangle 2"/>
          <p:cNvSpPr txBox="1">
            <a:spLocks noChangeArrowheads="1"/>
          </p:cNvSpPr>
          <p:nvPr/>
        </p:nvSpPr>
        <p:spPr bwMode="auto">
          <a:xfrm>
            <a:off x="5873751" y="2738438"/>
            <a:ext cx="68897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100" b="0">
                <a:solidFill>
                  <a:prstClr val="black"/>
                </a:solidFill>
                <a:latin typeface="Arial" panose="020B0604020202020204" pitchFamily="34" charset="0"/>
                <a:cs typeface="Times New Roman" pitchFamily="18" charset="0"/>
              </a:rPr>
              <a:t>Clients</a:t>
            </a:r>
          </a:p>
        </p:txBody>
      </p:sp>
      <p:sp>
        <p:nvSpPr>
          <p:cNvPr id="296" name="Oval 295"/>
          <p:cNvSpPr/>
          <p:nvPr/>
        </p:nvSpPr>
        <p:spPr>
          <a:xfrm>
            <a:off x="5461000" y="2617789"/>
            <a:ext cx="465138" cy="465137"/>
          </a:xfrm>
          <a:prstGeom prst="ellipse">
            <a:avLst/>
          </a:prstGeom>
          <a:solidFill>
            <a:srgbClr val="00649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32795" name="Rectangle 2"/>
          <p:cNvSpPr txBox="1">
            <a:spLocks noChangeArrowheads="1"/>
          </p:cNvSpPr>
          <p:nvPr/>
        </p:nvSpPr>
        <p:spPr bwMode="auto">
          <a:xfrm>
            <a:off x="5449888" y="2720976"/>
            <a:ext cx="603250"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200" dirty="0">
                <a:solidFill>
                  <a:prstClr val="white"/>
                </a:solidFill>
                <a:latin typeface="Arial" panose="020B0604020202020204" pitchFamily="34" charset="0"/>
                <a:cs typeface="Times New Roman" pitchFamily="18" charset="0"/>
              </a:rPr>
              <a:t>34%</a:t>
            </a:r>
          </a:p>
        </p:txBody>
      </p:sp>
      <p:sp>
        <p:nvSpPr>
          <p:cNvPr id="32796" name="Rectangle 2"/>
          <p:cNvSpPr txBox="1">
            <a:spLocks noChangeArrowheads="1"/>
          </p:cNvSpPr>
          <p:nvPr/>
        </p:nvSpPr>
        <p:spPr bwMode="auto">
          <a:xfrm>
            <a:off x="6154738" y="3133726"/>
            <a:ext cx="690562"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100" b="0">
                <a:solidFill>
                  <a:prstClr val="black"/>
                </a:solidFill>
                <a:latin typeface="Arial" panose="020B0604020202020204" pitchFamily="34" charset="0"/>
                <a:cs typeface="Times New Roman" pitchFamily="18" charset="0"/>
              </a:rPr>
              <a:t>Servers</a:t>
            </a:r>
          </a:p>
        </p:txBody>
      </p:sp>
      <p:sp>
        <p:nvSpPr>
          <p:cNvPr id="299" name="Oval 298"/>
          <p:cNvSpPr/>
          <p:nvPr/>
        </p:nvSpPr>
        <p:spPr>
          <a:xfrm>
            <a:off x="5741989" y="3013075"/>
            <a:ext cx="466725" cy="465138"/>
          </a:xfrm>
          <a:prstGeom prst="ellipse">
            <a:avLst/>
          </a:prstGeom>
          <a:solidFill>
            <a:srgbClr val="00649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32798" name="Rectangle 2"/>
          <p:cNvSpPr txBox="1">
            <a:spLocks noChangeArrowheads="1"/>
          </p:cNvSpPr>
          <p:nvPr/>
        </p:nvSpPr>
        <p:spPr bwMode="auto">
          <a:xfrm>
            <a:off x="5730875" y="3114675"/>
            <a:ext cx="603250"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200">
                <a:solidFill>
                  <a:prstClr val="white"/>
                </a:solidFill>
                <a:latin typeface="Arial" panose="020B0604020202020204" pitchFamily="34" charset="0"/>
                <a:cs typeface="Times New Roman" pitchFamily="18" charset="0"/>
              </a:rPr>
              <a:t>29%</a:t>
            </a:r>
          </a:p>
        </p:txBody>
      </p:sp>
      <p:sp>
        <p:nvSpPr>
          <p:cNvPr id="32799" name="Rectangle 2"/>
          <p:cNvSpPr txBox="1">
            <a:spLocks noChangeArrowheads="1"/>
          </p:cNvSpPr>
          <p:nvPr/>
        </p:nvSpPr>
        <p:spPr bwMode="auto">
          <a:xfrm>
            <a:off x="7900988" y="3294063"/>
            <a:ext cx="690562" cy="284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100" b="0">
                <a:solidFill>
                  <a:prstClr val="black"/>
                </a:solidFill>
                <a:latin typeface="Arial" panose="020B0604020202020204" pitchFamily="34" charset="0"/>
                <a:cs typeface="Times New Roman" pitchFamily="18" charset="0"/>
              </a:rPr>
              <a:t>Clients</a:t>
            </a:r>
          </a:p>
        </p:txBody>
      </p:sp>
      <p:sp>
        <p:nvSpPr>
          <p:cNvPr id="302" name="Oval 301"/>
          <p:cNvSpPr/>
          <p:nvPr/>
        </p:nvSpPr>
        <p:spPr>
          <a:xfrm>
            <a:off x="7488239" y="3171826"/>
            <a:ext cx="466725" cy="466725"/>
          </a:xfrm>
          <a:prstGeom prst="ellipse">
            <a:avLst/>
          </a:prstGeom>
          <a:solidFill>
            <a:srgbClr val="00649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32801" name="Rectangle 2"/>
          <p:cNvSpPr txBox="1">
            <a:spLocks noChangeArrowheads="1"/>
          </p:cNvSpPr>
          <p:nvPr/>
        </p:nvSpPr>
        <p:spPr bwMode="auto">
          <a:xfrm>
            <a:off x="7470775" y="3281363"/>
            <a:ext cx="603250"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200" dirty="0">
                <a:solidFill>
                  <a:prstClr val="white"/>
                </a:solidFill>
                <a:latin typeface="Arial" panose="020B0604020202020204" pitchFamily="34" charset="0"/>
                <a:cs typeface="Times New Roman" pitchFamily="18" charset="0"/>
              </a:rPr>
              <a:t> 11%</a:t>
            </a:r>
          </a:p>
        </p:txBody>
      </p:sp>
      <p:sp>
        <p:nvSpPr>
          <p:cNvPr id="32802" name="Rectangle 2"/>
          <p:cNvSpPr txBox="1">
            <a:spLocks noChangeArrowheads="1"/>
          </p:cNvSpPr>
          <p:nvPr/>
        </p:nvSpPr>
        <p:spPr bwMode="auto">
          <a:xfrm>
            <a:off x="8183564" y="3695701"/>
            <a:ext cx="688975"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100" b="0">
                <a:solidFill>
                  <a:prstClr val="black"/>
                </a:solidFill>
                <a:latin typeface="Arial" panose="020B0604020202020204" pitchFamily="34" charset="0"/>
                <a:cs typeface="Times New Roman" pitchFamily="18" charset="0"/>
              </a:rPr>
              <a:t>Servers</a:t>
            </a:r>
          </a:p>
        </p:txBody>
      </p:sp>
      <p:sp>
        <p:nvSpPr>
          <p:cNvPr id="305" name="Oval 304"/>
          <p:cNvSpPr/>
          <p:nvPr/>
        </p:nvSpPr>
        <p:spPr>
          <a:xfrm>
            <a:off x="7770814" y="3573464"/>
            <a:ext cx="465137" cy="466725"/>
          </a:xfrm>
          <a:prstGeom prst="ellipse">
            <a:avLst/>
          </a:prstGeom>
          <a:solidFill>
            <a:srgbClr val="00649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32804" name="Rectangle 2"/>
          <p:cNvSpPr txBox="1">
            <a:spLocks noChangeArrowheads="1"/>
          </p:cNvSpPr>
          <p:nvPr/>
        </p:nvSpPr>
        <p:spPr bwMode="auto">
          <a:xfrm>
            <a:off x="7796213" y="3670301"/>
            <a:ext cx="601662"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400" dirty="0">
                <a:solidFill>
                  <a:prstClr val="white"/>
                </a:solidFill>
                <a:latin typeface="Arial" panose="020B0604020202020204" pitchFamily="34" charset="0"/>
                <a:cs typeface="Times New Roman" pitchFamily="18" charset="0"/>
              </a:rPr>
              <a:t>12%</a:t>
            </a:r>
          </a:p>
        </p:txBody>
      </p:sp>
      <p:sp>
        <p:nvSpPr>
          <p:cNvPr id="32805" name="Rectangle 2"/>
          <p:cNvSpPr txBox="1">
            <a:spLocks noChangeArrowheads="1"/>
          </p:cNvSpPr>
          <p:nvPr/>
        </p:nvSpPr>
        <p:spPr bwMode="auto">
          <a:xfrm>
            <a:off x="2176464" y="3851276"/>
            <a:ext cx="1393825" cy="54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spcBef>
                <a:spcPts val="375"/>
              </a:spcBef>
              <a:buNone/>
              <a:defRPr/>
            </a:pPr>
            <a:r>
              <a:rPr lang="en-US" altLang="en-US" sz="1200" b="0">
                <a:solidFill>
                  <a:prstClr val="white"/>
                </a:solidFill>
                <a:latin typeface="Arial" panose="020B0604020202020204" pitchFamily="34" charset="0"/>
                <a:cs typeface="Times New Roman" pitchFamily="18" charset="0"/>
              </a:rPr>
              <a:t>Global deployment across clients</a:t>
            </a:r>
          </a:p>
        </p:txBody>
      </p:sp>
      <p:sp>
        <p:nvSpPr>
          <p:cNvPr id="315" name="Rounded Rectangle 314"/>
          <p:cNvSpPr/>
          <p:nvPr/>
        </p:nvSpPr>
        <p:spPr>
          <a:xfrm>
            <a:off x="9169401" y="3141664"/>
            <a:ext cx="1362075" cy="600075"/>
          </a:xfrm>
          <a:prstGeom prst="roundRect">
            <a:avLst/>
          </a:prstGeom>
          <a:solidFill>
            <a:srgbClr val="34B340"/>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600" b="0">
              <a:solidFill>
                <a:srgbClr val="FFFFFF"/>
              </a:solidFill>
              <a:latin typeface="Calibri"/>
              <a:ea typeface="MS PGothic" charset="0"/>
              <a:cs typeface="MS PGothic" charset="0"/>
            </a:endParaRPr>
          </a:p>
        </p:txBody>
      </p:sp>
      <p:sp>
        <p:nvSpPr>
          <p:cNvPr id="32807" name="Rectangle 2"/>
          <p:cNvSpPr txBox="1">
            <a:spLocks noChangeArrowheads="1"/>
          </p:cNvSpPr>
          <p:nvPr/>
        </p:nvSpPr>
        <p:spPr bwMode="auto">
          <a:xfrm>
            <a:off x="9148764" y="3235326"/>
            <a:ext cx="1393825" cy="544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spcBef>
                <a:spcPts val="375"/>
              </a:spcBef>
              <a:buNone/>
              <a:defRPr/>
            </a:pPr>
            <a:r>
              <a:rPr lang="en-US" altLang="en-US" sz="1200" b="0">
                <a:solidFill>
                  <a:prstClr val="white"/>
                </a:solidFill>
                <a:latin typeface="Arial" panose="020B0604020202020204" pitchFamily="34" charset="0"/>
                <a:cs typeface="Times New Roman" pitchFamily="18" charset="0"/>
              </a:rPr>
              <a:t>Implementation in our server base</a:t>
            </a:r>
          </a:p>
        </p:txBody>
      </p:sp>
      <p:sp>
        <p:nvSpPr>
          <p:cNvPr id="32808" name="Rectangle 316"/>
          <p:cNvSpPr>
            <a:spLocks noChangeArrowheads="1"/>
          </p:cNvSpPr>
          <p:nvPr/>
        </p:nvSpPr>
        <p:spPr bwMode="auto">
          <a:xfrm>
            <a:off x="4823583" y="5355385"/>
            <a:ext cx="112402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b="0" dirty="0">
                <a:solidFill>
                  <a:prstClr val="white"/>
                </a:solidFill>
                <a:latin typeface="Arial" panose="020B0604020202020204" pitchFamily="34" charset="0"/>
                <a:cs typeface="Times New Roman" pitchFamily="18" charset="0"/>
              </a:rPr>
              <a:t>465 K</a:t>
            </a:r>
          </a:p>
        </p:txBody>
      </p:sp>
      <p:sp>
        <p:nvSpPr>
          <p:cNvPr id="32809" name="Rectangle 316"/>
          <p:cNvSpPr>
            <a:spLocks noChangeArrowheads="1"/>
          </p:cNvSpPr>
          <p:nvPr/>
        </p:nvSpPr>
        <p:spPr bwMode="auto">
          <a:xfrm>
            <a:off x="7029912" y="5384569"/>
            <a:ext cx="118494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eaLnBrk="0" hangingPunct="0">
              <a:lnSpc>
                <a:spcPct val="100000"/>
              </a:lnSpc>
              <a:spcBef>
                <a:spcPct val="0"/>
              </a:spcBef>
              <a:buNone/>
              <a:defRPr/>
            </a:pPr>
            <a:r>
              <a:rPr lang="en-US" altLang="en-US" b="0" dirty="0">
                <a:solidFill>
                  <a:prstClr val="white"/>
                </a:solidFill>
                <a:latin typeface="Arial" panose="020B0604020202020204" pitchFamily="34" charset="0"/>
                <a:cs typeface="Times New Roman" pitchFamily="18" charset="0"/>
              </a:rPr>
              <a:t>12.8M</a:t>
            </a:r>
          </a:p>
        </p:txBody>
      </p:sp>
      <p:sp>
        <p:nvSpPr>
          <p:cNvPr id="290" name="Oval 289"/>
          <p:cNvSpPr/>
          <p:nvPr/>
        </p:nvSpPr>
        <p:spPr>
          <a:xfrm>
            <a:off x="2044700" y="5070288"/>
            <a:ext cx="1102304" cy="1102304"/>
          </a:xfrm>
          <a:prstGeom prst="ellipse">
            <a:avLst/>
          </a:prstGeom>
          <a:solidFill>
            <a:schemeClr val="accent4"/>
          </a:solidFill>
          <a:ln w="38100">
            <a:solidFill>
              <a:schemeClr val="bg1"/>
            </a:solidFill>
          </a:ln>
          <a:effectLst>
            <a:reflection blurRad="25400" stA="47000" endPos="17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r>
              <a:rPr lang="en-US" sz="2800" b="0">
                <a:solidFill>
                  <a:prstClr val="white"/>
                </a:solidFill>
                <a:latin typeface="Arial" panose="020B0604020202020204" pitchFamily="34" charset="0"/>
                <a:cs typeface="Arial" panose="020B0604020202020204" pitchFamily="34" charset="0"/>
              </a:rPr>
              <a:t>800+</a:t>
            </a:r>
            <a:endParaRPr lang="en-US" sz="2800" b="0" dirty="0">
              <a:solidFill>
                <a:prstClr val="white"/>
              </a:solidFill>
              <a:latin typeface="Arial" panose="020B0604020202020204" pitchFamily="34" charset="0"/>
              <a:cs typeface="Arial" panose="020B0604020202020204" pitchFamily="34" charset="0"/>
            </a:endParaRPr>
          </a:p>
        </p:txBody>
      </p:sp>
      <p:sp>
        <p:nvSpPr>
          <p:cNvPr id="32811" name="Rectangle 2"/>
          <p:cNvSpPr txBox="1">
            <a:spLocks noChangeArrowheads="1"/>
          </p:cNvSpPr>
          <p:nvPr/>
        </p:nvSpPr>
        <p:spPr bwMode="auto">
          <a:xfrm>
            <a:off x="4711701" y="4002088"/>
            <a:ext cx="690563"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100" b="0">
                <a:solidFill>
                  <a:prstClr val="black"/>
                </a:solidFill>
                <a:latin typeface="Arial" panose="020B0604020202020204" pitchFamily="34" charset="0"/>
                <a:cs typeface="Times New Roman" pitchFamily="18" charset="0"/>
              </a:rPr>
              <a:t>Clients</a:t>
            </a:r>
          </a:p>
        </p:txBody>
      </p:sp>
      <p:sp>
        <p:nvSpPr>
          <p:cNvPr id="291" name="Oval 290"/>
          <p:cNvSpPr/>
          <p:nvPr/>
        </p:nvSpPr>
        <p:spPr>
          <a:xfrm>
            <a:off x="4298951" y="3881439"/>
            <a:ext cx="466725" cy="465137"/>
          </a:xfrm>
          <a:prstGeom prst="ellipse">
            <a:avLst/>
          </a:prstGeom>
          <a:solidFill>
            <a:srgbClr val="00649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32813" name="Rectangle 2"/>
          <p:cNvSpPr txBox="1">
            <a:spLocks noChangeArrowheads="1"/>
          </p:cNvSpPr>
          <p:nvPr/>
        </p:nvSpPr>
        <p:spPr bwMode="auto">
          <a:xfrm>
            <a:off x="4287838" y="3990976"/>
            <a:ext cx="603250" cy="284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200" dirty="0">
                <a:solidFill>
                  <a:prstClr val="white"/>
                </a:solidFill>
                <a:latin typeface="Arial" panose="020B0604020202020204" pitchFamily="34" charset="0"/>
                <a:cs typeface="Times New Roman" pitchFamily="18" charset="0"/>
              </a:rPr>
              <a:t>30%</a:t>
            </a:r>
          </a:p>
        </p:txBody>
      </p:sp>
      <p:sp>
        <p:nvSpPr>
          <p:cNvPr id="32814" name="Rectangle 2"/>
          <p:cNvSpPr txBox="1">
            <a:spLocks noChangeArrowheads="1"/>
          </p:cNvSpPr>
          <p:nvPr/>
        </p:nvSpPr>
        <p:spPr bwMode="auto">
          <a:xfrm>
            <a:off x="4994276" y="4403725"/>
            <a:ext cx="688975"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100" b="0">
                <a:solidFill>
                  <a:prstClr val="black"/>
                </a:solidFill>
                <a:latin typeface="Arial" panose="020B0604020202020204" pitchFamily="34" charset="0"/>
                <a:cs typeface="Times New Roman" pitchFamily="18" charset="0"/>
              </a:rPr>
              <a:t>Servers</a:t>
            </a:r>
          </a:p>
        </p:txBody>
      </p:sp>
      <p:sp>
        <p:nvSpPr>
          <p:cNvPr id="295" name="Oval 294"/>
          <p:cNvSpPr/>
          <p:nvPr/>
        </p:nvSpPr>
        <p:spPr>
          <a:xfrm>
            <a:off x="4579939" y="4283076"/>
            <a:ext cx="466725" cy="466725"/>
          </a:xfrm>
          <a:prstGeom prst="ellipse">
            <a:avLst/>
          </a:prstGeom>
          <a:solidFill>
            <a:srgbClr val="00649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1800" b="0">
              <a:solidFill>
                <a:srgbClr val="FFFFFF"/>
              </a:solidFill>
              <a:latin typeface="Calibri"/>
              <a:ea typeface="MS PGothic" charset="0"/>
              <a:cs typeface="MS PGothic" charset="0"/>
            </a:endParaRPr>
          </a:p>
        </p:txBody>
      </p:sp>
      <p:sp>
        <p:nvSpPr>
          <p:cNvPr id="32816" name="Rectangle 2"/>
          <p:cNvSpPr txBox="1">
            <a:spLocks noChangeArrowheads="1"/>
          </p:cNvSpPr>
          <p:nvPr/>
        </p:nvSpPr>
        <p:spPr bwMode="auto">
          <a:xfrm>
            <a:off x="4570413" y="4378325"/>
            <a:ext cx="603250" cy="285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0" hangingPunct="0">
              <a:spcBef>
                <a:spcPct val="0"/>
              </a:spcBef>
              <a:buNone/>
              <a:defRPr/>
            </a:pPr>
            <a:r>
              <a:rPr lang="en-US" altLang="en-US" sz="1200" dirty="0">
                <a:solidFill>
                  <a:prstClr val="white"/>
                </a:solidFill>
                <a:latin typeface="Arial" panose="020B0604020202020204" pitchFamily="34" charset="0"/>
                <a:cs typeface="Times New Roman" pitchFamily="18" charset="0"/>
              </a:rPr>
              <a:t>8%</a:t>
            </a:r>
          </a:p>
        </p:txBody>
      </p:sp>
      <p:sp>
        <p:nvSpPr>
          <p:cNvPr id="297" name="Oval 296">
            <a:extLst>
              <a:ext uri="{FF2B5EF4-FFF2-40B4-BE49-F238E27FC236}">
                <a16:creationId xmlns:a16="http://schemas.microsoft.com/office/drawing/2014/main" id="{EEA5FB54-8E0D-4399-86DA-B26484D658E9}"/>
              </a:ext>
            </a:extLst>
          </p:cNvPr>
          <p:cNvSpPr/>
          <p:nvPr/>
        </p:nvSpPr>
        <p:spPr>
          <a:xfrm>
            <a:off x="2115412" y="5142036"/>
            <a:ext cx="958850" cy="95885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spcBef>
                <a:spcPct val="0"/>
              </a:spcBef>
              <a:buNone/>
              <a:defRPr/>
            </a:pPr>
            <a:endParaRPr lang="en-US" sz="2800" b="0">
              <a:solidFill>
                <a:prstClr val="white"/>
              </a:solidFill>
              <a:latin typeface="HelveticaNeueLT Std Lt" charset="0"/>
              <a:ea typeface="MS PGothic" charset="0"/>
              <a:cs typeface="MS PGothic" charset="0"/>
            </a:endParaRPr>
          </a:p>
        </p:txBody>
      </p:sp>
      <p:sp>
        <p:nvSpPr>
          <p:cNvPr id="4" name="Date Placeholder 3">
            <a:extLst>
              <a:ext uri="{FF2B5EF4-FFF2-40B4-BE49-F238E27FC236}">
                <a16:creationId xmlns:a16="http://schemas.microsoft.com/office/drawing/2014/main" id="{60DA3E4F-BBE5-40D1-A9B6-AC801675228E}"/>
              </a:ext>
            </a:extLst>
          </p:cNvPr>
          <p:cNvSpPr>
            <a:spLocks noGrp="1"/>
          </p:cNvSpPr>
          <p:nvPr>
            <p:ph type="dt" sz="half" idx="12"/>
          </p:nvPr>
        </p:nvSpPr>
        <p:spPr/>
        <p:txBody>
          <a:bodyPr/>
          <a:lstStyle/>
          <a:p>
            <a:pPr>
              <a:spcBef>
                <a:spcPct val="0"/>
              </a:spcBef>
              <a:buFontTx/>
              <a:buNone/>
            </a:pPr>
            <a:fld id="{434F8BD5-2E92-4894-8103-680A2CC4B8CB}" type="datetime4">
              <a:rPr lang="en-AU" smtClean="0"/>
              <a:t>26 January 2018</a:t>
            </a:fld>
            <a:endParaRPr lang="en-AU"/>
          </a:p>
        </p:txBody>
      </p:sp>
      <p:sp>
        <p:nvSpPr>
          <p:cNvPr id="6" name="Footer Placeholder 5">
            <a:extLst>
              <a:ext uri="{FF2B5EF4-FFF2-40B4-BE49-F238E27FC236}">
                <a16:creationId xmlns:a16="http://schemas.microsoft.com/office/drawing/2014/main" id="{ADDEC78D-35C2-4E36-8187-D661A69E3C0F}"/>
              </a:ext>
            </a:extLst>
          </p:cNvPr>
          <p:cNvSpPr>
            <a:spLocks noGrp="1"/>
          </p:cNvSpPr>
          <p:nvPr>
            <p:ph type="ftr" sz="quarter" idx="10"/>
          </p:nvPr>
        </p:nvSpPr>
        <p:spPr/>
        <p:txBody>
          <a:bodyPr/>
          <a:lstStyle/>
          <a:p>
            <a:r>
              <a:rPr lang="en-US"/>
              <a:t>IBM Services Platform with Watson   |   IBM Confidential </a:t>
            </a:r>
            <a:endParaRPr lang="en-AU"/>
          </a:p>
        </p:txBody>
      </p:sp>
      <p:sp>
        <p:nvSpPr>
          <p:cNvPr id="8" name="Slide Number Placeholder 7">
            <a:extLst>
              <a:ext uri="{FF2B5EF4-FFF2-40B4-BE49-F238E27FC236}">
                <a16:creationId xmlns:a16="http://schemas.microsoft.com/office/drawing/2014/main" id="{BA5F1F13-BA2B-4702-8739-740C6BBD8593}"/>
              </a:ext>
            </a:extLst>
          </p:cNvPr>
          <p:cNvSpPr>
            <a:spLocks noGrp="1"/>
          </p:cNvSpPr>
          <p:nvPr>
            <p:ph type="sldNum" sz="quarter" idx="11"/>
          </p:nvPr>
        </p:nvSpPr>
        <p:spPr/>
        <p:txBody>
          <a:bodyPr/>
          <a:lstStyle/>
          <a:p>
            <a:fld id="{F0FFBA74-A297-476A-9576-5FA25982D35F}" type="slidenum">
              <a:rPr lang="en-AU" smtClean="0"/>
              <a:pPr/>
              <a:t>6</a:t>
            </a:fld>
            <a:endParaRPr lang="en-AU"/>
          </a:p>
        </p:txBody>
      </p:sp>
    </p:spTree>
    <p:extLst>
      <p:ext uri="{BB962C8B-B14F-4D97-AF65-F5344CB8AC3E}">
        <p14:creationId xmlns:p14="http://schemas.microsoft.com/office/powerpoint/2010/main" val="730445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p:cNvSpPr/>
          <p:nvPr/>
        </p:nvSpPr>
        <p:spPr>
          <a:xfrm>
            <a:off x="7883526" y="1505830"/>
            <a:ext cx="1952625" cy="801687"/>
          </a:xfrm>
          <a:prstGeom prst="roundRect">
            <a:avLst/>
          </a:pr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600">
              <a:solidFill>
                <a:srgbClr val="FFFFFF"/>
              </a:solidFill>
              <a:ea typeface="MS PGothic" charset="0"/>
              <a:cs typeface="MS PGothic" charset="0"/>
            </a:endParaRPr>
          </a:p>
        </p:txBody>
      </p:sp>
      <p:sp>
        <p:nvSpPr>
          <p:cNvPr id="46" name="Rounded Rectangle 45"/>
          <p:cNvSpPr/>
          <p:nvPr/>
        </p:nvSpPr>
        <p:spPr>
          <a:xfrm>
            <a:off x="7358064" y="4430005"/>
            <a:ext cx="2681287" cy="612775"/>
          </a:xfrm>
          <a:prstGeom prst="roundRect">
            <a:avLst/>
          </a:prstGeom>
          <a:noFill/>
          <a:ln>
            <a:solidFill>
              <a:srgbClr val="1F3D68"/>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600">
              <a:solidFill>
                <a:srgbClr val="FFFFFF"/>
              </a:solidFill>
              <a:ea typeface="MS PGothic" charset="0"/>
              <a:cs typeface="MS PGothic" charset="0"/>
            </a:endParaRPr>
          </a:p>
        </p:txBody>
      </p:sp>
      <p:sp>
        <p:nvSpPr>
          <p:cNvPr id="47" name="Rounded Rectangle 46"/>
          <p:cNvSpPr/>
          <p:nvPr/>
        </p:nvSpPr>
        <p:spPr>
          <a:xfrm>
            <a:off x="2225675" y="4430005"/>
            <a:ext cx="3016250" cy="612775"/>
          </a:xfrm>
          <a:prstGeom prst="roundRect">
            <a:avLst/>
          </a:prstGeom>
          <a:noFill/>
          <a:ln>
            <a:solidFill>
              <a:srgbClr val="1F3D68"/>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600">
              <a:solidFill>
                <a:srgbClr val="FFFFFF"/>
              </a:solidFill>
              <a:ea typeface="MS PGothic" charset="0"/>
              <a:cs typeface="MS PGothic" charset="0"/>
            </a:endParaRPr>
          </a:p>
        </p:txBody>
      </p:sp>
      <p:sp>
        <p:nvSpPr>
          <p:cNvPr id="45" name="Rounded Rectangle 44"/>
          <p:cNvSpPr/>
          <p:nvPr/>
        </p:nvSpPr>
        <p:spPr>
          <a:xfrm>
            <a:off x="7358064" y="2653592"/>
            <a:ext cx="2681287" cy="612775"/>
          </a:xfrm>
          <a:prstGeom prst="roundRect">
            <a:avLst/>
          </a:prstGeom>
          <a:noFill/>
          <a:ln>
            <a:solidFill>
              <a:srgbClr val="1F3D68"/>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600">
              <a:solidFill>
                <a:srgbClr val="FFFFFF"/>
              </a:solidFill>
              <a:ea typeface="MS PGothic" charset="0"/>
              <a:cs typeface="MS PGothic" charset="0"/>
            </a:endParaRPr>
          </a:p>
        </p:txBody>
      </p:sp>
      <p:sp>
        <p:nvSpPr>
          <p:cNvPr id="44" name="Rounded Rectangle 43"/>
          <p:cNvSpPr/>
          <p:nvPr/>
        </p:nvSpPr>
        <p:spPr>
          <a:xfrm>
            <a:off x="2225675" y="2653592"/>
            <a:ext cx="3016250" cy="612775"/>
          </a:xfrm>
          <a:prstGeom prst="roundRect">
            <a:avLst/>
          </a:prstGeom>
          <a:noFill/>
          <a:ln>
            <a:solidFill>
              <a:srgbClr val="1F3D68"/>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600">
              <a:solidFill>
                <a:srgbClr val="FFFFFF"/>
              </a:solidFill>
              <a:ea typeface="MS PGothic" charset="0"/>
              <a:cs typeface="MS PGothic" charset="0"/>
            </a:endParaRPr>
          </a:p>
        </p:txBody>
      </p:sp>
      <p:sp>
        <p:nvSpPr>
          <p:cNvPr id="34822" name="Text Box 52"/>
          <p:cNvSpPr txBox="1">
            <a:spLocks noChangeArrowheads="1"/>
          </p:cNvSpPr>
          <p:nvPr/>
        </p:nvSpPr>
        <p:spPr bwMode="gray">
          <a:xfrm>
            <a:off x="1863725" y="2698042"/>
            <a:ext cx="2503488"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801688">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defTabSz="801688">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defTabSz="801688">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defTabSz="801688">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defTabSz="801688">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r">
              <a:lnSpc>
                <a:spcPct val="100000"/>
              </a:lnSpc>
              <a:spcBef>
                <a:spcPct val="0"/>
              </a:spcBef>
              <a:buFontTx/>
              <a:buNone/>
            </a:pPr>
            <a:r>
              <a:rPr lang="en-US" altLang="en-US" sz="1400">
                <a:latin typeface="Arial" panose="020B0604020202020204" pitchFamily="34" charset="0"/>
              </a:rPr>
              <a:t>Incidents auto-resolved / assisted</a:t>
            </a:r>
          </a:p>
        </p:txBody>
      </p:sp>
      <p:sp>
        <p:nvSpPr>
          <p:cNvPr id="15" name="Title 14"/>
          <p:cNvSpPr>
            <a:spLocks noGrp="1"/>
          </p:cNvSpPr>
          <p:nvPr>
            <p:ph type="title"/>
          </p:nvPr>
        </p:nvSpPr>
        <p:spPr/>
        <p:txBody>
          <a:bodyPr/>
          <a:lstStyle/>
          <a:p>
            <a:r>
              <a:rPr lang="en-US" altLang="en-US"/>
              <a:t>Automation impacts are realized soon after a deployment – One client example</a:t>
            </a:r>
            <a:endParaRPr lang="en-US" dirty="0"/>
          </a:p>
        </p:txBody>
      </p:sp>
      <p:sp>
        <p:nvSpPr>
          <p:cNvPr id="17" name="Slide Number Placeholder 16"/>
          <p:cNvSpPr>
            <a:spLocks noGrp="1"/>
          </p:cNvSpPr>
          <p:nvPr>
            <p:ph type="sldNum" sz="quarter" idx="11"/>
          </p:nvPr>
        </p:nvSpPr>
        <p:spPr/>
        <p:txBody>
          <a:bodyPr/>
          <a:lstStyle/>
          <a:p>
            <a:fld id="{3922C6F2-B8C0-4680-8EDC-9A2F2593CFCB}" type="slidenum">
              <a:rPr lang="en-US" altLang="en-US" smtClean="0"/>
              <a:pPr/>
              <a:t>7</a:t>
            </a:fld>
            <a:endParaRPr lang="en-US" altLang="en-US"/>
          </a:p>
        </p:txBody>
      </p:sp>
      <p:sp>
        <p:nvSpPr>
          <p:cNvPr id="34827" name="Text Box 46"/>
          <p:cNvSpPr txBox="1">
            <a:spLocks noChangeArrowheads="1"/>
          </p:cNvSpPr>
          <p:nvPr/>
        </p:nvSpPr>
        <p:spPr bwMode="gray">
          <a:xfrm>
            <a:off x="7923213" y="2718680"/>
            <a:ext cx="19685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7800" indent="-177800" defTabSz="801688">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defTabSz="801688">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defTabSz="801688">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defTabSz="801688">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defTabSz="801688">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eaLnBrk="1" hangingPunct="1">
              <a:lnSpc>
                <a:spcPct val="100000"/>
              </a:lnSpc>
              <a:spcBef>
                <a:spcPct val="20000"/>
              </a:spcBef>
              <a:buFontTx/>
              <a:buNone/>
            </a:pPr>
            <a:r>
              <a:rPr lang="en-US" altLang="en-US" sz="1400">
                <a:latin typeface="Arial" panose="020B0604020202020204" pitchFamily="34" charset="0"/>
              </a:rPr>
              <a:t>Increase in average productivity</a:t>
            </a:r>
            <a:endParaRPr lang="en-US" altLang="en-US" sz="1400" noProof="1">
              <a:latin typeface="Arial" panose="020B0604020202020204" pitchFamily="34" charset="0"/>
            </a:endParaRPr>
          </a:p>
        </p:txBody>
      </p:sp>
      <p:sp>
        <p:nvSpPr>
          <p:cNvPr id="34828" name="Text Box 53"/>
          <p:cNvSpPr txBox="1">
            <a:spLocks noChangeArrowheads="1"/>
          </p:cNvSpPr>
          <p:nvPr/>
        </p:nvSpPr>
        <p:spPr bwMode="gray">
          <a:xfrm>
            <a:off x="1822451" y="4480805"/>
            <a:ext cx="25241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801688">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defTabSz="801688">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defTabSz="801688">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defTabSz="801688">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defTabSz="801688">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r" eaLnBrk="1" hangingPunct="1">
              <a:lnSpc>
                <a:spcPct val="100000"/>
              </a:lnSpc>
              <a:spcBef>
                <a:spcPct val="20000"/>
              </a:spcBef>
              <a:buFontTx/>
              <a:buNone/>
            </a:pPr>
            <a:r>
              <a:rPr lang="en-US" altLang="en-US" sz="1400">
                <a:latin typeface="Arial" panose="020B0604020202020204" pitchFamily="34" charset="0"/>
              </a:rPr>
              <a:t>Decrease in “Priority 3” incidents</a:t>
            </a:r>
            <a:endParaRPr lang="en-US" altLang="en-US" sz="1400" noProof="1">
              <a:latin typeface="Arial" panose="020B0604020202020204" pitchFamily="34" charset="0"/>
            </a:endParaRPr>
          </a:p>
        </p:txBody>
      </p:sp>
      <p:grpSp>
        <p:nvGrpSpPr>
          <p:cNvPr id="58" name="Group 57"/>
          <p:cNvGrpSpPr/>
          <p:nvPr/>
        </p:nvGrpSpPr>
        <p:grpSpPr>
          <a:xfrm>
            <a:off x="4366896" y="2064262"/>
            <a:ext cx="3533775" cy="3533776"/>
            <a:chOff x="2842895" y="2042746"/>
            <a:chExt cx="3533775" cy="3533776"/>
          </a:xfrm>
          <a:solidFill>
            <a:schemeClr val="accent2"/>
          </a:solidFill>
          <a:effectLst>
            <a:reflection blurRad="25400" stA="37000" endPos="20000" dir="5400000" sy="-100000" algn="bl" rotWithShape="0"/>
          </a:effectLst>
        </p:grpSpPr>
        <p:sp>
          <p:nvSpPr>
            <p:cNvPr id="10" name="Freeform 8"/>
            <p:cNvSpPr>
              <a:spLocks/>
            </p:cNvSpPr>
            <p:nvPr/>
          </p:nvSpPr>
          <p:spPr bwMode="gray">
            <a:xfrm>
              <a:off x="2842895" y="3866825"/>
              <a:ext cx="1715717" cy="1709697"/>
            </a:xfrm>
            <a:custGeom>
              <a:avLst/>
              <a:gdLst>
                <a:gd name="T0" fmla="*/ 112 w 227"/>
                <a:gd name="T1" fmla="*/ 0 h 227"/>
                <a:gd name="T2" fmla="*/ 0 w 227"/>
                <a:gd name="T3" fmla="*/ 0 h 227"/>
                <a:gd name="T4" fmla="*/ 227 w 227"/>
                <a:gd name="T5" fmla="*/ 227 h 227"/>
                <a:gd name="T6" fmla="*/ 227 w 227"/>
                <a:gd name="T7" fmla="*/ 116 h 227"/>
                <a:gd name="T8" fmla="*/ 112 w 227"/>
                <a:gd name="T9" fmla="*/ 0 h 227"/>
                <a:gd name="T10" fmla="*/ 0 60000 65536"/>
                <a:gd name="T11" fmla="*/ 0 60000 65536"/>
                <a:gd name="T12" fmla="*/ 0 60000 65536"/>
                <a:gd name="T13" fmla="*/ 0 60000 65536"/>
                <a:gd name="T14" fmla="*/ 0 60000 65536"/>
                <a:gd name="T15" fmla="*/ 0 w 227"/>
                <a:gd name="T16" fmla="*/ 0 h 227"/>
                <a:gd name="T17" fmla="*/ 227 w 227"/>
                <a:gd name="T18" fmla="*/ 227 h 227"/>
              </a:gdLst>
              <a:ahLst/>
              <a:cxnLst>
                <a:cxn ang="T10">
                  <a:pos x="T0" y="T1"/>
                </a:cxn>
                <a:cxn ang="T11">
                  <a:pos x="T2" y="T3"/>
                </a:cxn>
                <a:cxn ang="T12">
                  <a:pos x="T4" y="T5"/>
                </a:cxn>
                <a:cxn ang="T13">
                  <a:pos x="T6" y="T7"/>
                </a:cxn>
                <a:cxn ang="T14">
                  <a:pos x="T8" y="T9"/>
                </a:cxn>
              </a:cxnLst>
              <a:rect l="T15" t="T16" r="T17" b="T18"/>
              <a:pathLst>
                <a:path w="227" h="227">
                  <a:moveTo>
                    <a:pt x="112" y="0"/>
                  </a:moveTo>
                  <a:cubicBezTo>
                    <a:pt x="0" y="0"/>
                    <a:pt x="0" y="0"/>
                    <a:pt x="0" y="0"/>
                  </a:cubicBezTo>
                  <a:cubicBezTo>
                    <a:pt x="4" y="124"/>
                    <a:pt x="104" y="224"/>
                    <a:pt x="227" y="227"/>
                  </a:cubicBezTo>
                  <a:cubicBezTo>
                    <a:pt x="227" y="116"/>
                    <a:pt x="227" y="116"/>
                    <a:pt x="227" y="116"/>
                  </a:cubicBezTo>
                  <a:cubicBezTo>
                    <a:pt x="165" y="113"/>
                    <a:pt x="115" y="63"/>
                    <a:pt x="112" y="0"/>
                  </a:cubicBezTo>
                  <a:close/>
                </a:path>
              </a:pathLst>
            </a:custGeom>
            <a:grpFill/>
            <a:ln w="19050">
              <a:solidFill>
                <a:srgbClr val="FFFFFF"/>
              </a:solidFill>
              <a:round/>
              <a:headEnd/>
              <a:tailEnd/>
            </a:ln>
          </p:spPr>
          <p:txBody>
            <a:bodyPr/>
            <a:lstStyle>
              <a:lvl1pPr eaLnBrk="0" hangingPunct="0">
                <a:defRPr sz="1000" b="1">
                  <a:solidFill>
                    <a:schemeClr val="tx1"/>
                  </a:solidFill>
                  <a:latin typeface="Arial" panose="020B0604020202020204" pitchFamily="34" charset="0"/>
                </a:defRPr>
              </a:lvl1pPr>
              <a:lvl2pPr marL="742950" indent="-285750" eaLnBrk="0" hangingPunct="0">
                <a:defRPr sz="1000" b="1">
                  <a:solidFill>
                    <a:schemeClr val="tx1"/>
                  </a:solidFill>
                  <a:latin typeface="Arial" panose="020B0604020202020204" pitchFamily="34" charset="0"/>
                </a:defRPr>
              </a:lvl2pPr>
              <a:lvl3pPr marL="1143000" indent="-228600" eaLnBrk="0" hangingPunct="0">
                <a:defRPr sz="1000" b="1">
                  <a:solidFill>
                    <a:schemeClr val="tx1"/>
                  </a:solidFill>
                  <a:latin typeface="Arial" panose="020B0604020202020204" pitchFamily="34" charset="0"/>
                </a:defRPr>
              </a:lvl3pPr>
              <a:lvl4pPr marL="1600200" indent="-228600" eaLnBrk="0" hangingPunct="0">
                <a:defRPr sz="1000" b="1">
                  <a:solidFill>
                    <a:schemeClr val="tx1"/>
                  </a:solidFill>
                  <a:latin typeface="Arial" panose="020B0604020202020204" pitchFamily="34" charset="0"/>
                </a:defRPr>
              </a:lvl4pPr>
              <a:lvl5pPr marL="2057400" indent="-228600" eaLnBrk="0" hangingPunct="0">
                <a:defRPr sz="1000" b="1">
                  <a:solidFill>
                    <a:schemeClr val="tx1"/>
                  </a:solidFill>
                  <a:latin typeface="Arial" panose="020B0604020202020204" pitchFamily="34" charset="0"/>
                </a:defRPr>
              </a:lvl5pPr>
              <a:lvl6pPr marL="25146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6pPr>
              <a:lvl7pPr marL="29718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7pPr>
              <a:lvl8pPr marL="34290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8pPr>
              <a:lvl9pPr marL="38862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9pPr>
            </a:lstStyle>
            <a:p>
              <a:pPr eaLnBrk="1" hangingPunct="1">
                <a:defRPr/>
              </a:pPr>
              <a:endParaRPr lang="en-US" altLang="en-US"/>
            </a:p>
          </p:txBody>
        </p:sp>
        <p:sp>
          <p:nvSpPr>
            <p:cNvPr id="11" name="Freeform 9"/>
            <p:cNvSpPr>
              <a:spLocks/>
            </p:cNvSpPr>
            <p:nvPr/>
          </p:nvSpPr>
          <p:spPr bwMode="gray">
            <a:xfrm>
              <a:off x="4670986" y="2042746"/>
              <a:ext cx="1705684" cy="1715718"/>
            </a:xfrm>
            <a:custGeom>
              <a:avLst/>
              <a:gdLst>
                <a:gd name="T0" fmla="*/ 115 w 226"/>
                <a:gd name="T1" fmla="*/ 227 h 227"/>
                <a:gd name="T2" fmla="*/ 226 w 226"/>
                <a:gd name="T3" fmla="*/ 227 h 227"/>
                <a:gd name="T4" fmla="*/ 0 w 226"/>
                <a:gd name="T5" fmla="*/ 0 h 227"/>
                <a:gd name="T6" fmla="*/ 0 w 226"/>
                <a:gd name="T7" fmla="*/ 112 h 227"/>
                <a:gd name="T8" fmla="*/ 115 w 226"/>
                <a:gd name="T9" fmla="*/ 227 h 227"/>
                <a:gd name="T10" fmla="*/ 0 60000 65536"/>
                <a:gd name="T11" fmla="*/ 0 60000 65536"/>
                <a:gd name="T12" fmla="*/ 0 60000 65536"/>
                <a:gd name="T13" fmla="*/ 0 60000 65536"/>
                <a:gd name="T14" fmla="*/ 0 60000 65536"/>
                <a:gd name="T15" fmla="*/ 0 w 226"/>
                <a:gd name="T16" fmla="*/ 0 h 227"/>
                <a:gd name="T17" fmla="*/ 226 w 226"/>
                <a:gd name="T18" fmla="*/ 227 h 227"/>
              </a:gdLst>
              <a:ahLst/>
              <a:cxnLst>
                <a:cxn ang="T10">
                  <a:pos x="T0" y="T1"/>
                </a:cxn>
                <a:cxn ang="T11">
                  <a:pos x="T2" y="T3"/>
                </a:cxn>
                <a:cxn ang="T12">
                  <a:pos x="T4" y="T5"/>
                </a:cxn>
                <a:cxn ang="T13">
                  <a:pos x="T6" y="T7"/>
                </a:cxn>
                <a:cxn ang="T14">
                  <a:pos x="T8" y="T9"/>
                </a:cxn>
              </a:cxnLst>
              <a:rect l="T15" t="T16" r="T17" b="T18"/>
              <a:pathLst>
                <a:path w="226" h="227">
                  <a:moveTo>
                    <a:pt x="115" y="227"/>
                  </a:moveTo>
                  <a:cubicBezTo>
                    <a:pt x="226" y="227"/>
                    <a:pt x="226" y="227"/>
                    <a:pt x="226" y="227"/>
                  </a:cubicBezTo>
                  <a:cubicBezTo>
                    <a:pt x="223" y="103"/>
                    <a:pt x="123" y="4"/>
                    <a:pt x="0" y="0"/>
                  </a:cubicBezTo>
                  <a:cubicBezTo>
                    <a:pt x="0" y="112"/>
                    <a:pt x="0" y="112"/>
                    <a:pt x="0" y="112"/>
                  </a:cubicBezTo>
                  <a:cubicBezTo>
                    <a:pt x="62" y="115"/>
                    <a:pt x="112" y="165"/>
                    <a:pt x="115" y="227"/>
                  </a:cubicBezTo>
                  <a:close/>
                </a:path>
              </a:pathLst>
            </a:custGeom>
            <a:grpFill/>
            <a:ln w="19050">
              <a:solidFill>
                <a:srgbClr val="FFFFFF"/>
              </a:solidFill>
              <a:round/>
              <a:headEnd/>
              <a:tailEnd/>
            </a:ln>
          </p:spPr>
          <p:txBody>
            <a:bodyPr/>
            <a:lstStyle>
              <a:lvl1pPr eaLnBrk="0" hangingPunct="0">
                <a:defRPr sz="1000" b="1">
                  <a:solidFill>
                    <a:schemeClr val="tx1"/>
                  </a:solidFill>
                  <a:latin typeface="Arial" panose="020B0604020202020204" pitchFamily="34" charset="0"/>
                </a:defRPr>
              </a:lvl1pPr>
              <a:lvl2pPr marL="742950" indent="-285750" eaLnBrk="0" hangingPunct="0">
                <a:defRPr sz="1000" b="1">
                  <a:solidFill>
                    <a:schemeClr val="tx1"/>
                  </a:solidFill>
                  <a:latin typeface="Arial" panose="020B0604020202020204" pitchFamily="34" charset="0"/>
                </a:defRPr>
              </a:lvl2pPr>
              <a:lvl3pPr marL="1143000" indent="-228600" eaLnBrk="0" hangingPunct="0">
                <a:defRPr sz="1000" b="1">
                  <a:solidFill>
                    <a:schemeClr val="tx1"/>
                  </a:solidFill>
                  <a:latin typeface="Arial" panose="020B0604020202020204" pitchFamily="34" charset="0"/>
                </a:defRPr>
              </a:lvl3pPr>
              <a:lvl4pPr marL="1600200" indent="-228600" eaLnBrk="0" hangingPunct="0">
                <a:defRPr sz="1000" b="1">
                  <a:solidFill>
                    <a:schemeClr val="tx1"/>
                  </a:solidFill>
                  <a:latin typeface="Arial" panose="020B0604020202020204" pitchFamily="34" charset="0"/>
                </a:defRPr>
              </a:lvl4pPr>
              <a:lvl5pPr marL="2057400" indent="-228600" eaLnBrk="0" hangingPunct="0">
                <a:defRPr sz="1000" b="1">
                  <a:solidFill>
                    <a:schemeClr val="tx1"/>
                  </a:solidFill>
                  <a:latin typeface="Arial" panose="020B0604020202020204" pitchFamily="34" charset="0"/>
                </a:defRPr>
              </a:lvl5pPr>
              <a:lvl6pPr marL="25146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6pPr>
              <a:lvl7pPr marL="29718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7pPr>
              <a:lvl8pPr marL="34290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8pPr>
              <a:lvl9pPr marL="38862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9pPr>
            </a:lstStyle>
            <a:p>
              <a:pPr eaLnBrk="1" hangingPunct="1">
                <a:defRPr/>
              </a:pPr>
              <a:endParaRPr lang="en-US" altLang="en-US"/>
            </a:p>
          </p:txBody>
        </p:sp>
        <p:sp>
          <p:nvSpPr>
            <p:cNvPr id="12" name="Freeform 10"/>
            <p:cNvSpPr>
              <a:spLocks/>
            </p:cNvSpPr>
            <p:nvPr/>
          </p:nvSpPr>
          <p:spPr bwMode="gray">
            <a:xfrm>
              <a:off x="2842895" y="2042746"/>
              <a:ext cx="1715717" cy="1715718"/>
            </a:xfrm>
            <a:custGeom>
              <a:avLst/>
              <a:gdLst>
                <a:gd name="T0" fmla="*/ 227 w 227"/>
                <a:gd name="T1" fmla="*/ 112 h 227"/>
                <a:gd name="T2" fmla="*/ 227 w 227"/>
                <a:gd name="T3" fmla="*/ 0 h 227"/>
                <a:gd name="T4" fmla="*/ 0 w 227"/>
                <a:gd name="T5" fmla="*/ 227 h 227"/>
                <a:gd name="T6" fmla="*/ 112 w 227"/>
                <a:gd name="T7" fmla="*/ 227 h 227"/>
                <a:gd name="T8" fmla="*/ 227 w 227"/>
                <a:gd name="T9" fmla="*/ 112 h 227"/>
                <a:gd name="T10" fmla="*/ 0 60000 65536"/>
                <a:gd name="T11" fmla="*/ 0 60000 65536"/>
                <a:gd name="T12" fmla="*/ 0 60000 65536"/>
                <a:gd name="T13" fmla="*/ 0 60000 65536"/>
                <a:gd name="T14" fmla="*/ 0 60000 65536"/>
                <a:gd name="T15" fmla="*/ 0 w 227"/>
                <a:gd name="T16" fmla="*/ 0 h 227"/>
                <a:gd name="T17" fmla="*/ 227 w 227"/>
                <a:gd name="T18" fmla="*/ 227 h 227"/>
              </a:gdLst>
              <a:ahLst/>
              <a:cxnLst>
                <a:cxn ang="T10">
                  <a:pos x="T0" y="T1"/>
                </a:cxn>
                <a:cxn ang="T11">
                  <a:pos x="T2" y="T3"/>
                </a:cxn>
                <a:cxn ang="T12">
                  <a:pos x="T4" y="T5"/>
                </a:cxn>
                <a:cxn ang="T13">
                  <a:pos x="T6" y="T7"/>
                </a:cxn>
                <a:cxn ang="T14">
                  <a:pos x="T8" y="T9"/>
                </a:cxn>
              </a:cxnLst>
              <a:rect l="T15" t="T16" r="T17" b="T18"/>
              <a:pathLst>
                <a:path w="227" h="227">
                  <a:moveTo>
                    <a:pt x="227" y="112"/>
                  </a:moveTo>
                  <a:cubicBezTo>
                    <a:pt x="227" y="0"/>
                    <a:pt x="227" y="0"/>
                    <a:pt x="227" y="0"/>
                  </a:cubicBezTo>
                  <a:cubicBezTo>
                    <a:pt x="104" y="4"/>
                    <a:pt x="4" y="103"/>
                    <a:pt x="0" y="227"/>
                  </a:cubicBezTo>
                  <a:cubicBezTo>
                    <a:pt x="112" y="227"/>
                    <a:pt x="112" y="227"/>
                    <a:pt x="112" y="227"/>
                  </a:cubicBezTo>
                  <a:cubicBezTo>
                    <a:pt x="115" y="165"/>
                    <a:pt x="165" y="115"/>
                    <a:pt x="227" y="112"/>
                  </a:cubicBezTo>
                  <a:close/>
                </a:path>
              </a:pathLst>
            </a:custGeom>
            <a:grpFill/>
            <a:ln w="19050">
              <a:solidFill>
                <a:srgbClr val="FFFFFF"/>
              </a:solidFill>
              <a:round/>
              <a:headEnd/>
              <a:tailEnd/>
            </a:ln>
          </p:spPr>
          <p:txBody>
            <a:bodyPr/>
            <a:lstStyle>
              <a:lvl1pPr eaLnBrk="0" hangingPunct="0">
                <a:defRPr sz="1000" b="1">
                  <a:solidFill>
                    <a:schemeClr val="tx1"/>
                  </a:solidFill>
                  <a:latin typeface="Arial" panose="020B0604020202020204" pitchFamily="34" charset="0"/>
                </a:defRPr>
              </a:lvl1pPr>
              <a:lvl2pPr marL="742950" indent="-285750" eaLnBrk="0" hangingPunct="0">
                <a:defRPr sz="1000" b="1">
                  <a:solidFill>
                    <a:schemeClr val="tx1"/>
                  </a:solidFill>
                  <a:latin typeface="Arial" panose="020B0604020202020204" pitchFamily="34" charset="0"/>
                </a:defRPr>
              </a:lvl2pPr>
              <a:lvl3pPr marL="1143000" indent="-228600" eaLnBrk="0" hangingPunct="0">
                <a:defRPr sz="1000" b="1">
                  <a:solidFill>
                    <a:schemeClr val="tx1"/>
                  </a:solidFill>
                  <a:latin typeface="Arial" panose="020B0604020202020204" pitchFamily="34" charset="0"/>
                </a:defRPr>
              </a:lvl3pPr>
              <a:lvl4pPr marL="1600200" indent="-228600" eaLnBrk="0" hangingPunct="0">
                <a:defRPr sz="1000" b="1">
                  <a:solidFill>
                    <a:schemeClr val="tx1"/>
                  </a:solidFill>
                  <a:latin typeface="Arial" panose="020B0604020202020204" pitchFamily="34" charset="0"/>
                </a:defRPr>
              </a:lvl4pPr>
              <a:lvl5pPr marL="2057400" indent="-228600" eaLnBrk="0" hangingPunct="0">
                <a:defRPr sz="1000" b="1">
                  <a:solidFill>
                    <a:schemeClr val="tx1"/>
                  </a:solidFill>
                  <a:latin typeface="Arial" panose="020B0604020202020204" pitchFamily="34" charset="0"/>
                </a:defRPr>
              </a:lvl5pPr>
              <a:lvl6pPr marL="25146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6pPr>
              <a:lvl7pPr marL="29718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7pPr>
              <a:lvl8pPr marL="34290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8pPr>
              <a:lvl9pPr marL="38862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9pPr>
            </a:lstStyle>
            <a:p>
              <a:pPr eaLnBrk="1" hangingPunct="1">
                <a:defRPr/>
              </a:pPr>
              <a:endParaRPr lang="en-US" altLang="en-US"/>
            </a:p>
          </p:txBody>
        </p:sp>
        <p:sp>
          <p:nvSpPr>
            <p:cNvPr id="13" name="Freeform 11"/>
            <p:cNvSpPr>
              <a:spLocks/>
            </p:cNvSpPr>
            <p:nvPr/>
          </p:nvSpPr>
          <p:spPr bwMode="gray">
            <a:xfrm>
              <a:off x="4670986" y="3866825"/>
              <a:ext cx="1705684" cy="1709697"/>
            </a:xfrm>
            <a:custGeom>
              <a:avLst/>
              <a:gdLst>
                <a:gd name="T0" fmla="*/ 0 w 226"/>
                <a:gd name="T1" fmla="*/ 116 h 227"/>
                <a:gd name="T2" fmla="*/ 0 w 226"/>
                <a:gd name="T3" fmla="*/ 227 h 227"/>
                <a:gd name="T4" fmla="*/ 226 w 226"/>
                <a:gd name="T5" fmla="*/ 0 h 227"/>
                <a:gd name="T6" fmla="*/ 115 w 226"/>
                <a:gd name="T7" fmla="*/ 0 h 227"/>
                <a:gd name="T8" fmla="*/ 0 w 226"/>
                <a:gd name="T9" fmla="*/ 116 h 227"/>
                <a:gd name="T10" fmla="*/ 0 60000 65536"/>
                <a:gd name="T11" fmla="*/ 0 60000 65536"/>
                <a:gd name="T12" fmla="*/ 0 60000 65536"/>
                <a:gd name="T13" fmla="*/ 0 60000 65536"/>
                <a:gd name="T14" fmla="*/ 0 60000 65536"/>
                <a:gd name="T15" fmla="*/ 0 w 226"/>
                <a:gd name="T16" fmla="*/ 0 h 227"/>
                <a:gd name="T17" fmla="*/ 226 w 226"/>
                <a:gd name="T18" fmla="*/ 227 h 227"/>
              </a:gdLst>
              <a:ahLst/>
              <a:cxnLst>
                <a:cxn ang="T10">
                  <a:pos x="T0" y="T1"/>
                </a:cxn>
                <a:cxn ang="T11">
                  <a:pos x="T2" y="T3"/>
                </a:cxn>
                <a:cxn ang="T12">
                  <a:pos x="T4" y="T5"/>
                </a:cxn>
                <a:cxn ang="T13">
                  <a:pos x="T6" y="T7"/>
                </a:cxn>
                <a:cxn ang="T14">
                  <a:pos x="T8" y="T9"/>
                </a:cxn>
              </a:cxnLst>
              <a:rect l="T15" t="T16" r="T17" b="T18"/>
              <a:pathLst>
                <a:path w="226" h="227">
                  <a:moveTo>
                    <a:pt x="0" y="116"/>
                  </a:moveTo>
                  <a:cubicBezTo>
                    <a:pt x="0" y="227"/>
                    <a:pt x="0" y="227"/>
                    <a:pt x="0" y="227"/>
                  </a:cubicBezTo>
                  <a:cubicBezTo>
                    <a:pt x="123" y="224"/>
                    <a:pt x="223" y="124"/>
                    <a:pt x="226" y="0"/>
                  </a:cubicBezTo>
                  <a:cubicBezTo>
                    <a:pt x="115" y="0"/>
                    <a:pt x="115" y="0"/>
                    <a:pt x="115" y="0"/>
                  </a:cubicBezTo>
                  <a:cubicBezTo>
                    <a:pt x="112" y="63"/>
                    <a:pt x="62" y="113"/>
                    <a:pt x="0" y="116"/>
                  </a:cubicBezTo>
                  <a:close/>
                </a:path>
              </a:pathLst>
            </a:custGeom>
            <a:grpFill/>
            <a:ln w="19050">
              <a:solidFill>
                <a:srgbClr val="FFFFFF"/>
              </a:solidFill>
              <a:round/>
              <a:headEnd/>
              <a:tailEnd/>
            </a:ln>
          </p:spPr>
          <p:txBody>
            <a:bodyPr/>
            <a:lstStyle>
              <a:lvl1pPr eaLnBrk="0" hangingPunct="0">
                <a:defRPr sz="1000" b="1">
                  <a:solidFill>
                    <a:schemeClr val="tx1"/>
                  </a:solidFill>
                  <a:latin typeface="Arial" panose="020B0604020202020204" pitchFamily="34" charset="0"/>
                </a:defRPr>
              </a:lvl1pPr>
              <a:lvl2pPr marL="742950" indent="-285750" eaLnBrk="0" hangingPunct="0">
                <a:defRPr sz="1000" b="1">
                  <a:solidFill>
                    <a:schemeClr val="tx1"/>
                  </a:solidFill>
                  <a:latin typeface="Arial" panose="020B0604020202020204" pitchFamily="34" charset="0"/>
                </a:defRPr>
              </a:lvl2pPr>
              <a:lvl3pPr marL="1143000" indent="-228600" eaLnBrk="0" hangingPunct="0">
                <a:defRPr sz="1000" b="1">
                  <a:solidFill>
                    <a:schemeClr val="tx1"/>
                  </a:solidFill>
                  <a:latin typeface="Arial" panose="020B0604020202020204" pitchFamily="34" charset="0"/>
                </a:defRPr>
              </a:lvl3pPr>
              <a:lvl4pPr marL="1600200" indent="-228600" eaLnBrk="0" hangingPunct="0">
                <a:defRPr sz="1000" b="1">
                  <a:solidFill>
                    <a:schemeClr val="tx1"/>
                  </a:solidFill>
                  <a:latin typeface="Arial" panose="020B0604020202020204" pitchFamily="34" charset="0"/>
                </a:defRPr>
              </a:lvl4pPr>
              <a:lvl5pPr marL="2057400" indent="-228600" eaLnBrk="0" hangingPunct="0">
                <a:defRPr sz="1000" b="1">
                  <a:solidFill>
                    <a:schemeClr val="tx1"/>
                  </a:solidFill>
                  <a:latin typeface="Arial" panose="020B0604020202020204" pitchFamily="34" charset="0"/>
                </a:defRPr>
              </a:lvl5pPr>
              <a:lvl6pPr marL="25146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6pPr>
              <a:lvl7pPr marL="29718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7pPr>
              <a:lvl8pPr marL="34290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8pPr>
              <a:lvl9pPr marL="38862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9pPr>
            </a:lstStyle>
            <a:p>
              <a:pPr eaLnBrk="1" hangingPunct="1">
                <a:defRPr/>
              </a:pPr>
              <a:endParaRPr lang="en-US" altLang="en-US"/>
            </a:p>
          </p:txBody>
        </p:sp>
      </p:grpSp>
      <p:grpSp>
        <p:nvGrpSpPr>
          <p:cNvPr id="22" name="Group 22"/>
          <p:cNvGrpSpPr>
            <a:grpSpLocks/>
          </p:cNvGrpSpPr>
          <p:nvPr/>
        </p:nvGrpSpPr>
        <p:grpSpPr bwMode="auto">
          <a:xfrm>
            <a:off x="5340138" y="3095699"/>
            <a:ext cx="1605350" cy="1513042"/>
            <a:chOff x="3846" y="-114"/>
            <a:chExt cx="1291" cy="1216"/>
          </a:xfrm>
          <a:solidFill>
            <a:srgbClr val="9BDCF6"/>
          </a:solidFill>
        </p:grpSpPr>
        <p:sp>
          <p:nvSpPr>
            <p:cNvPr id="23" name="Freeform 23"/>
            <p:cNvSpPr>
              <a:spLocks noEditPoints="1"/>
            </p:cNvSpPr>
            <p:nvPr/>
          </p:nvSpPr>
          <p:spPr bwMode="auto">
            <a:xfrm>
              <a:off x="3846" y="-106"/>
              <a:ext cx="1291" cy="1162"/>
            </a:xfrm>
            <a:custGeom>
              <a:avLst/>
              <a:gdLst>
                <a:gd name="T0" fmla="*/ 530 w 1713"/>
                <a:gd name="T1" fmla="*/ 84 h 1537"/>
                <a:gd name="T2" fmla="*/ 1456 w 1713"/>
                <a:gd name="T3" fmla="*/ 295 h 1537"/>
                <a:gd name="T4" fmla="*/ 1519 w 1713"/>
                <a:gd name="T5" fmla="*/ 325 h 1537"/>
                <a:gd name="T6" fmla="*/ 138 w 1713"/>
                <a:gd name="T7" fmla="*/ 415 h 1537"/>
                <a:gd name="T8" fmla="*/ 163 w 1713"/>
                <a:gd name="T9" fmla="*/ 444 h 1537"/>
                <a:gd name="T10" fmla="*/ 1593 w 1713"/>
                <a:gd name="T11" fmla="*/ 561 h 1537"/>
                <a:gd name="T12" fmla="*/ 1645 w 1713"/>
                <a:gd name="T13" fmla="*/ 530 h 1537"/>
                <a:gd name="T14" fmla="*/ 1577 w 1713"/>
                <a:gd name="T15" fmla="*/ 574 h 1537"/>
                <a:gd name="T16" fmla="*/ 1613 w 1713"/>
                <a:gd name="T17" fmla="*/ 598 h 1537"/>
                <a:gd name="T18" fmla="*/ 1564 w 1713"/>
                <a:gd name="T19" fmla="*/ 659 h 1537"/>
                <a:gd name="T20" fmla="*/ 1643 w 1713"/>
                <a:gd name="T21" fmla="*/ 814 h 1537"/>
                <a:gd name="T22" fmla="*/ 1548 w 1713"/>
                <a:gd name="T23" fmla="*/ 668 h 1537"/>
                <a:gd name="T24" fmla="*/ 1555 w 1713"/>
                <a:gd name="T25" fmla="*/ 704 h 1537"/>
                <a:gd name="T26" fmla="*/ 1497 w 1713"/>
                <a:gd name="T27" fmla="*/ 687 h 1537"/>
                <a:gd name="T28" fmla="*/ 1394 w 1713"/>
                <a:gd name="T29" fmla="*/ 728 h 1537"/>
                <a:gd name="T30" fmla="*/ 1516 w 1713"/>
                <a:gd name="T31" fmla="*/ 704 h 1537"/>
                <a:gd name="T32" fmla="*/ 1612 w 1713"/>
                <a:gd name="T33" fmla="*/ 784 h 1537"/>
                <a:gd name="T34" fmla="*/ 1587 w 1713"/>
                <a:gd name="T35" fmla="*/ 799 h 1537"/>
                <a:gd name="T36" fmla="*/ 1694 w 1713"/>
                <a:gd name="T37" fmla="*/ 752 h 1537"/>
                <a:gd name="T38" fmla="*/ 1533 w 1713"/>
                <a:gd name="T39" fmla="*/ 725 h 1537"/>
                <a:gd name="T40" fmla="*/ 1559 w 1713"/>
                <a:gd name="T41" fmla="*/ 743 h 1537"/>
                <a:gd name="T42" fmla="*/ 1550 w 1713"/>
                <a:gd name="T43" fmla="*/ 910 h 1537"/>
                <a:gd name="T44" fmla="*/ 1460 w 1713"/>
                <a:gd name="T45" fmla="*/ 828 h 1537"/>
                <a:gd name="T46" fmla="*/ 1334 w 1713"/>
                <a:gd name="T47" fmla="*/ 887 h 1537"/>
                <a:gd name="T48" fmla="*/ 1340 w 1713"/>
                <a:gd name="T49" fmla="*/ 1103 h 1537"/>
                <a:gd name="T50" fmla="*/ 1473 w 1713"/>
                <a:gd name="T51" fmla="*/ 1118 h 1537"/>
                <a:gd name="T52" fmla="*/ 1581 w 1713"/>
                <a:gd name="T53" fmla="*/ 1055 h 1537"/>
                <a:gd name="T54" fmla="*/ 1649 w 1713"/>
                <a:gd name="T55" fmla="*/ 872 h 1537"/>
                <a:gd name="T56" fmla="*/ 1671 w 1713"/>
                <a:gd name="T57" fmla="*/ 902 h 1537"/>
                <a:gd name="T58" fmla="*/ 1596 w 1713"/>
                <a:gd name="T59" fmla="*/ 815 h 1537"/>
                <a:gd name="T60" fmla="*/ 1510 w 1713"/>
                <a:gd name="T61" fmla="*/ 827 h 1537"/>
                <a:gd name="T62" fmla="*/ 1589 w 1713"/>
                <a:gd name="T63" fmla="*/ 865 h 1537"/>
                <a:gd name="T64" fmla="*/ 1129 w 1713"/>
                <a:gd name="T65" fmla="*/ 977 h 1537"/>
                <a:gd name="T66" fmla="*/ 1121 w 1713"/>
                <a:gd name="T67" fmla="*/ 1017 h 1537"/>
                <a:gd name="T68" fmla="*/ 1073 w 1713"/>
                <a:gd name="T69" fmla="*/ 1080 h 1537"/>
                <a:gd name="T70" fmla="*/ 1345 w 1713"/>
                <a:gd name="T71" fmla="*/ 1132 h 1537"/>
                <a:gd name="T72" fmla="*/ 290 w 1713"/>
                <a:gd name="T73" fmla="*/ 1296 h 1537"/>
                <a:gd name="T74" fmla="*/ 689 w 1713"/>
                <a:gd name="T75" fmla="*/ 58 h 1537"/>
                <a:gd name="T76" fmla="*/ 524 w 1713"/>
                <a:gd name="T77" fmla="*/ 26 h 1537"/>
                <a:gd name="T78" fmla="*/ 231 w 1713"/>
                <a:gd name="T79" fmla="*/ 343 h 1537"/>
                <a:gd name="T80" fmla="*/ 178 w 1713"/>
                <a:gd name="T81" fmla="*/ 499 h 1537"/>
                <a:gd name="T82" fmla="*/ 64 w 1713"/>
                <a:gd name="T83" fmla="*/ 623 h 1537"/>
                <a:gd name="T84" fmla="*/ 193 w 1713"/>
                <a:gd name="T85" fmla="*/ 1299 h 1537"/>
                <a:gd name="T86" fmla="*/ 378 w 1713"/>
                <a:gd name="T87" fmla="*/ 1416 h 1537"/>
                <a:gd name="T88" fmla="*/ 342 w 1713"/>
                <a:gd name="T89" fmla="*/ 1349 h 1537"/>
                <a:gd name="T90" fmla="*/ 248 w 1713"/>
                <a:gd name="T91" fmla="*/ 1245 h 1537"/>
                <a:gd name="T92" fmla="*/ 119 w 1713"/>
                <a:gd name="T93" fmla="*/ 767 h 1537"/>
                <a:gd name="T94" fmla="*/ 139 w 1713"/>
                <a:gd name="T95" fmla="*/ 607 h 1537"/>
                <a:gd name="T96" fmla="*/ 361 w 1713"/>
                <a:gd name="T97" fmla="*/ 359 h 1537"/>
                <a:gd name="T98" fmla="*/ 432 w 1713"/>
                <a:gd name="T99" fmla="*/ 296 h 1537"/>
                <a:gd name="T100" fmla="*/ 474 w 1713"/>
                <a:gd name="T101" fmla="*/ 141 h 1537"/>
                <a:gd name="T102" fmla="*/ 545 w 1713"/>
                <a:gd name="T103" fmla="*/ 68 h 1537"/>
                <a:gd name="T104" fmla="*/ 717 w 1713"/>
                <a:gd name="T105" fmla="*/ 64 h 1537"/>
                <a:gd name="T106" fmla="*/ 1301 w 1713"/>
                <a:gd name="T107" fmla="*/ 127 h 1537"/>
                <a:gd name="T108" fmla="*/ 1393 w 1713"/>
                <a:gd name="T109" fmla="*/ 183 h 1537"/>
                <a:gd name="T110" fmla="*/ 1537 w 1713"/>
                <a:gd name="T111" fmla="*/ 308 h 1537"/>
                <a:gd name="T112" fmla="*/ 1682 w 1713"/>
                <a:gd name="T113" fmla="*/ 671 h 1537"/>
                <a:gd name="T114" fmla="*/ 1238 w 1713"/>
                <a:gd name="T115" fmla="*/ 65 h 1537"/>
                <a:gd name="T116" fmla="*/ 1413 w 1713"/>
                <a:gd name="T117" fmla="*/ 215 h 1537"/>
                <a:gd name="T118" fmla="*/ 1696 w 1713"/>
                <a:gd name="T119" fmla="*/ 874 h 153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713"/>
                <a:gd name="T181" fmla="*/ 0 h 1537"/>
                <a:gd name="T182" fmla="*/ 1713 w 1713"/>
                <a:gd name="T183" fmla="*/ 1537 h 153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713" h="1537">
                  <a:moveTo>
                    <a:pt x="1152" y="12"/>
                  </a:moveTo>
                  <a:cubicBezTo>
                    <a:pt x="1149" y="12"/>
                    <a:pt x="1146" y="9"/>
                    <a:pt x="1145" y="11"/>
                  </a:cubicBezTo>
                  <a:cubicBezTo>
                    <a:pt x="1146" y="11"/>
                    <a:pt x="1150" y="15"/>
                    <a:pt x="1152" y="12"/>
                  </a:cubicBezTo>
                  <a:close/>
                  <a:moveTo>
                    <a:pt x="719" y="38"/>
                  </a:moveTo>
                  <a:cubicBezTo>
                    <a:pt x="708" y="38"/>
                    <a:pt x="708" y="38"/>
                    <a:pt x="708" y="38"/>
                  </a:cubicBezTo>
                  <a:cubicBezTo>
                    <a:pt x="708" y="41"/>
                    <a:pt x="719" y="43"/>
                    <a:pt x="719" y="38"/>
                  </a:cubicBezTo>
                  <a:close/>
                  <a:moveTo>
                    <a:pt x="763" y="72"/>
                  </a:moveTo>
                  <a:cubicBezTo>
                    <a:pt x="762" y="76"/>
                    <a:pt x="769" y="76"/>
                    <a:pt x="771" y="74"/>
                  </a:cubicBezTo>
                  <a:cubicBezTo>
                    <a:pt x="768" y="74"/>
                    <a:pt x="765" y="70"/>
                    <a:pt x="763" y="72"/>
                  </a:cubicBezTo>
                  <a:close/>
                  <a:moveTo>
                    <a:pt x="775" y="74"/>
                  </a:moveTo>
                  <a:cubicBezTo>
                    <a:pt x="778" y="76"/>
                    <a:pt x="786" y="80"/>
                    <a:pt x="788" y="76"/>
                  </a:cubicBezTo>
                  <a:cubicBezTo>
                    <a:pt x="783" y="77"/>
                    <a:pt x="779" y="72"/>
                    <a:pt x="775" y="74"/>
                  </a:cubicBezTo>
                  <a:close/>
                  <a:moveTo>
                    <a:pt x="530" y="84"/>
                  </a:moveTo>
                  <a:cubicBezTo>
                    <a:pt x="534" y="85"/>
                    <a:pt x="533" y="80"/>
                    <a:pt x="535" y="84"/>
                  </a:cubicBezTo>
                  <a:cubicBezTo>
                    <a:pt x="536" y="83"/>
                    <a:pt x="536" y="83"/>
                    <a:pt x="537" y="83"/>
                  </a:cubicBezTo>
                  <a:cubicBezTo>
                    <a:pt x="536" y="80"/>
                    <a:pt x="537" y="78"/>
                    <a:pt x="538" y="75"/>
                  </a:cubicBezTo>
                  <a:cubicBezTo>
                    <a:pt x="532" y="75"/>
                    <a:pt x="531" y="80"/>
                    <a:pt x="530" y="84"/>
                  </a:cubicBezTo>
                  <a:close/>
                  <a:moveTo>
                    <a:pt x="530" y="88"/>
                  </a:moveTo>
                  <a:cubicBezTo>
                    <a:pt x="530" y="92"/>
                    <a:pt x="532" y="98"/>
                    <a:pt x="527" y="101"/>
                  </a:cubicBezTo>
                  <a:cubicBezTo>
                    <a:pt x="533" y="99"/>
                    <a:pt x="537" y="94"/>
                    <a:pt x="538" y="87"/>
                  </a:cubicBezTo>
                  <a:cubicBezTo>
                    <a:pt x="535" y="87"/>
                    <a:pt x="533" y="90"/>
                    <a:pt x="530" y="88"/>
                  </a:cubicBezTo>
                  <a:close/>
                  <a:moveTo>
                    <a:pt x="1311" y="135"/>
                  </a:moveTo>
                  <a:cubicBezTo>
                    <a:pt x="1308" y="134"/>
                    <a:pt x="1306" y="128"/>
                    <a:pt x="1303" y="130"/>
                  </a:cubicBezTo>
                  <a:cubicBezTo>
                    <a:pt x="1306" y="131"/>
                    <a:pt x="1308" y="138"/>
                    <a:pt x="1311" y="135"/>
                  </a:cubicBezTo>
                  <a:close/>
                  <a:moveTo>
                    <a:pt x="1414" y="226"/>
                  </a:moveTo>
                  <a:cubicBezTo>
                    <a:pt x="1414" y="223"/>
                    <a:pt x="1413" y="221"/>
                    <a:pt x="1410" y="221"/>
                  </a:cubicBezTo>
                  <a:cubicBezTo>
                    <a:pt x="1409" y="225"/>
                    <a:pt x="1413" y="224"/>
                    <a:pt x="1412" y="228"/>
                  </a:cubicBezTo>
                  <a:cubicBezTo>
                    <a:pt x="1406" y="237"/>
                    <a:pt x="1416" y="247"/>
                    <a:pt x="1421" y="252"/>
                  </a:cubicBezTo>
                  <a:cubicBezTo>
                    <a:pt x="1425" y="264"/>
                    <a:pt x="1425" y="274"/>
                    <a:pt x="1434" y="281"/>
                  </a:cubicBezTo>
                  <a:cubicBezTo>
                    <a:pt x="1434" y="279"/>
                    <a:pt x="1431" y="277"/>
                    <a:pt x="1434" y="276"/>
                  </a:cubicBezTo>
                  <a:cubicBezTo>
                    <a:pt x="1436" y="279"/>
                    <a:pt x="1439" y="282"/>
                    <a:pt x="1441" y="287"/>
                  </a:cubicBezTo>
                  <a:cubicBezTo>
                    <a:pt x="1444" y="288"/>
                    <a:pt x="1441" y="283"/>
                    <a:pt x="1444" y="284"/>
                  </a:cubicBezTo>
                  <a:cubicBezTo>
                    <a:pt x="1444" y="290"/>
                    <a:pt x="1454" y="291"/>
                    <a:pt x="1456" y="289"/>
                  </a:cubicBezTo>
                  <a:cubicBezTo>
                    <a:pt x="1458" y="291"/>
                    <a:pt x="1455" y="292"/>
                    <a:pt x="1456" y="295"/>
                  </a:cubicBezTo>
                  <a:cubicBezTo>
                    <a:pt x="1462" y="296"/>
                    <a:pt x="1461" y="304"/>
                    <a:pt x="1468" y="306"/>
                  </a:cubicBezTo>
                  <a:cubicBezTo>
                    <a:pt x="1472" y="301"/>
                    <a:pt x="1466" y="298"/>
                    <a:pt x="1467" y="295"/>
                  </a:cubicBezTo>
                  <a:cubicBezTo>
                    <a:pt x="1469" y="297"/>
                    <a:pt x="1469" y="295"/>
                    <a:pt x="1472" y="296"/>
                  </a:cubicBezTo>
                  <a:cubicBezTo>
                    <a:pt x="1472" y="298"/>
                    <a:pt x="1474" y="298"/>
                    <a:pt x="1473" y="301"/>
                  </a:cubicBezTo>
                  <a:cubicBezTo>
                    <a:pt x="1472" y="301"/>
                    <a:pt x="1472" y="300"/>
                    <a:pt x="1470" y="300"/>
                  </a:cubicBezTo>
                  <a:cubicBezTo>
                    <a:pt x="1470" y="306"/>
                    <a:pt x="1475" y="306"/>
                    <a:pt x="1476" y="311"/>
                  </a:cubicBezTo>
                  <a:cubicBezTo>
                    <a:pt x="1478" y="312"/>
                    <a:pt x="1478" y="310"/>
                    <a:pt x="1479" y="310"/>
                  </a:cubicBezTo>
                  <a:cubicBezTo>
                    <a:pt x="1484" y="311"/>
                    <a:pt x="1483" y="317"/>
                    <a:pt x="1488" y="318"/>
                  </a:cubicBezTo>
                  <a:cubicBezTo>
                    <a:pt x="1491" y="309"/>
                    <a:pt x="1477" y="305"/>
                    <a:pt x="1477" y="300"/>
                  </a:cubicBezTo>
                  <a:cubicBezTo>
                    <a:pt x="1483" y="304"/>
                    <a:pt x="1486" y="309"/>
                    <a:pt x="1494" y="311"/>
                  </a:cubicBezTo>
                  <a:cubicBezTo>
                    <a:pt x="1486" y="299"/>
                    <a:pt x="1477" y="287"/>
                    <a:pt x="1459" y="284"/>
                  </a:cubicBezTo>
                  <a:cubicBezTo>
                    <a:pt x="1456" y="276"/>
                    <a:pt x="1452" y="269"/>
                    <a:pt x="1446" y="263"/>
                  </a:cubicBezTo>
                  <a:cubicBezTo>
                    <a:pt x="1446" y="266"/>
                    <a:pt x="1450" y="268"/>
                    <a:pt x="1447" y="269"/>
                  </a:cubicBezTo>
                  <a:cubicBezTo>
                    <a:pt x="1438" y="262"/>
                    <a:pt x="1428" y="252"/>
                    <a:pt x="1423" y="240"/>
                  </a:cubicBezTo>
                  <a:cubicBezTo>
                    <a:pt x="1423" y="239"/>
                    <a:pt x="1424" y="237"/>
                    <a:pt x="1424" y="237"/>
                  </a:cubicBezTo>
                  <a:cubicBezTo>
                    <a:pt x="1423" y="232"/>
                    <a:pt x="1416" y="223"/>
                    <a:pt x="1414" y="226"/>
                  </a:cubicBezTo>
                  <a:close/>
                  <a:moveTo>
                    <a:pt x="1519" y="325"/>
                  </a:moveTo>
                  <a:cubicBezTo>
                    <a:pt x="1520" y="328"/>
                    <a:pt x="1521" y="329"/>
                    <a:pt x="1524" y="330"/>
                  </a:cubicBezTo>
                  <a:cubicBezTo>
                    <a:pt x="1524" y="326"/>
                    <a:pt x="1521" y="326"/>
                    <a:pt x="1519" y="325"/>
                  </a:cubicBezTo>
                  <a:close/>
                  <a:moveTo>
                    <a:pt x="928" y="336"/>
                  </a:moveTo>
                  <a:cubicBezTo>
                    <a:pt x="928" y="340"/>
                    <a:pt x="935" y="341"/>
                    <a:pt x="934" y="335"/>
                  </a:cubicBezTo>
                  <a:cubicBezTo>
                    <a:pt x="931" y="335"/>
                    <a:pt x="929" y="335"/>
                    <a:pt x="928" y="336"/>
                  </a:cubicBezTo>
                  <a:close/>
                  <a:moveTo>
                    <a:pt x="913" y="346"/>
                  </a:moveTo>
                  <a:cubicBezTo>
                    <a:pt x="916" y="348"/>
                    <a:pt x="922" y="346"/>
                    <a:pt x="922" y="341"/>
                  </a:cubicBezTo>
                  <a:cubicBezTo>
                    <a:pt x="920" y="333"/>
                    <a:pt x="913" y="340"/>
                    <a:pt x="913" y="346"/>
                  </a:cubicBezTo>
                  <a:close/>
                  <a:moveTo>
                    <a:pt x="901" y="344"/>
                  </a:moveTo>
                  <a:cubicBezTo>
                    <a:pt x="904" y="350"/>
                    <a:pt x="894" y="346"/>
                    <a:pt x="893" y="351"/>
                  </a:cubicBezTo>
                  <a:cubicBezTo>
                    <a:pt x="898" y="355"/>
                    <a:pt x="903" y="351"/>
                    <a:pt x="908" y="349"/>
                  </a:cubicBezTo>
                  <a:cubicBezTo>
                    <a:pt x="908" y="345"/>
                    <a:pt x="903" y="346"/>
                    <a:pt x="901" y="344"/>
                  </a:cubicBezTo>
                  <a:close/>
                  <a:moveTo>
                    <a:pt x="901" y="357"/>
                  </a:moveTo>
                  <a:cubicBezTo>
                    <a:pt x="896" y="354"/>
                    <a:pt x="890" y="358"/>
                    <a:pt x="884" y="357"/>
                  </a:cubicBezTo>
                  <a:cubicBezTo>
                    <a:pt x="875" y="364"/>
                    <a:pt x="895" y="369"/>
                    <a:pt x="901" y="364"/>
                  </a:cubicBezTo>
                  <a:cubicBezTo>
                    <a:pt x="899" y="360"/>
                    <a:pt x="897" y="360"/>
                    <a:pt x="901" y="357"/>
                  </a:cubicBezTo>
                  <a:close/>
                  <a:moveTo>
                    <a:pt x="138" y="415"/>
                  </a:moveTo>
                  <a:cubicBezTo>
                    <a:pt x="134" y="415"/>
                    <a:pt x="133" y="417"/>
                    <a:pt x="132" y="420"/>
                  </a:cubicBezTo>
                  <a:cubicBezTo>
                    <a:pt x="136" y="421"/>
                    <a:pt x="137" y="417"/>
                    <a:pt x="138" y="415"/>
                  </a:cubicBezTo>
                  <a:close/>
                  <a:moveTo>
                    <a:pt x="130" y="417"/>
                  </a:moveTo>
                  <a:cubicBezTo>
                    <a:pt x="128" y="421"/>
                    <a:pt x="124" y="422"/>
                    <a:pt x="124" y="429"/>
                  </a:cubicBezTo>
                  <a:cubicBezTo>
                    <a:pt x="129" y="428"/>
                    <a:pt x="130" y="419"/>
                    <a:pt x="130" y="417"/>
                  </a:cubicBezTo>
                  <a:close/>
                  <a:moveTo>
                    <a:pt x="1576" y="428"/>
                  </a:moveTo>
                  <a:cubicBezTo>
                    <a:pt x="1578" y="441"/>
                    <a:pt x="1584" y="458"/>
                    <a:pt x="1592" y="468"/>
                  </a:cubicBezTo>
                  <a:cubicBezTo>
                    <a:pt x="1593" y="451"/>
                    <a:pt x="1585" y="437"/>
                    <a:pt x="1576" y="428"/>
                  </a:cubicBezTo>
                  <a:close/>
                  <a:moveTo>
                    <a:pt x="128" y="436"/>
                  </a:moveTo>
                  <a:cubicBezTo>
                    <a:pt x="127" y="439"/>
                    <a:pt x="123" y="443"/>
                    <a:pt x="124" y="446"/>
                  </a:cubicBezTo>
                  <a:cubicBezTo>
                    <a:pt x="126" y="443"/>
                    <a:pt x="132" y="441"/>
                    <a:pt x="128" y="436"/>
                  </a:cubicBezTo>
                  <a:close/>
                  <a:moveTo>
                    <a:pt x="118" y="437"/>
                  </a:moveTo>
                  <a:cubicBezTo>
                    <a:pt x="117" y="444"/>
                    <a:pt x="110" y="450"/>
                    <a:pt x="111" y="455"/>
                  </a:cubicBezTo>
                  <a:cubicBezTo>
                    <a:pt x="113" y="450"/>
                    <a:pt x="121" y="441"/>
                    <a:pt x="118" y="437"/>
                  </a:cubicBezTo>
                  <a:close/>
                  <a:moveTo>
                    <a:pt x="112" y="495"/>
                  </a:moveTo>
                  <a:cubicBezTo>
                    <a:pt x="113" y="473"/>
                    <a:pt x="139" y="464"/>
                    <a:pt x="146" y="448"/>
                  </a:cubicBezTo>
                  <a:cubicBezTo>
                    <a:pt x="150" y="447"/>
                    <a:pt x="157" y="446"/>
                    <a:pt x="163" y="444"/>
                  </a:cubicBezTo>
                  <a:cubicBezTo>
                    <a:pt x="154" y="432"/>
                    <a:pt x="144" y="446"/>
                    <a:pt x="135" y="450"/>
                  </a:cubicBezTo>
                  <a:cubicBezTo>
                    <a:pt x="128" y="463"/>
                    <a:pt x="116" y="465"/>
                    <a:pt x="111" y="481"/>
                  </a:cubicBezTo>
                  <a:cubicBezTo>
                    <a:pt x="102" y="487"/>
                    <a:pt x="98" y="497"/>
                    <a:pt x="92" y="505"/>
                  </a:cubicBezTo>
                  <a:cubicBezTo>
                    <a:pt x="103" y="506"/>
                    <a:pt x="103" y="496"/>
                    <a:pt x="112" y="495"/>
                  </a:cubicBezTo>
                  <a:close/>
                  <a:moveTo>
                    <a:pt x="146" y="459"/>
                  </a:moveTo>
                  <a:cubicBezTo>
                    <a:pt x="148" y="459"/>
                    <a:pt x="150" y="459"/>
                    <a:pt x="149" y="455"/>
                  </a:cubicBezTo>
                  <a:cubicBezTo>
                    <a:pt x="146" y="455"/>
                    <a:pt x="145" y="456"/>
                    <a:pt x="146" y="459"/>
                  </a:cubicBezTo>
                  <a:close/>
                  <a:moveTo>
                    <a:pt x="92" y="496"/>
                  </a:moveTo>
                  <a:cubicBezTo>
                    <a:pt x="88" y="495"/>
                    <a:pt x="89" y="499"/>
                    <a:pt x="88" y="502"/>
                  </a:cubicBezTo>
                  <a:cubicBezTo>
                    <a:pt x="91" y="502"/>
                    <a:pt x="92" y="499"/>
                    <a:pt x="92" y="496"/>
                  </a:cubicBezTo>
                  <a:close/>
                  <a:moveTo>
                    <a:pt x="1606" y="540"/>
                  </a:moveTo>
                  <a:cubicBezTo>
                    <a:pt x="1603" y="524"/>
                    <a:pt x="1602" y="509"/>
                    <a:pt x="1589" y="502"/>
                  </a:cubicBezTo>
                  <a:cubicBezTo>
                    <a:pt x="1587" y="522"/>
                    <a:pt x="1598" y="536"/>
                    <a:pt x="1598" y="554"/>
                  </a:cubicBezTo>
                  <a:cubicBezTo>
                    <a:pt x="1594" y="553"/>
                    <a:pt x="1591" y="549"/>
                    <a:pt x="1586" y="549"/>
                  </a:cubicBezTo>
                  <a:cubicBezTo>
                    <a:pt x="1582" y="552"/>
                    <a:pt x="1581" y="563"/>
                    <a:pt x="1588" y="564"/>
                  </a:cubicBezTo>
                  <a:cubicBezTo>
                    <a:pt x="1590" y="562"/>
                    <a:pt x="1589" y="557"/>
                    <a:pt x="1591" y="555"/>
                  </a:cubicBezTo>
                  <a:cubicBezTo>
                    <a:pt x="1593" y="557"/>
                    <a:pt x="1592" y="560"/>
                    <a:pt x="1593" y="561"/>
                  </a:cubicBezTo>
                  <a:cubicBezTo>
                    <a:pt x="1597" y="562"/>
                    <a:pt x="1596" y="559"/>
                    <a:pt x="1599" y="559"/>
                  </a:cubicBezTo>
                  <a:cubicBezTo>
                    <a:pt x="1606" y="564"/>
                    <a:pt x="1595" y="578"/>
                    <a:pt x="1604" y="582"/>
                  </a:cubicBezTo>
                  <a:cubicBezTo>
                    <a:pt x="1603" y="575"/>
                    <a:pt x="1609" y="569"/>
                    <a:pt x="1603" y="565"/>
                  </a:cubicBezTo>
                  <a:cubicBezTo>
                    <a:pt x="1607" y="560"/>
                    <a:pt x="1609" y="552"/>
                    <a:pt x="1610" y="543"/>
                  </a:cubicBezTo>
                  <a:cubicBezTo>
                    <a:pt x="1609" y="541"/>
                    <a:pt x="1607" y="541"/>
                    <a:pt x="1606" y="540"/>
                  </a:cubicBezTo>
                  <a:close/>
                  <a:moveTo>
                    <a:pt x="99" y="526"/>
                  </a:moveTo>
                  <a:cubicBezTo>
                    <a:pt x="103" y="523"/>
                    <a:pt x="110" y="519"/>
                    <a:pt x="112" y="511"/>
                  </a:cubicBezTo>
                  <a:cubicBezTo>
                    <a:pt x="106" y="513"/>
                    <a:pt x="98" y="519"/>
                    <a:pt x="99" y="526"/>
                  </a:cubicBezTo>
                  <a:close/>
                  <a:moveTo>
                    <a:pt x="73" y="545"/>
                  </a:moveTo>
                  <a:cubicBezTo>
                    <a:pt x="73" y="537"/>
                    <a:pt x="80" y="533"/>
                    <a:pt x="85" y="533"/>
                  </a:cubicBezTo>
                  <a:cubicBezTo>
                    <a:pt x="86" y="529"/>
                    <a:pt x="88" y="528"/>
                    <a:pt x="89" y="524"/>
                  </a:cubicBezTo>
                  <a:cubicBezTo>
                    <a:pt x="85" y="523"/>
                    <a:pt x="83" y="529"/>
                    <a:pt x="81" y="527"/>
                  </a:cubicBezTo>
                  <a:cubicBezTo>
                    <a:pt x="82" y="521"/>
                    <a:pt x="86" y="517"/>
                    <a:pt x="88" y="512"/>
                  </a:cubicBezTo>
                  <a:cubicBezTo>
                    <a:pt x="73" y="520"/>
                    <a:pt x="67" y="536"/>
                    <a:pt x="59" y="551"/>
                  </a:cubicBezTo>
                  <a:cubicBezTo>
                    <a:pt x="65" y="550"/>
                    <a:pt x="66" y="542"/>
                    <a:pt x="73" y="545"/>
                  </a:cubicBezTo>
                  <a:close/>
                  <a:moveTo>
                    <a:pt x="1658" y="557"/>
                  </a:moveTo>
                  <a:cubicBezTo>
                    <a:pt x="1659" y="547"/>
                    <a:pt x="1652" y="532"/>
                    <a:pt x="1645" y="530"/>
                  </a:cubicBezTo>
                  <a:cubicBezTo>
                    <a:pt x="1650" y="539"/>
                    <a:pt x="1650" y="552"/>
                    <a:pt x="1658" y="557"/>
                  </a:cubicBezTo>
                  <a:close/>
                  <a:moveTo>
                    <a:pt x="53" y="556"/>
                  </a:moveTo>
                  <a:cubicBezTo>
                    <a:pt x="53" y="562"/>
                    <a:pt x="47" y="562"/>
                    <a:pt x="47" y="569"/>
                  </a:cubicBezTo>
                  <a:cubicBezTo>
                    <a:pt x="50" y="570"/>
                    <a:pt x="56" y="561"/>
                    <a:pt x="53" y="556"/>
                  </a:cubicBezTo>
                  <a:close/>
                  <a:moveTo>
                    <a:pt x="1578" y="581"/>
                  </a:moveTo>
                  <a:cubicBezTo>
                    <a:pt x="1575" y="583"/>
                    <a:pt x="1573" y="586"/>
                    <a:pt x="1574" y="592"/>
                  </a:cubicBezTo>
                  <a:cubicBezTo>
                    <a:pt x="1579" y="593"/>
                    <a:pt x="1579" y="589"/>
                    <a:pt x="1582" y="588"/>
                  </a:cubicBezTo>
                  <a:cubicBezTo>
                    <a:pt x="1584" y="592"/>
                    <a:pt x="1583" y="598"/>
                    <a:pt x="1586" y="601"/>
                  </a:cubicBezTo>
                  <a:cubicBezTo>
                    <a:pt x="1586" y="598"/>
                    <a:pt x="1584" y="593"/>
                    <a:pt x="1587" y="592"/>
                  </a:cubicBezTo>
                  <a:cubicBezTo>
                    <a:pt x="1592" y="600"/>
                    <a:pt x="1584" y="615"/>
                    <a:pt x="1595" y="617"/>
                  </a:cubicBezTo>
                  <a:cubicBezTo>
                    <a:pt x="1597" y="608"/>
                    <a:pt x="1590" y="604"/>
                    <a:pt x="1593" y="597"/>
                  </a:cubicBezTo>
                  <a:cubicBezTo>
                    <a:pt x="1596" y="597"/>
                    <a:pt x="1596" y="601"/>
                    <a:pt x="1598" y="599"/>
                  </a:cubicBezTo>
                  <a:cubicBezTo>
                    <a:pt x="1598" y="592"/>
                    <a:pt x="1597" y="587"/>
                    <a:pt x="1596" y="582"/>
                  </a:cubicBezTo>
                  <a:cubicBezTo>
                    <a:pt x="1595" y="581"/>
                    <a:pt x="1592" y="583"/>
                    <a:pt x="1588" y="582"/>
                  </a:cubicBezTo>
                  <a:cubicBezTo>
                    <a:pt x="1587" y="586"/>
                    <a:pt x="1593" y="589"/>
                    <a:pt x="1589" y="592"/>
                  </a:cubicBezTo>
                  <a:cubicBezTo>
                    <a:pt x="1588" y="590"/>
                    <a:pt x="1586" y="581"/>
                    <a:pt x="1584" y="586"/>
                  </a:cubicBezTo>
                  <a:cubicBezTo>
                    <a:pt x="1582" y="581"/>
                    <a:pt x="1578" y="579"/>
                    <a:pt x="1577" y="574"/>
                  </a:cubicBezTo>
                  <a:cubicBezTo>
                    <a:pt x="1579" y="573"/>
                    <a:pt x="1581" y="572"/>
                    <a:pt x="1583" y="572"/>
                  </a:cubicBezTo>
                  <a:cubicBezTo>
                    <a:pt x="1579" y="549"/>
                    <a:pt x="1561" y="585"/>
                    <a:pt x="1578" y="581"/>
                  </a:cubicBezTo>
                  <a:close/>
                  <a:moveTo>
                    <a:pt x="1587" y="632"/>
                  </a:moveTo>
                  <a:cubicBezTo>
                    <a:pt x="1590" y="635"/>
                    <a:pt x="1593" y="642"/>
                    <a:pt x="1598" y="640"/>
                  </a:cubicBezTo>
                  <a:cubicBezTo>
                    <a:pt x="1597" y="631"/>
                    <a:pt x="1590" y="628"/>
                    <a:pt x="1588" y="620"/>
                  </a:cubicBezTo>
                  <a:cubicBezTo>
                    <a:pt x="1578" y="618"/>
                    <a:pt x="1579" y="606"/>
                    <a:pt x="1572" y="600"/>
                  </a:cubicBezTo>
                  <a:cubicBezTo>
                    <a:pt x="1573" y="599"/>
                    <a:pt x="1575" y="599"/>
                    <a:pt x="1574" y="596"/>
                  </a:cubicBezTo>
                  <a:cubicBezTo>
                    <a:pt x="1570" y="593"/>
                    <a:pt x="1569" y="599"/>
                    <a:pt x="1565" y="599"/>
                  </a:cubicBezTo>
                  <a:cubicBezTo>
                    <a:pt x="1568" y="613"/>
                    <a:pt x="1561" y="624"/>
                    <a:pt x="1568" y="633"/>
                  </a:cubicBezTo>
                  <a:cubicBezTo>
                    <a:pt x="1569" y="632"/>
                    <a:pt x="1569" y="630"/>
                    <a:pt x="1571" y="629"/>
                  </a:cubicBezTo>
                  <a:cubicBezTo>
                    <a:pt x="1574" y="635"/>
                    <a:pt x="1569" y="638"/>
                    <a:pt x="1570" y="645"/>
                  </a:cubicBezTo>
                  <a:cubicBezTo>
                    <a:pt x="1579" y="651"/>
                    <a:pt x="1586" y="643"/>
                    <a:pt x="1587" y="632"/>
                  </a:cubicBezTo>
                  <a:close/>
                  <a:moveTo>
                    <a:pt x="1579" y="595"/>
                  </a:moveTo>
                  <a:cubicBezTo>
                    <a:pt x="1580" y="597"/>
                    <a:pt x="1579" y="601"/>
                    <a:pt x="1583" y="600"/>
                  </a:cubicBezTo>
                  <a:cubicBezTo>
                    <a:pt x="1583" y="598"/>
                    <a:pt x="1583" y="596"/>
                    <a:pt x="1582" y="595"/>
                  </a:cubicBezTo>
                  <a:lnTo>
                    <a:pt x="1579" y="595"/>
                  </a:lnTo>
                  <a:close/>
                  <a:moveTo>
                    <a:pt x="1613" y="598"/>
                  </a:moveTo>
                  <a:cubicBezTo>
                    <a:pt x="1612" y="620"/>
                    <a:pt x="1625" y="632"/>
                    <a:pt x="1631" y="649"/>
                  </a:cubicBezTo>
                  <a:cubicBezTo>
                    <a:pt x="1629" y="634"/>
                    <a:pt x="1621" y="624"/>
                    <a:pt x="1616" y="612"/>
                  </a:cubicBezTo>
                  <a:cubicBezTo>
                    <a:pt x="1620" y="608"/>
                    <a:pt x="1616" y="600"/>
                    <a:pt x="1613" y="598"/>
                  </a:cubicBezTo>
                  <a:close/>
                  <a:moveTo>
                    <a:pt x="54" y="629"/>
                  </a:moveTo>
                  <a:cubicBezTo>
                    <a:pt x="55" y="628"/>
                    <a:pt x="58" y="623"/>
                    <a:pt x="55" y="621"/>
                  </a:cubicBezTo>
                  <a:cubicBezTo>
                    <a:pt x="55" y="623"/>
                    <a:pt x="52" y="627"/>
                    <a:pt x="54" y="629"/>
                  </a:cubicBezTo>
                  <a:close/>
                  <a:moveTo>
                    <a:pt x="1310" y="675"/>
                  </a:moveTo>
                  <a:cubicBezTo>
                    <a:pt x="1314" y="674"/>
                    <a:pt x="1312" y="666"/>
                    <a:pt x="1314" y="662"/>
                  </a:cubicBezTo>
                  <a:cubicBezTo>
                    <a:pt x="1323" y="662"/>
                    <a:pt x="1324" y="654"/>
                    <a:pt x="1334" y="655"/>
                  </a:cubicBezTo>
                  <a:cubicBezTo>
                    <a:pt x="1334" y="652"/>
                    <a:pt x="1334" y="648"/>
                    <a:pt x="1331" y="648"/>
                  </a:cubicBezTo>
                  <a:cubicBezTo>
                    <a:pt x="1324" y="656"/>
                    <a:pt x="1293" y="662"/>
                    <a:pt x="1310" y="675"/>
                  </a:cubicBezTo>
                  <a:close/>
                  <a:moveTo>
                    <a:pt x="1601" y="655"/>
                  </a:moveTo>
                  <a:cubicBezTo>
                    <a:pt x="1600" y="653"/>
                    <a:pt x="1601" y="649"/>
                    <a:pt x="1597" y="649"/>
                  </a:cubicBezTo>
                  <a:cubicBezTo>
                    <a:pt x="1595" y="651"/>
                    <a:pt x="1596" y="656"/>
                    <a:pt x="1598" y="657"/>
                  </a:cubicBezTo>
                  <a:cubicBezTo>
                    <a:pt x="1598" y="656"/>
                    <a:pt x="1600" y="656"/>
                    <a:pt x="1601" y="655"/>
                  </a:cubicBezTo>
                  <a:close/>
                  <a:moveTo>
                    <a:pt x="1561" y="650"/>
                  </a:moveTo>
                  <a:cubicBezTo>
                    <a:pt x="1560" y="654"/>
                    <a:pt x="1561" y="658"/>
                    <a:pt x="1564" y="659"/>
                  </a:cubicBezTo>
                  <a:cubicBezTo>
                    <a:pt x="1563" y="656"/>
                    <a:pt x="1565" y="650"/>
                    <a:pt x="1561" y="650"/>
                  </a:cubicBezTo>
                  <a:close/>
                  <a:moveTo>
                    <a:pt x="1376" y="658"/>
                  </a:moveTo>
                  <a:cubicBezTo>
                    <a:pt x="1375" y="655"/>
                    <a:pt x="1373" y="652"/>
                    <a:pt x="1369" y="652"/>
                  </a:cubicBezTo>
                  <a:cubicBezTo>
                    <a:pt x="1365" y="657"/>
                    <a:pt x="1372" y="661"/>
                    <a:pt x="1376" y="658"/>
                  </a:cubicBezTo>
                  <a:close/>
                  <a:moveTo>
                    <a:pt x="1573" y="656"/>
                  </a:moveTo>
                  <a:cubicBezTo>
                    <a:pt x="1573" y="659"/>
                    <a:pt x="1574" y="660"/>
                    <a:pt x="1575" y="661"/>
                  </a:cubicBezTo>
                  <a:cubicBezTo>
                    <a:pt x="1577" y="659"/>
                    <a:pt x="1576" y="655"/>
                    <a:pt x="1573" y="656"/>
                  </a:cubicBezTo>
                  <a:close/>
                  <a:moveTo>
                    <a:pt x="1606" y="656"/>
                  </a:moveTo>
                  <a:cubicBezTo>
                    <a:pt x="1606" y="659"/>
                    <a:pt x="1607" y="661"/>
                    <a:pt x="1609" y="663"/>
                  </a:cubicBezTo>
                  <a:cubicBezTo>
                    <a:pt x="1611" y="661"/>
                    <a:pt x="1608" y="659"/>
                    <a:pt x="1609" y="656"/>
                  </a:cubicBezTo>
                  <a:lnTo>
                    <a:pt x="1606" y="656"/>
                  </a:lnTo>
                  <a:close/>
                  <a:moveTo>
                    <a:pt x="1623" y="742"/>
                  </a:moveTo>
                  <a:cubicBezTo>
                    <a:pt x="1623" y="744"/>
                    <a:pt x="1619" y="741"/>
                    <a:pt x="1620" y="744"/>
                  </a:cubicBezTo>
                  <a:cubicBezTo>
                    <a:pt x="1621" y="755"/>
                    <a:pt x="1634" y="764"/>
                    <a:pt x="1624" y="774"/>
                  </a:cubicBezTo>
                  <a:cubicBezTo>
                    <a:pt x="1626" y="789"/>
                    <a:pt x="1627" y="807"/>
                    <a:pt x="1635" y="816"/>
                  </a:cubicBezTo>
                  <a:cubicBezTo>
                    <a:pt x="1634" y="813"/>
                    <a:pt x="1634" y="809"/>
                    <a:pt x="1636" y="806"/>
                  </a:cubicBezTo>
                  <a:cubicBezTo>
                    <a:pt x="1639" y="807"/>
                    <a:pt x="1640" y="812"/>
                    <a:pt x="1643" y="814"/>
                  </a:cubicBezTo>
                  <a:cubicBezTo>
                    <a:pt x="1644" y="812"/>
                    <a:pt x="1644" y="809"/>
                    <a:pt x="1646" y="810"/>
                  </a:cubicBezTo>
                  <a:cubicBezTo>
                    <a:pt x="1647" y="814"/>
                    <a:pt x="1649" y="818"/>
                    <a:pt x="1652" y="820"/>
                  </a:cubicBezTo>
                  <a:cubicBezTo>
                    <a:pt x="1652" y="817"/>
                    <a:pt x="1652" y="814"/>
                    <a:pt x="1654" y="813"/>
                  </a:cubicBezTo>
                  <a:cubicBezTo>
                    <a:pt x="1654" y="819"/>
                    <a:pt x="1656" y="822"/>
                    <a:pt x="1660" y="824"/>
                  </a:cubicBezTo>
                  <a:cubicBezTo>
                    <a:pt x="1662" y="802"/>
                    <a:pt x="1680" y="782"/>
                    <a:pt x="1666" y="762"/>
                  </a:cubicBezTo>
                  <a:cubicBezTo>
                    <a:pt x="1665" y="761"/>
                    <a:pt x="1661" y="763"/>
                    <a:pt x="1661" y="761"/>
                  </a:cubicBezTo>
                  <a:cubicBezTo>
                    <a:pt x="1665" y="735"/>
                    <a:pt x="1644" y="720"/>
                    <a:pt x="1644" y="691"/>
                  </a:cubicBezTo>
                  <a:cubicBezTo>
                    <a:pt x="1634" y="685"/>
                    <a:pt x="1638" y="666"/>
                    <a:pt x="1630" y="658"/>
                  </a:cubicBezTo>
                  <a:cubicBezTo>
                    <a:pt x="1627" y="666"/>
                    <a:pt x="1621" y="668"/>
                    <a:pt x="1614" y="671"/>
                  </a:cubicBezTo>
                  <a:cubicBezTo>
                    <a:pt x="1614" y="677"/>
                    <a:pt x="1618" y="677"/>
                    <a:pt x="1621" y="680"/>
                  </a:cubicBezTo>
                  <a:cubicBezTo>
                    <a:pt x="1622" y="684"/>
                    <a:pt x="1618" y="683"/>
                    <a:pt x="1619" y="687"/>
                  </a:cubicBezTo>
                  <a:cubicBezTo>
                    <a:pt x="1621" y="689"/>
                    <a:pt x="1624" y="689"/>
                    <a:pt x="1625" y="690"/>
                  </a:cubicBezTo>
                  <a:cubicBezTo>
                    <a:pt x="1623" y="696"/>
                    <a:pt x="1628" y="708"/>
                    <a:pt x="1620" y="710"/>
                  </a:cubicBezTo>
                  <a:cubicBezTo>
                    <a:pt x="1620" y="714"/>
                    <a:pt x="1621" y="715"/>
                    <a:pt x="1621" y="719"/>
                  </a:cubicBezTo>
                  <a:cubicBezTo>
                    <a:pt x="1618" y="721"/>
                    <a:pt x="1616" y="726"/>
                    <a:pt x="1614" y="731"/>
                  </a:cubicBezTo>
                  <a:cubicBezTo>
                    <a:pt x="1617" y="735"/>
                    <a:pt x="1623" y="735"/>
                    <a:pt x="1623" y="742"/>
                  </a:cubicBezTo>
                  <a:close/>
                  <a:moveTo>
                    <a:pt x="1548" y="668"/>
                  </a:moveTo>
                  <a:cubicBezTo>
                    <a:pt x="1547" y="667"/>
                    <a:pt x="1547" y="667"/>
                    <a:pt x="1547" y="666"/>
                  </a:cubicBezTo>
                  <a:cubicBezTo>
                    <a:pt x="1542" y="666"/>
                    <a:pt x="1542" y="666"/>
                    <a:pt x="1542" y="666"/>
                  </a:cubicBezTo>
                  <a:cubicBezTo>
                    <a:pt x="1542" y="668"/>
                    <a:pt x="1542" y="670"/>
                    <a:pt x="1543" y="671"/>
                  </a:cubicBezTo>
                  <a:cubicBezTo>
                    <a:pt x="1546" y="672"/>
                    <a:pt x="1548" y="670"/>
                    <a:pt x="1548" y="668"/>
                  </a:cubicBezTo>
                  <a:close/>
                  <a:moveTo>
                    <a:pt x="1350" y="702"/>
                  </a:moveTo>
                  <a:cubicBezTo>
                    <a:pt x="1351" y="700"/>
                    <a:pt x="1354" y="700"/>
                    <a:pt x="1353" y="697"/>
                  </a:cubicBezTo>
                  <a:cubicBezTo>
                    <a:pt x="1346" y="688"/>
                    <a:pt x="1330" y="688"/>
                    <a:pt x="1324" y="677"/>
                  </a:cubicBezTo>
                  <a:cubicBezTo>
                    <a:pt x="1325" y="675"/>
                    <a:pt x="1329" y="676"/>
                    <a:pt x="1328" y="672"/>
                  </a:cubicBezTo>
                  <a:cubicBezTo>
                    <a:pt x="1326" y="669"/>
                    <a:pt x="1324" y="666"/>
                    <a:pt x="1317" y="667"/>
                  </a:cubicBezTo>
                  <a:cubicBezTo>
                    <a:pt x="1310" y="689"/>
                    <a:pt x="1330" y="700"/>
                    <a:pt x="1350" y="702"/>
                  </a:cubicBezTo>
                  <a:close/>
                  <a:moveTo>
                    <a:pt x="1274" y="691"/>
                  </a:moveTo>
                  <a:cubicBezTo>
                    <a:pt x="1282" y="690"/>
                    <a:pt x="1291" y="682"/>
                    <a:pt x="1293" y="671"/>
                  </a:cubicBezTo>
                  <a:cubicBezTo>
                    <a:pt x="1287" y="669"/>
                    <a:pt x="1272" y="680"/>
                    <a:pt x="1274" y="691"/>
                  </a:cubicBezTo>
                  <a:close/>
                  <a:moveTo>
                    <a:pt x="1541" y="696"/>
                  </a:moveTo>
                  <a:cubicBezTo>
                    <a:pt x="1546" y="696"/>
                    <a:pt x="1547" y="698"/>
                    <a:pt x="1547" y="702"/>
                  </a:cubicBezTo>
                  <a:cubicBezTo>
                    <a:pt x="1547" y="705"/>
                    <a:pt x="1542" y="703"/>
                    <a:pt x="1542" y="707"/>
                  </a:cubicBezTo>
                  <a:cubicBezTo>
                    <a:pt x="1546" y="712"/>
                    <a:pt x="1552" y="706"/>
                    <a:pt x="1555" y="704"/>
                  </a:cubicBezTo>
                  <a:cubicBezTo>
                    <a:pt x="1558" y="695"/>
                    <a:pt x="1557" y="681"/>
                    <a:pt x="1550" y="672"/>
                  </a:cubicBezTo>
                  <a:cubicBezTo>
                    <a:pt x="1548" y="680"/>
                    <a:pt x="1553" y="687"/>
                    <a:pt x="1551" y="692"/>
                  </a:cubicBezTo>
                  <a:cubicBezTo>
                    <a:pt x="1546" y="691"/>
                    <a:pt x="1549" y="682"/>
                    <a:pt x="1541" y="684"/>
                  </a:cubicBezTo>
                  <a:cubicBezTo>
                    <a:pt x="1540" y="689"/>
                    <a:pt x="1542" y="692"/>
                    <a:pt x="1541" y="696"/>
                  </a:cubicBezTo>
                  <a:close/>
                  <a:moveTo>
                    <a:pt x="207" y="678"/>
                  </a:moveTo>
                  <a:cubicBezTo>
                    <a:pt x="204" y="678"/>
                    <a:pt x="204" y="678"/>
                    <a:pt x="204" y="678"/>
                  </a:cubicBezTo>
                  <a:cubicBezTo>
                    <a:pt x="204" y="683"/>
                    <a:pt x="201" y="684"/>
                    <a:pt x="198" y="684"/>
                  </a:cubicBezTo>
                  <a:cubicBezTo>
                    <a:pt x="198" y="688"/>
                    <a:pt x="198" y="688"/>
                    <a:pt x="198" y="688"/>
                  </a:cubicBezTo>
                  <a:cubicBezTo>
                    <a:pt x="203" y="686"/>
                    <a:pt x="200" y="692"/>
                    <a:pt x="202" y="694"/>
                  </a:cubicBezTo>
                  <a:cubicBezTo>
                    <a:pt x="204" y="694"/>
                    <a:pt x="206" y="693"/>
                    <a:pt x="207" y="693"/>
                  </a:cubicBezTo>
                  <a:cubicBezTo>
                    <a:pt x="208" y="689"/>
                    <a:pt x="206" y="687"/>
                    <a:pt x="205" y="686"/>
                  </a:cubicBezTo>
                  <a:cubicBezTo>
                    <a:pt x="212" y="685"/>
                    <a:pt x="204" y="681"/>
                    <a:pt x="207" y="678"/>
                  </a:cubicBezTo>
                  <a:close/>
                  <a:moveTo>
                    <a:pt x="1525" y="706"/>
                  </a:moveTo>
                  <a:cubicBezTo>
                    <a:pt x="1526" y="704"/>
                    <a:pt x="1528" y="703"/>
                    <a:pt x="1527" y="699"/>
                  </a:cubicBezTo>
                  <a:cubicBezTo>
                    <a:pt x="1525" y="697"/>
                    <a:pt x="1525" y="701"/>
                    <a:pt x="1522" y="700"/>
                  </a:cubicBezTo>
                  <a:cubicBezTo>
                    <a:pt x="1519" y="695"/>
                    <a:pt x="1516" y="689"/>
                    <a:pt x="1511" y="685"/>
                  </a:cubicBezTo>
                  <a:cubicBezTo>
                    <a:pt x="1506" y="687"/>
                    <a:pt x="1501" y="686"/>
                    <a:pt x="1497" y="687"/>
                  </a:cubicBezTo>
                  <a:cubicBezTo>
                    <a:pt x="1494" y="692"/>
                    <a:pt x="1496" y="701"/>
                    <a:pt x="1492" y="706"/>
                  </a:cubicBezTo>
                  <a:cubicBezTo>
                    <a:pt x="1491" y="706"/>
                    <a:pt x="1491" y="704"/>
                    <a:pt x="1490" y="704"/>
                  </a:cubicBezTo>
                  <a:cubicBezTo>
                    <a:pt x="1489" y="708"/>
                    <a:pt x="1489" y="710"/>
                    <a:pt x="1486" y="711"/>
                  </a:cubicBezTo>
                  <a:cubicBezTo>
                    <a:pt x="1479" y="708"/>
                    <a:pt x="1475" y="703"/>
                    <a:pt x="1476" y="694"/>
                  </a:cubicBezTo>
                  <a:cubicBezTo>
                    <a:pt x="1473" y="692"/>
                    <a:pt x="1469" y="691"/>
                    <a:pt x="1468" y="688"/>
                  </a:cubicBezTo>
                  <a:cubicBezTo>
                    <a:pt x="1471" y="685"/>
                    <a:pt x="1465" y="682"/>
                    <a:pt x="1465" y="680"/>
                  </a:cubicBezTo>
                  <a:cubicBezTo>
                    <a:pt x="1434" y="684"/>
                    <a:pt x="1406" y="677"/>
                    <a:pt x="1382" y="690"/>
                  </a:cubicBezTo>
                  <a:cubicBezTo>
                    <a:pt x="1382" y="694"/>
                    <a:pt x="1382" y="698"/>
                    <a:pt x="1379" y="699"/>
                  </a:cubicBezTo>
                  <a:cubicBezTo>
                    <a:pt x="1375" y="699"/>
                    <a:pt x="1366" y="699"/>
                    <a:pt x="1362" y="701"/>
                  </a:cubicBezTo>
                  <a:cubicBezTo>
                    <a:pt x="1361" y="708"/>
                    <a:pt x="1367" y="708"/>
                    <a:pt x="1368" y="714"/>
                  </a:cubicBezTo>
                  <a:cubicBezTo>
                    <a:pt x="1365" y="718"/>
                    <a:pt x="1361" y="719"/>
                    <a:pt x="1356" y="721"/>
                  </a:cubicBezTo>
                  <a:cubicBezTo>
                    <a:pt x="1355" y="729"/>
                    <a:pt x="1350" y="733"/>
                    <a:pt x="1343" y="729"/>
                  </a:cubicBezTo>
                  <a:cubicBezTo>
                    <a:pt x="1343" y="732"/>
                    <a:pt x="1343" y="735"/>
                    <a:pt x="1342" y="736"/>
                  </a:cubicBezTo>
                  <a:cubicBezTo>
                    <a:pt x="1334" y="737"/>
                    <a:pt x="1330" y="742"/>
                    <a:pt x="1328" y="749"/>
                  </a:cubicBezTo>
                  <a:cubicBezTo>
                    <a:pt x="1342" y="740"/>
                    <a:pt x="1361" y="759"/>
                    <a:pt x="1367" y="739"/>
                  </a:cubicBezTo>
                  <a:cubicBezTo>
                    <a:pt x="1372" y="739"/>
                    <a:pt x="1372" y="739"/>
                    <a:pt x="1372" y="739"/>
                  </a:cubicBezTo>
                  <a:cubicBezTo>
                    <a:pt x="1371" y="726"/>
                    <a:pt x="1388" y="734"/>
                    <a:pt x="1394" y="728"/>
                  </a:cubicBezTo>
                  <a:cubicBezTo>
                    <a:pt x="1395" y="733"/>
                    <a:pt x="1401" y="732"/>
                    <a:pt x="1400" y="740"/>
                  </a:cubicBezTo>
                  <a:cubicBezTo>
                    <a:pt x="1402" y="742"/>
                    <a:pt x="1408" y="741"/>
                    <a:pt x="1409" y="744"/>
                  </a:cubicBezTo>
                  <a:cubicBezTo>
                    <a:pt x="1407" y="746"/>
                    <a:pt x="1402" y="744"/>
                    <a:pt x="1402" y="748"/>
                  </a:cubicBezTo>
                  <a:cubicBezTo>
                    <a:pt x="1404" y="752"/>
                    <a:pt x="1406" y="754"/>
                    <a:pt x="1409" y="756"/>
                  </a:cubicBezTo>
                  <a:cubicBezTo>
                    <a:pt x="1415" y="753"/>
                    <a:pt x="1419" y="760"/>
                    <a:pt x="1424" y="760"/>
                  </a:cubicBezTo>
                  <a:cubicBezTo>
                    <a:pt x="1430" y="760"/>
                    <a:pt x="1432" y="755"/>
                    <a:pt x="1437" y="751"/>
                  </a:cubicBezTo>
                  <a:cubicBezTo>
                    <a:pt x="1442" y="756"/>
                    <a:pt x="1449" y="760"/>
                    <a:pt x="1456" y="763"/>
                  </a:cubicBezTo>
                  <a:cubicBezTo>
                    <a:pt x="1458" y="752"/>
                    <a:pt x="1452" y="749"/>
                    <a:pt x="1447" y="745"/>
                  </a:cubicBezTo>
                  <a:cubicBezTo>
                    <a:pt x="1450" y="740"/>
                    <a:pt x="1452" y="736"/>
                    <a:pt x="1454" y="728"/>
                  </a:cubicBezTo>
                  <a:cubicBezTo>
                    <a:pt x="1463" y="726"/>
                    <a:pt x="1476" y="721"/>
                    <a:pt x="1484" y="726"/>
                  </a:cubicBezTo>
                  <a:cubicBezTo>
                    <a:pt x="1488" y="722"/>
                    <a:pt x="1496" y="722"/>
                    <a:pt x="1499" y="719"/>
                  </a:cubicBezTo>
                  <a:cubicBezTo>
                    <a:pt x="1501" y="724"/>
                    <a:pt x="1500" y="731"/>
                    <a:pt x="1506" y="731"/>
                  </a:cubicBezTo>
                  <a:cubicBezTo>
                    <a:pt x="1506" y="722"/>
                    <a:pt x="1506" y="722"/>
                    <a:pt x="1506" y="722"/>
                  </a:cubicBezTo>
                  <a:cubicBezTo>
                    <a:pt x="1507" y="719"/>
                    <a:pt x="1514" y="722"/>
                    <a:pt x="1514" y="719"/>
                  </a:cubicBezTo>
                  <a:cubicBezTo>
                    <a:pt x="1510" y="713"/>
                    <a:pt x="1503" y="710"/>
                    <a:pt x="1497" y="705"/>
                  </a:cubicBezTo>
                  <a:cubicBezTo>
                    <a:pt x="1504" y="701"/>
                    <a:pt x="1507" y="712"/>
                    <a:pt x="1513" y="710"/>
                  </a:cubicBezTo>
                  <a:cubicBezTo>
                    <a:pt x="1515" y="710"/>
                    <a:pt x="1514" y="705"/>
                    <a:pt x="1516" y="704"/>
                  </a:cubicBezTo>
                  <a:cubicBezTo>
                    <a:pt x="1519" y="705"/>
                    <a:pt x="1521" y="707"/>
                    <a:pt x="1525" y="706"/>
                  </a:cubicBezTo>
                  <a:close/>
                  <a:moveTo>
                    <a:pt x="1262" y="683"/>
                  </a:moveTo>
                  <a:cubicBezTo>
                    <a:pt x="1262" y="689"/>
                    <a:pt x="1262" y="689"/>
                    <a:pt x="1262" y="689"/>
                  </a:cubicBezTo>
                  <a:cubicBezTo>
                    <a:pt x="1265" y="689"/>
                    <a:pt x="1267" y="687"/>
                    <a:pt x="1267" y="684"/>
                  </a:cubicBezTo>
                  <a:cubicBezTo>
                    <a:pt x="1266" y="683"/>
                    <a:pt x="1264" y="683"/>
                    <a:pt x="1262" y="683"/>
                  </a:cubicBezTo>
                  <a:close/>
                  <a:moveTo>
                    <a:pt x="1232" y="697"/>
                  </a:moveTo>
                  <a:cubicBezTo>
                    <a:pt x="1239" y="696"/>
                    <a:pt x="1246" y="694"/>
                    <a:pt x="1248" y="687"/>
                  </a:cubicBezTo>
                  <a:cubicBezTo>
                    <a:pt x="1241" y="688"/>
                    <a:pt x="1234" y="691"/>
                    <a:pt x="1232" y="697"/>
                  </a:cubicBezTo>
                  <a:close/>
                  <a:moveTo>
                    <a:pt x="196" y="694"/>
                  </a:moveTo>
                  <a:cubicBezTo>
                    <a:pt x="199" y="694"/>
                    <a:pt x="199" y="689"/>
                    <a:pt x="196" y="689"/>
                  </a:cubicBezTo>
                  <a:cubicBezTo>
                    <a:pt x="196" y="690"/>
                    <a:pt x="195" y="691"/>
                    <a:pt x="196" y="694"/>
                  </a:cubicBezTo>
                  <a:close/>
                  <a:moveTo>
                    <a:pt x="1222" y="693"/>
                  </a:moveTo>
                  <a:cubicBezTo>
                    <a:pt x="1217" y="695"/>
                    <a:pt x="1211" y="703"/>
                    <a:pt x="1214" y="706"/>
                  </a:cubicBezTo>
                  <a:cubicBezTo>
                    <a:pt x="1219" y="704"/>
                    <a:pt x="1226" y="700"/>
                    <a:pt x="1222" y="693"/>
                  </a:cubicBezTo>
                  <a:close/>
                  <a:moveTo>
                    <a:pt x="1604" y="812"/>
                  </a:moveTo>
                  <a:cubicBezTo>
                    <a:pt x="1609" y="805"/>
                    <a:pt x="1603" y="789"/>
                    <a:pt x="1609" y="781"/>
                  </a:cubicBezTo>
                  <a:cubicBezTo>
                    <a:pt x="1611" y="781"/>
                    <a:pt x="1609" y="785"/>
                    <a:pt x="1612" y="784"/>
                  </a:cubicBezTo>
                  <a:cubicBezTo>
                    <a:pt x="1615" y="776"/>
                    <a:pt x="1615" y="767"/>
                    <a:pt x="1611" y="762"/>
                  </a:cubicBezTo>
                  <a:cubicBezTo>
                    <a:pt x="1616" y="746"/>
                    <a:pt x="1609" y="726"/>
                    <a:pt x="1604" y="712"/>
                  </a:cubicBezTo>
                  <a:cubicBezTo>
                    <a:pt x="1594" y="717"/>
                    <a:pt x="1588" y="707"/>
                    <a:pt x="1581" y="704"/>
                  </a:cubicBezTo>
                  <a:cubicBezTo>
                    <a:pt x="1580" y="699"/>
                    <a:pt x="1575" y="693"/>
                    <a:pt x="1571" y="694"/>
                  </a:cubicBezTo>
                  <a:cubicBezTo>
                    <a:pt x="1574" y="703"/>
                    <a:pt x="1577" y="714"/>
                    <a:pt x="1587" y="718"/>
                  </a:cubicBezTo>
                  <a:cubicBezTo>
                    <a:pt x="1589" y="719"/>
                    <a:pt x="1592" y="716"/>
                    <a:pt x="1595" y="718"/>
                  </a:cubicBezTo>
                  <a:cubicBezTo>
                    <a:pt x="1597" y="718"/>
                    <a:pt x="1597" y="722"/>
                    <a:pt x="1598" y="723"/>
                  </a:cubicBezTo>
                  <a:cubicBezTo>
                    <a:pt x="1601" y="726"/>
                    <a:pt x="1604" y="724"/>
                    <a:pt x="1607" y="726"/>
                  </a:cubicBezTo>
                  <a:cubicBezTo>
                    <a:pt x="1607" y="731"/>
                    <a:pt x="1608" y="735"/>
                    <a:pt x="1608" y="741"/>
                  </a:cubicBezTo>
                  <a:cubicBezTo>
                    <a:pt x="1602" y="739"/>
                    <a:pt x="1602" y="743"/>
                    <a:pt x="1600" y="744"/>
                  </a:cubicBezTo>
                  <a:cubicBezTo>
                    <a:pt x="1598" y="736"/>
                    <a:pt x="1591" y="728"/>
                    <a:pt x="1586" y="726"/>
                  </a:cubicBezTo>
                  <a:cubicBezTo>
                    <a:pt x="1585" y="734"/>
                    <a:pt x="1593" y="741"/>
                    <a:pt x="1594" y="749"/>
                  </a:cubicBezTo>
                  <a:cubicBezTo>
                    <a:pt x="1592" y="748"/>
                    <a:pt x="1592" y="751"/>
                    <a:pt x="1589" y="750"/>
                  </a:cubicBezTo>
                  <a:cubicBezTo>
                    <a:pt x="1592" y="760"/>
                    <a:pt x="1582" y="760"/>
                    <a:pt x="1587" y="769"/>
                  </a:cubicBezTo>
                  <a:cubicBezTo>
                    <a:pt x="1583" y="774"/>
                    <a:pt x="1576" y="775"/>
                    <a:pt x="1578" y="785"/>
                  </a:cubicBezTo>
                  <a:cubicBezTo>
                    <a:pt x="1583" y="786"/>
                    <a:pt x="1581" y="791"/>
                    <a:pt x="1581" y="796"/>
                  </a:cubicBezTo>
                  <a:cubicBezTo>
                    <a:pt x="1583" y="797"/>
                    <a:pt x="1585" y="798"/>
                    <a:pt x="1587" y="799"/>
                  </a:cubicBezTo>
                  <a:cubicBezTo>
                    <a:pt x="1592" y="786"/>
                    <a:pt x="1596" y="772"/>
                    <a:pt x="1603" y="760"/>
                  </a:cubicBezTo>
                  <a:cubicBezTo>
                    <a:pt x="1603" y="772"/>
                    <a:pt x="1592" y="808"/>
                    <a:pt x="1604" y="812"/>
                  </a:cubicBezTo>
                  <a:close/>
                  <a:moveTo>
                    <a:pt x="187" y="697"/>
                  </a:moveTo>
                  <a:cubicBezTo>
                    <a:pt x="188" y="698"/>
                    <a:pt x="189" y="699"/>
                    <a:pt x="191" y="698"/>
                  </a:cubicBezTo>
                  <a:cubicBezTo>
                    <a:pt x="191" y="696"/>
                    <a:pt x="190" y="695"/>
                    <a:pt x="189" y="695"/>
                  </a:cubicBezTo>
                  <a:cubicBezTo>
                    <a:pt x="189" y="696"/>
                    <a:pt x="187" y="696"/>
                    <a:pt x="187" y="697"/>
                  </a:cubicBezTo>
                  <a:close/>
                  <a:moveTo>
                    <a:pt x="1253" y="697"/>
                  </a:moveTo>
                  <a:cubicBezTo>
                    <a:pt x="1252" y="701"/>
                    <a:pt x="1256" y="700"/>
                    <a:pt x="1255" y="703"/>
                  </a:cubicBezTo>
                  <a:cubicBezTo>
                    <a:pt x="1252" y="703"/>
                    <a:pt x="1251" y="704"/>
                    <a:pt x="1251" y="707"/>
                  </a:cubicBezTo>
                  <a:cubicBezTo>
                    <a:pt x="1258" y="709"/>
                    <a:pt x="1257" y="698"/>
                    <a:pt x="1266" y="700"/>
                  </a:cubicBezTo>
                  <a:cubicBezTo>
                    <a:pt x="1264" y="693"/>
                    <a:pt x="1259" y="700"/>
                    <a:pt x="1253" y="697"/>
                  </a:cubicBezTo>
                  <a:close/>
                  <a:moveTo>
                    <a:pt x="1692" y="805"/>
                  </a:moveTo>
                  <a:cubicBezTo>
                    <a:pt x="1700" y="797"/>
                    <a:pt x="1701" y="784"/>
                    <a:pt x="1703" y="769"/>
                  </a:cubicBezTo>
                  <a:cubicBezTo>
                    <a:pt x="1705" y="747"/>
                    <a:pt x="1704" y="720"/>
                    <a:pt x="1701" y="701"/>
                  </a:cubicBezTo>
                  <a:cubicBezTo>
                    <a:pt x="1701" y="715"/>
                    <a:pt x="1702" y="730"/>
                    <a:pt x="1700" y="742"/>
                  </a:cubicBezTo>
                  <a:cubicBezTo>
                    <a:pt x="1700" y="740"/>
                    <a:pt x="1700" y="739"/>
                    <a:pt x="1699" y="739"/>
                  </a:cubicBezTo>
                  <a:cubicBezTo>
                    <a:pt x="1700" y="744"/>
                    <a:pt x="1695" y="747"/>
                    <a:pt x="1694" y="752"/>
                  </a:cubicBezTo>
                  <a:cubicBezTo>
                    <a:pt x="1692" y="762"/>
                    <a:pt x="1695" y="773"/>
                    <a:pt x="1693" y="784"/>
                  </a:cubicBezTo>
                  <a:cubicBezTo>
                    <a:pt x="1691" y="792"/>
                    <a:pt x="1685" y="799"/>
                    <a:pt x="1692" y="805"/>
                  </a:cubicBezTo>
                  <a:close/>
                  <a:moveTo>
                    <a:pt x="1234" y="706"/>
                  </a:moveTo>
                  <a:cubicBezTo>
                    <a:pt x="1230" y="704"/>
                    <a:pt x="1222" y="705"/>
                    <a:pt x="1221" y="710"/>
                  </a:cubicBezTo>
                  <a:cubicBezTo>
                    <a:pt x="1223" y="714"/>
                    <a:pt x="1229" y="712"/>
                    <a:pt x="1233" y="711"/>
                  </a:cubicBezTo>
                  <a:cubicBezTo>
                    <a:pt x="1233" y="709"/>
                    <a:pt x="1235" y="709"/>
                    <a:pt x="1234" y="706"/>
                  </a:cubicBezTo>
                  <a:close/>
                  <a:moveTo>
                    <a:pt x="1204" y="718"/>
                  </a:moveTo>
                  <a:cubicBezTo>
                    <a:pt x="1206" y="723"/>
                    <a:pt x="1213" y="718"/>
                    <a:pt x="1213" y="714"/>
                  </a:cubicBezTo>
                  <a:cubicBezTo>
                    <a:pt x="1209" y="714"/>
                    <a:pt x="1205" y="714"/>
                    <a:pt x="1204" y="718"/>
                  </a:cubicBezTo>
                  <a:close/>
                  <a:moveTo>
                    <a:pt x="1531" y="737"/>
                  </a:moveTo>
                  <a:cubicBezTo>
                    <a:pt x="1532" y="736"/>
                    <a:pt x="1531" y="733"/>
                    <a:pt x="1533" y="733"/>
                  </a:cubicBezTo>
                  <a:cubicBezTo>
                    <a:pt x="1535" y="736"/>
                    <a:pt x="1540" y="738"/>
                    <a:pt x="1541" y="742"/>
                  </a:cubicBezTo>
                  <a:cubicBezTo>
                    <a:pt x="1542" y="739"/>
                    <a:pt x="1543" y="742"/>
                    <a:pt x="1545" y="742"/>
                  </a:cubicBezTo>
                  <a:cubicBezTo>
                    <a:pt x="1549" y="732"/>
                    <a:pt x="1537" y="730"/>
                    <a:pt x="1535" y="723"/>
                  </a:cubicBezTo>
                  <a:cubicBezTo>
                    <a:pt x="1536" y="722"/>
                    <a:pt x="1537" y="721"/>
                    <a:pt x="1537" y="718"/>
                  </a:cubicBezTo>
                  <a:cubicBezTo>
                    <a:pt x="1533" y="717"/>
                    <a:pt x="1532" y="715"/>
                    <a:pt x="1529" y="715"/>
                  </a:cubicBezTo>
                  <a:cubicBezTo>
                    <a:pt x="1528" y="720"/>
                    <a:pt x="1533" y="721"/>
                    <a:pt x="1533" y="725"/>
                  </a:cubicBezTo>
                  <a:cubicBezTo>
                    <a:pt x="1530" y="725"/>
                    <a:pt x="1527" y="726"/>
                    <a:pt x="1525" y="726"/>
                  </a:cubicBezTo>
                  <a:cubicBezTo>
                    <a:pt x="1526" y="731"/>
                    <a:pt x="1521" y="730"/>
                    <a:pt x="1522" y="736"/>
                  </a:cubicBezTo>
                  <a:cubicBezTo>
                    <a:pt x="1526" y="735"/>
                    <a:pt x="1528" y="735"/>
                    <a:pt x="1531" y="737"/>
                  </a:cubicBezTo>
                  <a:close/>
                  <a:moveTo>
                    <a:pt x="1564" y="733"/>
                  </a:moveTo>
                  <a:cubicBezTo>
                    <a:pt x="1568" y="735"/>
                    <a:pt x="1571" y="742"/>
                    <a:pt x="1577" y="739"/>
                  </a:cubicBezTo>
                  <a:cubicBezTo>
                    <a:pt x="1576" y="734"/>
                    <a:pt x="1567" y="732"/>
                    <a:pt x="1564" y="733"/>
                  </a:cubicBezTo>
                  <a:close/>
                  <a:moveTo>
                    <a:pt x="1586" y="743"/>
                  </a:moveTo>
                  <a:cubicBezTo>
                    <a:pt x="1588" y="741"/>
                    <a:pt x="1585" y="738"/>
                    <a:pt x="1583" y="738"/>
                  </a:cubicBezTo>
                  <a:cubicBezTo>
                    <a:pt x="1583" y="741"/>
                    <a:pt x="1582" y="744"/>
                    <a:pt x="1586" y="743"/>
                  </a:cubicBezTo>
                  <a:close/>
                  <a:moveTo>
                    <a:pt x="1490" y="759"/>
                  </a:moveTo>
                  <a:cubicBezTo>
                    <a:pt x="1492" y="752"/>
                    <a:pt x="1491" y="747"/>
                    <a:pt x="1489" y="741"/>
                  </a:cubicBezTo>
                  <a:cubicBezTo>
                    <a:pt x="1486" y="741"/>
                    <a:pt x="1486" y="741"/>
                    <a:pt x="1486" y="741"/>
                  </a:cubicBezTo>
                  <a:cubicBezTo>
                    <a:pt x="1490" y="746"/>
                    <a:pt x="1484" y="755"/>
                    <a:pt x="1490" y="759"/>
                  </a:cubicBezTo>
                  <a:close/>
                  <a:moveTo>
                    <a:pt x="1559" y="743"/>
                  </a:moveTo>
                  <a:cubicBezTo>
                    <a:pt x="1551" y="740"/>
                    <a:pt x="1551" y="749"/>
                    <a:pt x="1554" y="752"/>
                  </a:cubicBezTo>
                  <a:cubicBezTo>
                    <a:pt x="1556" y="752"/>
                    <a:pt x="1557" y="752"/>
                    <a:pt x="1559" y="752"/>
                  </a:cubicBezTo>
                  <a:cubicBezTo>
                    <a:pt x="1561" y="749"/>
                    <a:pt x="1560" y="747"/>
                    <a:pt x="1559" y="743"/>
                  </a:cubicBezTo>
                  <a:close/>
                  <a:moveTo>
                    <a:pt x="1676" y="743"/>
                  </a:moveTo>
                  <a:cubicBezTo>
                    <a:pt x="1676" y="746"/>
                    <a:pt x="1675" y="749"/>
                    <a:pt x="1678" y="749"/>
                  </a:cubicBezTo>
                  <a:cubicBezTo>
                    <a:pt x="1677" y="747"/>
                    <a:pt x="1679" y="743"/>
                    <a:pt x="1676" y="743"/>
                  </a:cubicBezTo>
                  <a:close/>
                  <a:moveTo>
                    <a:pt x="1012" y="752"/>
                  </a:moveTo>
                  <a:cubicBezTo>
                    <a:pt x="1012" y="761"/>
                    <a:pt x="1021" y="761"/>
                    <a:pt x="1029" y="763"/>
                  </a:cubicBezTo>
                  <a:cubicBezTo>
                    <a:pt x="1027" y="755"/>
                    <a:pt x="1019" y="754"/>
                    <a:pt x="1012" y="752"/>
                  </a:cubicBezTo>
                  <a:close/>
                  <a:moveTo>
                    <a:pt x="1031" y="767"/>
                  </a:moveTo>
                  <a:cubicBezTo>
                    <a:pt x="1025" y="778"/>
                    <a:pt x="1040" y="782"/>
                    <a:pt x="1046" y="776"/>
                  </a:cubicBezTo>
                  <a:cubicBezTo>
                    <a:pt x="1045" y="769"/>
                    <a:pt x="1039" y="767"/>
                    <a:pt x="1031" y="767"/>
                  </a:cubicBezTo>
                  <a:close/>
                  <a:moveTo>
                    <a:pt x="1581" y="1055"/>
                  </a:moveTo>
                  <a:cubicBezTo>
                    <a:pt x="1581" y="1036"/>
                    <a:pt x="1576" y="1014"/>
                    <a:pt x="1569" y="999"/>
                  </a:cubicBezTo>
                  <a:cubicBezTo>
                    <a:pt x="1556" y="993"/>
                    <a:pt x="1559" y="974"/>
                    <a:pt x="1555" y="960"/>
                  </a:cubicBezTo>
                  <a:cubicBezTo>
                    <a:pt x="1564" y="957"/>
                    <a:pt x="1561" y="938"/>
                    <a:pt x="1557" y="932"/>
                  </a:cubicBezTo>
                  <a:cubicBezTo>
                    <a:pt x="1555" y="935"/>
                    <a:pt x="1552" y="938"/>
                    <a:pt x="1550" y="941"/>
                  </a:cubicBezTo>
                  <a:cubicBezTo>
                    <a:pt x="1548" y="936"/>
                    <a:pt x="1554" y="933"/>
                    <a:pt x="1555" y="928"/>
                  </a:cubicBezTo>
                  <a:cubicBezTo>
                    <a:pt x="1552" y="925"/>
                    <a:pt x="1547" y="924"/>
                    <a:pt x="1546" y="919"/>
                  </a:cubicBezTo>
                  <a:cubicBezTo>
                    <a:pt x="1551" y="919"/>
                    <a:pt x="1548" y="912"/>
                    <a:pt x="1550" y="910"/>
                  </a:cubicBezTo>
                  <a:cubicBezTo>
                    <a:pt x="1549" y="908"/>
                    <a:pt x="1546" y="909"/>
                    <a:pt x="1546" y="908"/>
                  </a:cubicBezTo>
                  <a:cubicBezTo>
                    <a:pt x="1548" y="903"/>
                    <a:pt x="1547" y="896"/>
                    <a:pt x="1542" y="895"/>
                  </a:cubicBezTo>
                  <a:cubicBezTo>
                    <a:pt x="1544" y="888"/>
                    <a:pt x="1540" y="879"/>
                    <a:pt x="1537" y="874"/>
                  </a:cubicBezTo>
                  <a:cubicBezTo>
                    <a:pt x="1532" y="875"/>
                    <a:pt x="1535" y="884"/>
                    <a:pt x="1527" y="882"/>
                  </a:cubicBezTo>
                  <a:cubicBezTo>
                    <a:pt x="1524" y="885"/>
                    <a:pt x="1525" y="892"/>
                    <a:pt x="1523" y="896"/>
                  </a:cubicBezTo>
                  <a:cubicBezTo>
                    <a:pt x="1524" y="891"/>
                    <a:pt x="1522" y="889"/>
                    <a:pt x="1522" y="885"/>
                  </a:cubicBezTo>
                  <a:cubicBezTo>
                    <a:pt x="1517" y="887"/>
                    <a:pt x="1514" y="882"/>
                    <a:pt x="1512" y="879"/>
                  </a:cubicBezTo>
                  <a:cubicBezTo>
                    <a:pt x="1514" y="878"/>
                    <a:pt x="1517" y="878"/>
                    <a:pt x="1518" y="877"/>
                  </a:cubicBezTo>
                  <a:cubicBezTo>
                    <a:pt x="1521" y="869"/>
                    <a:pt x="1518" y="865"/>
                    <a:pt x="1515" y="860"/>
                  </a:cubicBezTo>
                  <a:cubicBezTo>
                    <a:pt x="1523" y="842"/>
                    <a:pt x="1502" y="838"/>
                    <a:pt x="1497" y="827"/>
                  </a:cubicBezTo>
                  <a:cubicBezTo>
                    <a:pt x="1500" y="828"/>
                    <a:pt x="1502" y="830"/>
                    <a:pt x="1507" y="829"/>
                  </a:cubicBezTo>
                  <a:cubicBezTo>
                    <a:pt x="1507" y="826"/>
                    <a:pt x="1507" y="824"/>
                    <a:pt x="1506" y="821"/>
                  </a:cubicBezTo>
                  <a:cubicBezTo>
                    <a:pt x="1502" y="822"/>
                    <a:pt x="1501" y="820"/>
                    <a:pt x="1498" y="819"/>
                  </a:cubicBezTo>
                  <a:cubicBezTo>
                    <a:pt x="1496" y="819"/>
                    <a:pt x="1497" y="823"/>
                    <a:pt x="1494" y="822"/>
                  </a:cubicBezTo>
                  <a:cubicBezTo>
                    <a:pt x="1484" y="819"/>
                    <a:pt x="1477" y="823"/>
                    <a:pt x="1469" y="817"/>
                  </a:cubicBezTo>
                  <a:cubicBezTo>
                    <a:pt x="1465" y="814"/>
                    <a:pt x="1464" y="808"/>
                    <a:pt x="1458" y="814"/>
                  </a:cubicBezTo>
                  <a:cubicBezTo>
                    <a:pt x="1457" y="820"/>
                    <a:pt x="1461" y="821"/>
                    <a:pt x="1460" y="828"/>
                  </a:cubicBezTo>
                  <a:cubicBezTo>
                    <a:pt x="1461" y="830"/>
                    <a:pt x="1466" y="829"/>
                    <a:pt x="1466" y="833"/>
                  </a:cubicBezTo>
                  <a:cubicBezTo>
                    <a:pt x="1462" y="840"/>
                    <a:pt x="1468" y="844"/>
                    <a:pt x="1466" y="854"/>
                  </a:cubicBezTo>
                  <a:cubicBezTo>
                    <a:pt x="1456" y="857"/>
                    <a:pt x="1451" y="864"/>
                    <a:pt x="1436" y="862"/>
                  </a:cubicBezTo>
                  <a:cubicBezTo>
                    <a:pt x="1433" y="864"/>
                    <a:pt x="1431" y="868"/>
                    <a:pt x="1426" y="869"/>
                  </a:cubicBezTo>
                  <a:cubicBezTo>
                    <a:pt x="1418" y="865"/>
                    <a:pt x="1419" y="861"/>
                    <a:pt x="1418" y="851"/>
                  </a:cubicBezTo>
                  <a:cubicBezTo>
                    <a:pt x="1415" y="830"/>
                    <a:pt x="1420" y="808"/>
                    <a:pt x="1416" y="790"/>
                  </a:cubicBezTo>
                  <a:cubicBezTo>
                    <a:pt x="1416" y="787"/>
                    <a:pt x="1418" y="786"/>
                    <a:pt x="1419" y="783"/>
                  </a:cubicBezTo>
                  <a:cubicBezTo>
                    <a:pt x="1416" y="778"/>
                    <a:pt x="1412" y="769"/>
                    <a:pt x="1405" y="776"/>
                  </a:cubicBezTo>
                  <a:cubicBezTo>
                    <a:pt x="1404" y="786"/>
                    <a:pt x="1396" y="797"/>
                    <a:pt x="1394" y="809"/>
                  </a:cubicBezTo>
                  <a:cubicBezTo>
                    <a:pt x="1391" y="804"/>
                    <a:pt x="1388" y="808"/>
                    <a:pt x="1382" y="808"/>
                  </a:cubicBezTo>
                  <a:cubicBezTo>
                    <a:pt x="1377" y="812"/>
                    <a:pt x="1380" y="819"/>
                    <a:pt x="1378" y="826"/>
                  </a:cubicBezTo>
                  <a:cubicBezTo>
                    <a:pt x="1377" y="832"/>
                    <a:pt x="1370" y="835"/>
                    <a:pt x="1369" y="840"/>
                  </a:cubicBezTo>
                  <a:cubicBezTo>
                    <a:pt x="1366" y="851"/>
                    <a:pt x="1369" y="858"/>
                    <a:pt x="1360" y="862"/>
                  </a:cubicBezTo>
                  <a:cubicBezTo>
                    <a:pt x="1353" y="864"/>
                    <a:pt x="1349" y="860"/>
                    <a:pt x="1342" y="866"/>
                  </a:cubicBezTo>
                  <a:cubicBezTo>
                    <a:pt x="1342" y="871"/>
                    <a:pt x="1340" y="871"/>
                    <a:pt x="1342" y="874"/>
                  </a:cubicBezTo>
                  <a:cubicBezTo>
                    <a:pt x="1340" y="876"/>
                    <a:pt x="1337" y="876"/>
                    <a:pt x="1335" y="877"/>
                  </a:cubicBezTo>
                  <a:cubicBezTo>
                    <a:pt x="1334" y="880"/>
                    <a:pt x="1334" y="884"/>
                    <a:pt x="1334" y="887"/>
                  </a:cubicBezTo>
                  <a:cubicBezTo>
                    <a:pt x="1331" y="881"/>
                    <a:pt x="1326" y="888"/>
                    <a:pt x="1322" y="888"/>
                  </a:cubicBezTo>
                  <a:cubicBezTo>
                    <a:pt x="1321" y="893"/>
                    <a:pt x="1324" y="894"/>
                    <a:pt x="1325" y="896"/>
                  </a:cubicBezTo>
                  <a:cubicBezTo>
                    <a:pt x="1319" y="898"/>
                    <a:pt x="1319" y="906"/>
                    <a:pt x="1311" y="907"/>
                  </a:cubicBezTo>
                  <a:cubicBezTo>
                    <a:pt x="1310" y="909"/>
                    <a:pt x="1309" y="912"/>
                    <a:pt x="1308" y="915"/>
                  </a:cubicBezTo>
                  <a:cubicBezTo>
                    <a:pt x="1305" y="915"/>
                    <a:pt x="1304" y="917"/>
                    <a:pt x="1302" y="917"/>
                  </a:cubicBezTo>
                  <a:cubicBezTo>
                    <a:pt x="1297" y="923"/>
                    <a:pt x="1300" y="933"/>
                    <a:pt x="1299" y="942"/>
                  </a:cubicBezTo>
                  <a:cubicBezTo>
                    <a:pt x="1298" y="946"/>
                    <a:pt x="1294" y="949"/>
                    <a:pt x="1294" y="953"/>
                  </a:cubicBezTo>
                  <a:cubicBezTo>
                    <a:pt x="1293" y="960"/>
                    <a:pt x="1297" y="971"/>
                    <a:pt x="1298" y="983"/>
                  </a:cubicBezTo>
                  <a:cubicBezTo>
                    <a:pt x="1298" y="992"/>
                    <a:pt x="1297" y="1002"/>
                    <a:pt x="1300" y="1008"/>
                  </a:cubicBezTo>
                  <a:cubicBezTo>
                    <a:pt x="1301" y="1011"/>
                    <a:pt x="1304" y="1012"/>
                    <a:pt x="1305" y="1014"/>
                  </a:cubicBezTo>
                  <a:cubicBezTo>
                    <a:pt x="1302" y="1024"/>
                    <a:pt x="1309" y="1029"/>
                    <a:pt x="1309" y="1038"/>
                  </a:cubicBezTo>
                  <a:cubicBezTo>
                    <a:pt x="1309" y="1039"/>
                    <a:pt x="1307" y="1042"/>
                    <a:pt x="1307" y="1043"/>
                  </a:cubicBezTo>
                  <a:cubicBezTo>
                    <a:pt x="1306" y="1051"/>
                    <a:pt x="1310" y="1059"/>
                    <a:pt x="1310" y="1066"/>
                  </a:cubicBezTo>
                  <a:cubicBezTo>
                    <a:pt x="1310" y="1071"/>
                    <a:pt x="1306" y="1075"/>
                    <a:pt x="1307" y="1080"/>
                  </a:cubicBezTo>
                  <a:cubicBezTo>
                    <a:pt x="1308" y="1085"/>
                    <a:pt x="1315" y="1089"/>
                    <a:pt x="1320" y="1089"/>
                  </a:cubicBezTo>
                  <a:cubicBezTo>
                    <a:pt x="1319" y="1099"/>
                    <a:pt x="1324" y="1104"/>
                    <a:pt x="1325" y="1112"/>
                  </a:cubicBezTo>
                  <a:cubicBezTo>
                    <a:pt x="1333" y="1111"/>
                    <a:pt x="1334" y="1105"/>
                    <a:pt x="1340" y="1103"/>
                  </a:cubicBezTo>
                  <a:cubicBezTo>
                    <a:pt x="1339" y="1107"/>
                    <a:pt x="1340" y="1114"/>
                    <a:pt x="1344" y="1119"/>
                  </a:cubicBezTo>
                  <a:cubicBezTo>
                    <a:pt x="1350" y="1118"/>
                    <a:pt x="1354" y="1117"/>
                    <a:pt x="1357" y="1122"/>
                  </a:cubicBezTo>
                  <a:cubicBezTo>
                    <a:pt x="1362" y="1119"/>
                    <a:pt x="1370" y="1120"/>
                    <a:pt x="1374" y="1116"/>
                  </a:cubicBezTo>
                  <a:cubicBezTo>
                    <a:pt x="1376" y="1113"/>
                    <a:pt x="1374" y="1110"/>
                    <a:pt x="1374" y="1105"/>
                  </a:cubicBezTo>
                  <a:cubicBezTo>
                    <a:pt x="1377" y="1102"/>
                    <a:pt x="1382" y="1100"/>
                    <a:pt x="1383" y="1095"/>
                  </a:cubicBezTo>
                  <a:cubicBezTo>
                    <a:pt x="1385" y="1095"/>
                    <a:pt x="1387" y="1096"/>
                    <a:pt x="1390" y="1096"/>
                  </a:cubicBezTo>
                  <a:cubicBezTo>
                    <a:pt x="1392" y="1092"/>
                    <a:pt x="1388" y="1082"/>
                    <a:pt x="1396" y="1083"/>
                  </a:cubicBezTo>
                  <a:cubicBezTo>
                    <a:pt x="1393" y="1089"/>
                    <a:pt x="1393" y="1098"/>
                    <a:pt x="1400" y="1098"/>
                  </a:cubicBezTo>
                  <a:cubicBezTo>
                    <a:pt x="1398" y="1083"/>
                    <a:pt x="1403" y="1071"/>
                    <a:pt x="1400" y="1061"/>
                  </a:cubicBezTo>
                  <a:cubicBezTo>
                    <a:pt x="1409" y="1068"/>
                    <a:pt x="1402" y="1082"/>
                    <a:pt x="1408" y="1092"/>
                  </a:cubicBezTo>
                  <a:cubicBezTo>
                    <a:pt x="1407" y="1095"/>
                    <a:pt x="1403" y="1097"/>
                    <a:pt x="1405" y="1101"/>
                  </a:cubicBezTo>
                  <a:cubicBezTo>
                    <a:pt x="1410" y="1101"/>
                    <a:pt x="1411" y="1101"/>
                    <a:pt x="1414" y="1099"/>
                  </a:cubicBezTo>
                  <a:cubicBezTo>
                    <a:pt x="1409" y="1091"/>
                    <a:pt x="1420" y="1086"/>
                    <a:pt x="1425" y="1085"/>
                  </a:cubicBezTo>
                  <a:cubicBezTo>
                    <a:pt x="1426" y="1082"/>
                    <a:pt x="1425" y="1079"/>
                    <a:pt x="1427" y="1076"/>
                  </a:cubicBezTo>
                  <a:cubicBezTo>
                    <a:pt x="1435" y="1075"/>
                    <a:pt x="1440" y="1076"/>
                    <a:pt x="1447" y="1075"/>
                  </a:cubicBezTo>
                  <a:cubicBezTo>
                    <a:pt x="1456" y="1082"/>
                    <a:pt x="1462" y="1092"/>
                    <a:pt x="1465" y="1105"/>
                  </a:cubicBezTo>
                  <a:cubicBezTo>
                    <a:pt x="1473" y="1104"/>
                    <a:pt x="1471" y="1113"/>
                    <a:pt x="1473" y="1118"/>
                  </a:cubicBezTo>
                  <a:cubicBezTo>
                    <a:pt x="1475" y="1122"/>
                    <a:pt x="1479" y="1122"/>
                    <a:pt x="1479" y="1126"/>
                  </a:cubicBezTo>
                  <a:cubicBezTo>
                    <a:pt x="1480" y="1132"/>
                    <a:pt x="1473" y="1139"/>
                    <a:pt x="1475" y="1146"/>
                  </a:cubicBezTo>
                  <a:cubicBezTo>
                    <a:pt x="1481" y="1150"/>
                    <a:pt x="1484" y="1156"/>
                    <a:pt x="1486" y="1164"/>
                  </a:cubicBezTo>
                  <a:cubicBezTo>
                    <a:pt x="1486" y="1166"/>
                    <a:pt x="1491" y="1164"/>
                    <a:pt x="1491" y="1167"/>
                  </a:cubicBezTo>
                  <a:cubicBezTo>
                    <a:pt x="1490" y="1178"/>
                    <a:pt x="1489" y="1185"/>
                    <a:pt x="1492" y="1195"/>
                  </a:cubicBezTo>
                  <a:cubicBezTo>
                    <a:pt x="1495" y="1195"/>
                    <a:pt x="1499" y="1197"/>
                    <a:pt x="1506" y="1198"/>
                  </a:cubicBezTo>
                  <a:cubicBezTo>
                    <a:pt x="1510" y="1193"/>
                    <a:pt x="1509" y="1192"/>
                    <a:pt x="1508" y="1185"/>
                  </a:cubicBezTo>
                  <a:cubicBezTo>
                    <a:pt x="1514" y="1178"/>
                    <a:pt x="1514" y="1168"/>
                    <a:pt x="1520" y="1161"/>
                  </a:cubicBezTo>
                  <a:cubicBezTo>
                    <a:pt x="1523" y="1159"/>
                    <a:pt x="1527" y="1158"/>
                    <a:pt x="1530" y="1155"/>
                  </a:cubicBezTo>
                  <a:cubicBezTo>
                    <a:pt x="1531" y="1154"/>
                    <a:pt x="1530" y="1152"/>
                    <a:pt x="1531" y="1150"/>
                  </a:cubicBezTo>
                  <a:cubicBezTo>
                    <a:pt x="1532" y="1148"/>
                    <a:pt x="1536" y="1145"/>
                    <a:pt x="1539" y="1142"/>
                  </a:cubicBezTo>
                  <a:cubicBezTo>
                    <a:pt x="1544" y="1134"/>
                    <a:pt x="1542" y="1131"/>
                    <a:pt x="1550" y="1129"/>
                  </a:cubicBezTo>
                  <a:cubicBezTo>
                    <a:pt x="1552" y="1117"/>
                    <a:pt x="1566" y="1116"/>
                    <a:pt x="1565" y="1102"/>
                  </a:cubicBezTo>
                  <a:cubicBezTo>
                    <a:pt x="1563" y="1101"/>
                    <a:pt x="1561" y="1105"/>
                    <a:pt x="1561" y="1103"/>
                  </a:cubicBezTo>
                  <a:cubicBezTo>
                    <a:pt x="1566" y="1095"/>
                    <a:pt x="1575" y="1091"/>
                    <a:pt x="1574" y="1078"/>
                  </a:cubicBezTo>
                  <a:cubicBezTo>
                    <a:pt x="1581" y="1073"/>
                    <a:pt x="1583" y="1059"/>
                    <a:pt x="1583" y="1051"/>
                  </a:cubicBezTo>
                  <a:cubicBezTo>
                    <a:pt x="1581" y="1051"/>
                    <a:pt x="1583" y="1054"/>
                    <a:pt x="1581" y="1055"/>
                  </a:cubicBezTo>
                  <a:close/>
                  <a:moveTo>
                    <a:pt x="1508" y="774"/>
                  </a:moveTo>
                  <a:cubicBezTo>
                    <a:pt x="1505" y="780"/>
                    <a:pt x="1512" y="784"/>
                    <a:pt x="1516" y="787"/>
                  </a:cubicBezTo>
                  <a:cubicBezTo>
                    <a:pt x="1516" y="780"/>
                    <a:pt x="1513" y="776"/>
                    <a:pt x="1508" y="774"/>
                  </a:cubicBezTo>
                  <a:close/>
                  <a:moveTo>
                    <a:pt x="1706" y="787"/>
                  </a:moveTo>
                  <a:cubicBezTo>
                    <a:pt x="1705" y="795"/>
                    <a:pt x="1703" y="802"/>
                    <a:pt x="1700" y="808"/>
                  </a:cubicBezTo>
                  <a:cubicBezTo>
                    <a:pt x="1697" y="806"/>
                    <a:pt x="1698" y="806"/>
                    <a:pt x="1696" y="803"/>
                  </a:cubicBezTo>
                  <a:cubicBezTo>
                    <a:pt x="1697" y="809"/>
                    <a:pt x="1694" y="820"/>
                    <a:pt x="1690" y="816"/>
                  </a:cubicBezTo>
                  <a:cubicBezTo>
                    <a:pt x="1691" y="824"/>
                    <a:pt x="1689" y="828"/>
                    <a:pt x="1689" y="835"/>
                  </a:cubicBezTo>
                  <a:cubicBezTo>
                    <a:pt x="1687" y="834"/>
                    <a:pt x="1687" y="832"/>
                    <a:pt x="1685" y="832"/>
                  </a:cubicBezTo>
                  <a:cubicBezTo>
                    <a:pt x="1684" y="835"/>
                    <a:pt x="1685" y="839"/>
                    <a:pt x="1683" y="840"/>
                  </a:cubicBezTo>
                  <a:cubicBezTo>
                    <a:pt x="1681" y="837"/>
                    <a:pt x="1683" y="829"/>
                    <a:pt x="1680" y="827"/>
                  </a:cubicBezTo>
                  <a:cubicBezTo>
                    <a:pt x="1677" y="832"/>
                    <a:pt x="1673" y="839"/>
                    <a:pt x="1675" y="845"/>
                  </a:cubicBezTo>
                  <a:cubicBezTo>
                    <a:pt x="1677" y="846"/>
                    <a:pt x="1678" y="842"/>
                    <a:pt x="1679" y="845"/>
                  </a:cubicBezTo>
                  <a:cubicBezTo>
                    <a:pt x="1674" y="855"/>
                    <a:pt x="1676" y="872"/>
                    <a:pt x="1671" y="885"/>
                  </a:cubicBezTo>
                  <a:cubicBezTo>
                    <a:pt x="1670" y="880"/>
                    <a:pt x="1664" y="879"/>
                    <a:pt x="1661" y="875"/>
                  </a:cubicBezTo>
                  <a:cubicBezTo>
                    <a:pt x="1660" y="877"/>
                    <a:pt x="1659" y="879"/>
                    <a:pt x="1657" y="880"/>
                  </a:cubicBezTo>
                  <a:cubicBezTo>
                    <a:pt x="1655" y="876"/>
                    <a:pt x="1652" y="874"/>
                    <a:pt x="1649" y="872"/>
                  </a:cubicBezTo>
                  <a:cubicBezTo>
                    <a:pt x="1649" y="869"/>
                    <a:pt x="1650" y="865"/>
                    <a:pt x="1648" y="863"/>
                  </a:cubicBezTo>
                  <a:cubicBezTo>
                    <a:pt x="1643" y="867"/>
                    <a:pt x="1642" y="863"/>
                    <a:pt x="1637" y="862"/>
                  </a:cubicBezTo>
                  <a:cubicBezTo>
                    <a:pt x="1635" y="865"/>
                    <a:pt x="1638" y="874"/>
                    <a:pt x="1633" y="874"/>
                  </a:cubicBezTo>
                  <a:cubicBezTo>
                    <a:pt x="1633" y="870"/>
                    <a:pt x="1633" y="871"/>
                    <a:pt x="1633" y="866"/>
                  </a:cubicBezTo>
                  <a:cubicBezTo>
                    <a:pt x="1629" y="865"/>
                    <a:pt x="1628" y="864"/>
                    <a:pt x="1625" y="867"/>
                  </a:cubicBezTo>
                  <a:cubicBezTo>
                    <a:pt x="1625" y="864"/>
                    <a:pt x="1623" y="863"/>
                    <a:pt x="1621" y="862"/>
                  </a:cubicBezTo>
                  <a:cubicBezTo>
                    <a:pt x="1620" y="864"/>
                    <a:pt x="1619" y="871"/>
                    <a:pt x="1621" y="873"/>
                  </a:cubicBezTo>
                  <a:cubicBezTo>
                    <a:pt x="1624" y="874"/>
                    <a:pt x="1623" y="871"/>
                    <a:pt x="1625" y="870"/>
                  </a:cubicBezTo>
                  <a:cubicBezTo>
                    <a:pt x="1627" y="874"/>
                    <a:pt x="1623" y="876"/>
                    <a:pt x="1623" y="880"/>
                  </a:cubicBezTo>
                  <a:cubicBezTo>
                    <a:pt x="1623" y="882"/>
                    <a:pt x="1626" y="882"/>
                    <a:pt x="1626" y="885"/>
                  </a:cubicBezTo>
                  <a:cubicBezTo>
                    <a:pt x="1629" y="884"/>
                    <a:pt x="1630" y="882"/>
                    <a:pt x="1634" y="882"/>
                  </a:cubicBezTo>
                  <a:cubicBezTo>
                    <a:pt x="1637" y="885"/>
                    <a:pt x="1639" y="889"/>
                    <a:pt x="1644" y="890"/>
                  </a:cubicBezTo>
                  <a:cubicBezTo>
                    <a:pt x="1648" y="891"/>
                    <a:pt x="1647" y="887"/>
                    <a:pt x="1650" y="887"/>
                  </a:cubicBezTo>
                  <a:cubicBezTo>
                    <a:pt x="1653" y="893"/>
                    <a:pt x="1658" y="898"/>
                    <a:pt x="1664" y="897"/>
                  </a:cubicBezTo>
                  <a:cubicBezTo>
                    <a:pt x="1665" y="899"/>
                    <a:pt x="1665" y="903"/>
                    <a:pt x="1667" y="904"/>
                  </a:cubicBezTo>
                  <a:cubicBezTo>
                    <a:pt x="1667" y="901"/>
                    <a:pt x="1668" y="899"/>
                    <a:pt x="1669" y="898"/>
                  </a:cubicBezTo>
                  <a:cubicBezTo>
                    <a:pt x="1669" y="900"/>
                    <a:pt x="1670" y="901"/>
                    <a:pt x="1671" y="902"/>
                  </a:cubicBezTo>
                  <a:cubicBezTo>
                    <a:pt x="1672" y="899"/>
                    <a:pt x="1669" y="888"/>
                    <a:pt x="1673" y="886"/>
                  </a:cubicBezTo>
                  <a:cubicBezTo>
                    <a:pt x="1673" y="890"/>
                    <a:pt x="1676" y="891"/>
                    <a:pt x="1677" y="894"/>
                  </a:cubicBezTo>
                  <a:cubicBezTo>
                    <a:pt x="1678" y="889"/>
                    <a:pt x="1683" y="887"/>
                    <a:pt x="1686" y="884"/>
                  </a:cubicBezTo>
                  <a:cubicBezTo>
                    <a:pt x="1692" y="874"/>
                    <a:pt x="1693" y="862"/>
                    <a:pt x="1697" y="850"/>
                  </a:cubicBezTo>
                  <a:cubicBezTo>
                    <a:pt x="1703" y="831"/>
                    <a:pt x="1713" y="807"/>
                    <a:pt x="1706" y="787"/>
                  </a:cubicBezTo>
                  <a:close/>
                  <a:moveTo>
                    <a:pt x="1682" y="843"/>
                  </a:moveTo>
                  <a:cubicBezTo>
                    <a:pt x="1680" y="843"/>
                    <a:pt x="1678" y="840"/>
                    <a:pt x="1680" y="839"/>
                  </a:cubicBezTo>
                  <a:cubicBezTo>
                    <a:pt x="1682" y="839"/>
                    <a:pt x="1682" y="841"/>
                    <a:pt x="1682" y="843"/>
                  </a:cubicBezTo>
                  <a:close/>
                  <a:moveTo>
                    <a:pt x="1550" y="804"/>
                  </a:moveTo>
                  <a:cubicBezTo>
                    <a:pt x="1553" y="805"/>
                    <a:pt x="1554" y="808"/>
                    <a:pt x="1557" y="810"/>
                  </a:cubicBezTo>
                  <a:cubicBezTo>
                    <a:pt x="1557" y="807"/>
                    <a:pt x="1557" y="804"/>
                    <a:pt x="1556" y="803"/>
                  </a:cubicBezTo>
                  <a:cubicBezTo>
                    <a:pt x="1554" y="804"/>
                    <a:pt x="1550" y="802"/>
                    <a:pt x="1550" y="804"/>
                  </a:cubicBezTo>
                  <a:close/>
                  <a:moveTo>
                    <a:pt x="1565" y="849"/>
                  </a:moveTo>
                  <a:cubicBezTo>
                    <a:pt x="1570" y="830"/>
                    <a:pt x="1554" y="815"/>
                    <a:pt x="1543" y="805"/>
                  </a:cubicBezTo>
                  <a:cubicBezTo>
                    <a:pt x="1542" y="811"/>
                    <a:pt x="1547" y="818"/>
                    <a:pt x="1548" y="824"/>
                  </a:cubicBezTo>
                  <a:cubicBezTo>
                    <a:pt x="1560" y="827"/>
                    <a:pt x="1556" y="844"/>
                    <a:pt x="1565" y="849"/>
                  </a:cubicBezTo>
                  <a:close/>
                  <a:moveTo>
                    <a:pt x="1596" y="815"/>
                  </a:moveTo>
                  <a:cubicBezTo>
                    <a:pt x="1596" y="812"/>
                    <a:pt x="1597" y="807"/>
                    <a:pt x="1594" y="807"/>
                  </a:cubicBezTo>
                  <a:cubicBezTo>
                    <a:pt x="1595" y="809"/>
                    <a:pt x="1592" y="815"/>
                    <a:pt x="1596" y="815"/>
                  </a:cubicBezTo>
                  <a:close/>
                  <a:moveTo>
                    <a:pt x="1686" y="817"/>
                  </a:moveTo>
                  <a:cubicBezTo>
                    <a:pt x="1687" y="815"/>
                    <a:pt x="1689" y="811"/>
                    <a:pt x="1685" y="811"/>
                  </a:cubicBezTo>
                  <a:cubicBezTo>
                    <a:pt x="1686" y="813"/>
                    <a:pt x="1684" y="817"/>
                    <a:pt x="1686" y="817"/>
                  </a:cubicBezTo>
                  <a:close/>
                  <a:moveTo>
                    <a:pt x="1584" y="835"/>
                  </a:moveTo>
                  <a:cubicBezTo>
                    <a:pt x="1582" y="832"/>
                    <a:pt x="1582" y="829"/>
                    <a:pt x="1577" y="830"/>
                  </a:cubicBezTo>
                  <a:cubicBezTo>
                    <a:pt x="1577" y="826"/>
                    <a:pt x="1575" y="823"/>
                    <a:pt x="1572" y="821"/>
                  </a:cubicBezTo>
                  <a:cubicBezTo>
                    <a:pt x="1571" y="837"/>
                    <a:pt x="1586" y="836"/>
                    <a:pt x="1589" y="848"/>
                  </a:cubicBezTo>
                  <a:cubicBezTo>
                    <a:pt x="1593" y="849"/>
                    <a:pt x="1592" y="849"/>
                    <a:pt x="1596" y="849"/>
                  </a:cubicBezTo>
                  <a:cubicBezTo>
                    <a:pt x="1593" y="844"/>
                    <a:pt x="1591" y="838"/>
                    <a:pt x="1588" y="833"/>
                  </a:cubicBezTo>
                  <a:cubicBezTo>
                    <a:pt x="1585" y="832"/>
                    <a:pt x="1586" y="834"/>
                    <a:pt x="1584" y="835"/>
                  </a:cubicBezTo>
                  <a:close/>
                  <a:moveTo>
                    <a:pt x="1190" y="823"/>
                  </a:moveTo>
                  <a:cubicBezTo>
                    <a:pt x="1178" y="826"/>
                    <a:pt x="1171" y="835"/>
                    <a:pt x="1162" y="841"/>
                  </a:cubicBezTo>
                  <a:cubicBezTo>
                    <a:pt x="1176" y="843"/>
                    <a:pt x="1186" y="834"/>
                    <a:pt x="1190" y="823"/>
                  </a:cubicBezTo>
                  <a:close/>
                  <a:moveTo>
                    <a:pt x="1513" y="836"/>
                  </a:moveTo>
                  <a:cubicBezTo>
                    <a:pt x="1515" y="833"/>
                    <a:pt x="1512" y="828"/>
                    <a:pt x="1510" y="827"/>
                  </a:cubicBezTo>
                  <a:cubicBezTo>
                    <a:pt x="1508" y="829"/>
                    <a:pt x="1509" y="835"/>
                    <a:pt x="1513" y="836"/>
                  </a:cubicBezTo>
                  <a:close/>
                  <a:moveTo>
                    <a:pt x="1669" y="831"/>
                  </a:moveTo>
                  <a:cubicBezTo>
                    <a:pt x="1667" y="834"/>
                    <a:pt x="1665" y="841"/>
                    <a:pt x="1671" y="841"/>
                  </a:cubicBezTo>
                  <a:cubicBezTo>
                    <a:pt x="1672" y="839"/>
                    <a:pt x="1674" y="830"/>
                    <a:pt x="1669" y="831"/>
                  </a:cubicBezTo>
                  <a:close/>
                  <a:moveTo>
                    <a:pt x="1704" y="836"/>
                  </a:moveTo>
                  <a:cubicBezTo>
                    <a:pt x="1705" y="840"/>
                    <a:pt x="1701" y="844"/>
                    <a:pt x="1704" y="847"/>
                  </a:cubicBezTo>
                  <a:cubicBezTo>
                    <a:pt x="1703" y="843"/>
                    <a:pt x="1708" y="837"/>
                    <a:pt x="1704" y="836"/>
                  </a:cubicBezTo>
                  <a:close/>
                  <a:moveTo>
                    <a:pt x="1607" y="846"/>
                  </a:moveTo>
                  <a:cubicBezTo>
                    <a:pt x="1604" y="845"/>
                    <a:pt x="1603" y="843"/>
                    <a:pt x="1600" y="842"/>
                  </a:cubicBezTo>
                  <a:cubicBezTo>
                    <a:pt x="1599" y="845"/>
                    <a:pt x="1598" y="851"/>
                    <a:pt x="1600" y="853"/>
                  </a:cubicBezTo>
                  <a:cubicBezTo>
                    <a:pt x="1604" y="853"/>
                    <a:pt x="1606" y="850"/>
                    <a:pt x="1607" y="846"/>
                  </a:cubicBezTo>
                  <a:close/>
                  <a:moveTo>
                    <a:pt x="1631" y="848"/>
                  </a:moveTo>
                  <a:cubicBezTo>
                    <a:pt x="1632" y="853"/>
                    <a:pt x="1632" y="858"/>
                    <a:pt x="1636" y="861"/>
                  </a:cubicBezTo>
                  <a:cubicBezTo>
                    <a:pt x="1638" y="856"/>
                    <a:pt x="1635" y="849"/>
                    <a:pt x="1631" y="848"/>
                  </a:cubicBezTo>
                  <a:close/>
                  <a:moveTo>
                    <a:pt x="1590" y="854"/>
                  </a:moveTo>
                  <a:cubicBezTo>
                    <a:pt x="1588" y="856"/>
                    <a:pt x="1585" y="858"/>
                    <a:pt x="1585" y="862"/>
                  </a:cubicBezTo>
                  <a:cubicBezTo>
                    <a:pt x="1586" y="863"/>
                    <a:pt x="1587" y="865"/>
                    <a:pt x="1589" y="865"/>
                  </a:cubicBezTo>
                  <a:cubicBezTo>
                    <a:pt x="1591" y="860"/>
                    <a:pt x="1592" y="864"/>
                    <a:pt x="1595" y="865"/>
                  </a:cubicBezTo>
                  <a:cubicBezTo>
                    <a:pt x="1597" y="865"/>
                    <a:pt x="1598" y="863"/>
                    <a:pt x="1598" y="861"/>
                  </a:cubicBezTo>
                  <a:cubicBezTo>
                    <a:pt x="1596" y="858"/>
                    <a:pt x="1593" y="856"/>
                    <a:pt x="1590" y="854"/>
                  </a:cubicBezTo>
                  <a:close/>
                  <a:moveTo>
                    <a:pt x="1604" y="854"/>
                  </a:moveTo>
                  <a:cubicBezTo>
                    <a:pt x="1600" y="860"/>
                    <a:pt x="1606" y="864"/>
                    <a:pt x="1609" y="867"/>
                  </a:cubicBezTo>
                  <a:cubicBezTo>
                    <a:pt x="1610" y="863"/>
                    <a:pt x="1612" y="867"/>
                    <a:pt x="1614" y="867"/>
                  </a:cubicBezTo>
                  <a:cubicBezTo>
                    <a:pt x="1614" y="863"/>
                    <a:pt x="1613" y="859"/>
                    <a:pt x="1612" y="856"/>
                  </a:cubicBezTo>
                  <a:cubicBezTo>
                    <a:pt x="1608" y="857"/>
                    <a:pt x="1608" y="855"/>
                    <a:pt x="1604" y="854"/>
                  </a:cubicBezTo>
                  <a:close/>
                  <a:moveTo>
                    <a:pt x="1616" y="858"/>
                  </a:moveTo>
                  <a:cubicBezTo>
                    <a:pt x="1615" y="860"/>
                    <a:pt x="1616" y="863"/>
                    <a:pt x="1619" y="863"/>
                  </a:cubicBezTo>
                  <a:cubicBezTo>
                    <a:pt x="1621" y="862"/>
                    <a:pt x="1620" y="857"/>
                    <a:pt x="1616" y="858"/>
                  </a:cubicBezTo>
                  <a:close/>
                  <a:moveTo>
                    <a:pt x="1693" y="877"/>
                  </a:moveTo>
                  <a:cubicBezTo>
                    <a:pt x="1694" y="880"/>
                    <a:pt x="1692" y="879"/>
                    <a:pt x="1692" y="882"/>
                  </a:cubicBezTo>
                  <a:cubicBezTo>
                    <a:pt x="1695" y="883"/>
                    <a:pt x="1697" y="876"/>
                    <a:pt x="1693" y="877"/>
                  </a:cubicBezTo>
                  <a:close/>
                  <a:moveTo>
                    <a:pt x="1121" y="1017"/>
                  </a:moveTo>
                  <a:cubicBezTo>
                    <a:pt x="1117" y="1003"/>
                    <a:pt x="1127" y="992"/>
                    <a:pt x="1132" y="979"/>
                  </a:cubicBezTo>
                  <a:cubicBezTo>
                    <a:pt x="1130" y="978"/>
                    <a:pt x="1130" y="977"/>
                    <a:pt x="1129" y="977"/>
                  </a:cubicBezTo>
                  <a:cubicBezTo>
                    <a:pt x="1125" y="984"/>
                    <a:pt x="1108" y="984"/>
                    <a:pt x="1116" y="998"/>
                  </a:cubicBezTo>
                  <a:cubicBezTo>
                    <a:pt x="1114" y="999"/>
                    <a:pt x="1113" y="1002"/>
                    <a:pt x="1111" y="1003"/>
                  </a:cubicBezTo>
                  <a:cubicBezTo>
                    <a:pt x="1111" y="999"/>
                    <a:pt x="1113" y="994"/>
                    <a:pt x="1108" y="995"/>
                  </a:cubicBezTo>
                  <a:cubicBezTo>
                    <a:pt x="1104" y="998"/>
                    <a:pt x="1111" y="1010"/>
                    <a:pt x="1105" y="1012"/>
                  </a:cubicBezTo>
                  <a:cubicBezTo>
                    <a:pt x="1099" y="1012"/>
                    <a:pt x="1095" y="1006"/>
                    <a:pt x="1089" y="1007"/>
                  </a:cubicBezTo>
                  <a:cubicBezTo>
                    <a:pt x="1089" y="1009"/>
                    <a:pt x="1089" y="1010"/>
                    <a:pt x="1088" y="1010"/>
                  </a:cubicBezTo>
                  <a:cubicBezTo>
                    <a:pt x="1089" y="1015"/>
                    <a:pt x="1096" y="1014"/>
                    <a:pt x="1094" y="1021"/>
                  </a:cubicBezTo>
                  <a:cubicBezTo>
                    <a:pt x="1101" y="1020"/>
                    <a:pt x="1097" y="1026"/>
                    <a:pt x="1099" y="1029"/>
                  </a:cubicBezTo>
                  <a:cubicBezTo>
                    <a:pt x="1103" y="1028"/>
                    <a:pt x="1107" y="1028"/>
                    <a:pt x="1108" y="1031"/>
                  </a:cubicBezTo>
                  <a:cubicBezTo>
                    <a:pt x="1109" y="1034"/>
                    <a:pt x="1107" y="1034"/>
                    <a:pt x="1108" y="1036"/>
                  </a:cubicBezTo>
                  <a:cubicBezTo>
                    <a:pt x="1109" y="1041"/>
                    <a:pt x="1115" y="1043"/>
                    <a:pt x="1119" y="1049"/>
                  </a:cubicBezTo>
                  <a:cubicBezTo>
                    <a:pt x="1122" y="1054"/>
                    <a:pt x="1123" y="1064"/>
                    <a:pt x="1132" y="1061"/>
                  </a:cubicBezTo>
                  <a:cubicBezTo>
                    <a:pt x="1134" y="1053"/>
                    <a:pt x="1126" y="1055"/>
                    <a:pt x="1126" y="1050"/>
                  </a:cubicBezTo>
                  <a:cubicBezTo>
                    <a:pt x="1126" y="1047"/>
                    <a:pt x="1126" y="1044"/>
                    <a:pt x="1129" y="1043"/>
                  </a:cubicBezTo>
                  <a:cubicBezTo>
                    <a:pt x="1135" y="1043"/>
                    <a:pt x="1135" y="1043"/>
                    <a:pt x="1135" y="1043"/>
                  </a:cubicBezTo>
                  <a:cubicBezTo>
                    <a:pt x="1137" y="1041"/>
                    <a:pt x="1138" y="1038"/>
                    <a:pt x="1138" y="1035"/>
                  </a:cubicBezTo>
                  <a:cubicBezTo>
                    <a:pt x="1132" y="1030"/>
                    <a:pt x="1127" y="1023"/>
                    <a:pt x="1121" y="1017"/>
                  </a:cubicBezTo>
                  <a:close/>
                  <a:moveTo>
                    <a:pt x="1194" y="1114"/>
                  </a:moveTo>
                  <a:cubicBezTo>
                    <a:pt x="1189" y="1106"/>
                    <a:pt x="1180" y="1101"/>
                    <a:pt x="1175" y="1094"/>
                  </a:cubicBezTo>
                  <a:cubicBezTo>
                    <a:pt x="1174" y="1092"/>
                    <a:pt x="1174" y="1090"/>
                    <a:pt x="1172" y="1087"/>
                  </a:cubicBezTo>
                  <a:cubicBezTo>
                    <a:pt x="1169" y="1083"/>
                    <a:pt x="1164" y="1082"/>
                    <a:pt x="1163" y="1079"/>
                  </a:cubicBezTo>
                  <a:cubicBezTo>
                    <a:pt x="1160" y="1069"/>
                    <a:pt x="1155" y="1062"/>
                    <a:pt x="1149" y="1055"/>
                  </a:cubicBezTo>
                  <a:cubicBezTo>
                    <a:pt x="1147" y="1057"/>
                    <a:pt x="1145" y="1058"/>
                    <a:pt x="1143" y="1060"/>
                  </a:cubicBezTo>
                  <a:cubicBezTo>
                    <a:pt x="1142" y="1059"/>
                    <a:pt x="1143" y="1057"/>
                    <a:pt x="1140" y="1057"/>
                  </a:cubicBezTo>
                  <a:cubicBezTo>
                    <a:pt x="1133" y="1073"/>
                    <a:pt x="1158" y="1081"/>
                    <a:pt x="1152" y="1096"/>
                  </a:cubicBezTo>
                  <a:cubicBezTo>
                    <a:pt x="1155" y="1097"/>
                    <a:pt x="1156" y="1097"/>
                    <a:pt x="1159" y="1097"/>
                  </a:cubicBezTo>
                  <a:cubicBezTo>
                    <a:pt x="1160" y="1103"/>
                    <a:pt x="1166" y="1106"/>
                    <a:pt x="1167" y="1111"/>
                  </a:cubicBezTo>
                  <a:cubicBezTo>
                    <a:pt x="1167" y="1112"/>
                    <a:pt x="1165" y="1113"/>
                    <a:pt x="1166" y="1114"/>
                  </a:cubicBezTo>
                  <a:cubicBezTo>
                    <a:pt x="1168" y="1117"/>
                    <a:pt x="1173" y="1119"/>
                    <a:pt x="1170" y="1125"/>
                  </a:cubicBezTo>
                  <a:cubicBezTo>
                    <a:pt x="1173" y="1127"/>
                    <a:pt x="1176" y="1130"/>
                    <a:pt x="1177" y="1135"/>
                  </a:cubicBezTo>
                  <a:cubicBezTo>
                    <a:pt x="1185" y="1138"/>
                    <a:pt x="1193" y="1135"/>
                    <a:pt x="1201" y="1139"/>
                  </a:cubicBezTo>
                  <a:cubicBezTo>
                    <a:pt x="1202" y="1136"/>
                    <a:pt x="1204" y="1135"/>
                    <a:pt x="1205" y="1133"/>
                  </a:cubicBezTo>
                  <a:cubicBezTo>
                    <a:pt x="1198" y="1129"/>
                    <a:pt x="1198" y="1121"/>
                    <a:pt x="1194" y="1114"/>
                  </a:cubicBezTo>
                  <a:close/>
                  <a:moveTo>
                    <a:pt x="1073" y="1080"/>
                  </a:moveTo>
                  <a:cubicBezTo>
                    <a:pt x="1077" y="1081"/>
                    <a:pt x="1078" y="1078"/>
                    <a:pt x="1079" y="1074"/>
                  </a:cubicBezTo>
                  <a:cubicBezTo>
                    <a:pt x="1077" y="1073"/>
                    <a:pt x="1076" y="1072"/>
                    <a:pt x="1074" y="1072"/>
                  </a:cubicBezTo>
                  <a:cubicBezTo>
                    <a:pt x="1073" y="1074"/>
                    <a:pt x="1071" y="1078"/>
                    <a:pt x="1073" y="1080"/>
                  </a:cubicBezTo>
                  <a:close/>
                  <a:moveTo>
                    <a:pt x="1399" y="1111"/>
                  </a:moveTo>
                  <a:cubicBezTo>
                    <a:pt x="1401" y="1111"/>
                    <a:pt x="1401" y="1110"/>
                    <a:pt x="1402" y="1110"/>
                  </a:cubicBezTo>
                  <a:cubicBezTo>
                    <a:pt x="1402" y="1109"/>
                    <a:pt x="1402" y="1107"/>
                    <a:pt x="1402" y="1105"/>
                  </a:cubicBezTo>
                  <a:cubicBezTo>
                    <a:pt x="1401" y="1103"/>
                    <a:pt x="1396" y="1104"/>
                    <a:pt x="1394" y="1103"/>
                  </a:cubicBezTo>
                  <a:cubicBezTo>
                    <a:pt x="1395" y="1106"/>
                    <a:pt x="1396" y="1110"/>
                    <a:pt x="1399" y="1111"/>
                  </a:cubicBezTo>
                  <a:close/>
                  <a:moveTo>
                    <a:pt x="1321" y="1124"/>
                  </a:moveTo>
                  <a:cubicBezTo>
                    <a:pt x="1324" y="1124"/>
                    <a:pt x="1324" y="1121"/>
                    <a:pt x="1324" y="1118"/>
                  </a:cubicBezTo>
                  <a:cubicBezTo>
                    <a:pt x="1321" y="1118"/>
                    <a:pt x="1319" y="1120"/>
                    <a:pt x="1319" y="1123"/>
                  </a:cubicBezTo>
                  <a:cubicBezTo>
                    <a:pt x="1319" y="1123"/>
                    <a:pt x="1321" y="1123"/>
                    <a:pt x="1321" y="1124"/>
                  </a:cubicBezTo>
                  <a:close/>
                  <a:moveTo>
                    <a:pt x="1318" y="1124"/>
                  </a:moveTo>
                  <a:cubicBezTo>
                    <a:pt x="1315" y="1123"/>
                    <a:pt x="1315" y="1125"/>
                    <a:pt x="1315" y="1127"/>
                  </a:cubicBezTo>
                  <a:cubicBezTo>
                    <a:pt x="1317" y="1128"/>
                    <a:pt x="1318" y="1126"/>
                    <a:pt x="1318" y="1124"/>
                  </a:cubicBezTo>
                  <a:close/>
                  <a:moveTo>
                    <a:pt x="1345" y="1125"/>
                  </a:moveTo>
                  <a:cubicBezTo>
                    <a:pt x="1345" y="1132"/>
                    <a:pt x="1345" y="1132"/>
                    <a:pt x="1345" y="1132"/>
                  </a:cubicBezTo>
                  <a:cubicBezTo>
                    <a:pt x="1349" y="1133"/>
                    <a:pt x="1349" y="1123"/>
                    <a:pt x="1345" y="1125"/>
                  </a:cubicBezTo>
                  <a:close/>
                  <a:moveTo>
                    <a:pt x="1341" y="1137"/>
                  </a:moveTo>
                  <a:cubicBezTo>
                    <a:pt x="1332" y="1139"/>
                    <a:pt x="1321" y="1137"/>
                    <a:pt x="1318" y="1129"/>
                  </a:cubicBezTo>
                  <a:cubicBezTo>
                    <a:pt x="1312" y="1142"/>
                    <a:pt x="1315" y="1151"/>
                    <a:pt x="1311" y="1163"/>
                  </a:cubicBezTo>
                  <a:cubicBezTo>
                    <a:pt x="1317" y="1161"/>
                    <a:pt x="1316" y="1168"/>
                    <a:pt x="1323" y="1170"/>
                  </a:cubicBezTo>
                  <a:cubicBezTo>
                    <a:pt x="1325" y="1164"/>
                    <a:pt x="1332" y="1162"/>
                    <a:pt x="1334" y="1155"/>
                  </a:cubicBezTo>
                  <a:cubicBezTo>
                    <a:pt x="1333" y="1154"/>
                    <a:pt x="1331" y="1155"/>
                    <a:pt x="1331" y="1152"/>
                  </a:cubicBezTo>
                  <a:cubicBezTo>
                    <a:pt x="1335" y="1148"/>
                    <a:pt x="1338" y="1143"/>
                    <a:pt x="1341" y="1137"/>
                  </a:cubicBezTo>
                  <a:close/>
                  <a:moveTo>
                    <a:pt x="1196" y="1143"/>
                  </a:moveTo>
                  <a:cubicBezTo>
                    <a:pt x="1192" y="1143"/>
                    <a:pt x="1192" y="1143"/>
                    <a:pt x="1192" y="1143"/>
                  </a:cubicBezTo>
                  <a:cubicBezTo>
                    <a:pt x="1191" y="1146"/>
                    <a:pt x="1191" y="1151"/>
                    <a:pt x="1195" y="1151"/>
                  </a:cubicBezTo>
                  <a:cubicBezTo>
                    <a:pt x="1194" y="1148"/>
                    <a:pt x="1197" y="1147"/>
                    <a:pt x="1196" y="1143"/>
                  </a:cubicBezTo>
                  <a:close/>
                  <a:moveTo>
                    <a:pt x="284" y="1289"/>
                  </a:moveTo>
                  <a:cubicBezTo>
                    <a:pt x="281" y="1281"/>
                    <a:pt x="276" y="1275"/>
                    <a:pt x="270" y="1271"/>
                  </a:cubicBezTo>
                  <a:cubicBezTo>
                    <a:pt x="272" y="1279"/>
                    <a:pt x="278" y="1284"/>
                    <a:pt x="284" y="1289"/>
                  </a:cubicBezTo>
                  <a:close/>
                  <a:moveTo>
                    <a:pt x="286" y="1293"/>
                  </a:moveTo>
                  <a:cubicBezTo>
                    <a:pt x="286" y="1295"/>
                    <a:pt x="287" y="1296"/>
                    <a:pt x="290" y="1296"/>
                  </a:cubicBezTo>
                  <a:cubicBezTo>
                    <a:pt x="290" y="1293"/>
                    <a:pt x="288" y="1293"/>
                    <a:pt x="286" y="1293"/>
                  </a:cubicBezTo>
                  <a:close/>
                  <a:moveTo>
                    <a:pt x="350" y="1358"/>
                  </a:moveTo>
                  <a:cubicBezTo>
                    <a:pt x="349" y="1355"/>
                    <a:pt x="347" y="1352"/>
                    <a:pt x="343" y="1351"/>
                  </a:cubicBezTo>
                  <a:cubicBezTo>
                    <a:pt x="344" y="1355"/>
                    <a:pt x="348" y="1356"/>
                    <a:pt x="350" y="1358"/>
                  </a:cubicBezTo>
                  <a:close/>
                  <a:moveTo>
                    <a:pt x="359" y="1369"/>
                  </a:moveTo>
                  <a:cubicBezTo>
                    <a:pt x="360" y="1371"/>
                    <a:pt x="361" y="1373"/>
                    <a:pt x="364" y="1374"/>
                  </a:cubicBezTo>
                  <a:cubicBezTo>
                    <a:pt x="363" y="1372"/>
                    <a:pt x="361" y="1367"/>
                    <a:pt x="359" y="1369"/>
                  </a:cubicBezTo>
                  <a:close/>
                  <a:moveTo>
                    <a:pt x="369" y="1383"/>
                  </a:moveTo>
                  <a:cubicBezTo>
                    <a:pt x="373" y="1382"/>
                    <a:pt x="369" y="1389"/>
                    <a:pt x="373" y="1388"/>
                  </a:cubicBezTo>
                  <a:cubicBezTo>
                    <a:pt x="374" y="1384"/>
                    <a:pt x="371" y="1380"/>
                    <a:pt x="369" y="1383"/>
                  </a:cubicBezTo>
                  <a:close/>
                  <a:moveTo>
                    <a:pt x="364" y="1432"/>
                  </a:moveTo>
                  <a:cubicBezTo>
                    <a:pt x="361" y="1431"/>
                    <a:pt x="359" y="1429"/>
                    <a:pt x="356" y="1428"/>
                  </a:cubicBezTo>
                  <a:cubicBezTo>
                    <a:pt x="358" y="1433"/>
                    <a:pt x="356" y="1436"/>
                    <a:pt x="360" y="1439"/>
                  </a:cubicBezTo>
                  <a:cubicBezTo>
                    <a:pt x="363" y="1440"/>
                    <a:pt x="365" y="1440"/>
                    <a:pt x="366" y="1438"/>
                  </a:cubicBezTo>
                  <a:cubicBezTo>
                    <a:pt x="363" y="1436"/>
                    <a:pt x="362" y="1435"/>
                    <a:pt x="364" y="1432"/>
                  </a:cubicBezTo>
                  <a:close/>
                  <a:moveTo>
                    <a:pt x="732" y="67"/>
                  </a:moveTo>
                  <a:cubicBezTo>
                    <a:pt x="718" y="64"/>
                    <a:pt x="703" y="59"/>
                    <a:pt x="689" y="58"/>
                  </a:cubicBezTo>
                  <a:cubicBezTo>
                    <a:pt x="682" y="54"/>
                    <a:pt x="675" y="54"/>
                    <a:pt x="668" y="48"/>
                  </a:cubicBezTo>
                  <a:cubicBezTo>
                    <a:pt x="680" y="51"/>
                    <a:pt x="684" y="46"/>
                    <a:pt x="696" y="47"/>
                  </a:cubicBezTo>
                  <a:cubicBezTo>
                    <a:pt x="697" y="42"/>
                    <a:pt x="691" y="44"/>
                    <a:pt x="691" y="41"/>
                  </a:cubicBezTo>
                  <a:cubicBezTo>
                    <a:pt x="694" y="41"/>
                    <a:pt x="697" y="42"/>
                    <a:pt x="701" y="42"/>
                  </a:cubicBezTo>
                  <a:cubicBezTo>
                    <a:pt x="702" y="40"/>
                    <a:pt x="703" y="39"/>
                    <a:pt x="704" y="37"/>
                  </a:cubicBezTo>
                  <a:cubicBezTo>
                    <a:pt x="702" y="34"/>
                    <a:pt x="698" y="39"/>
                    <a:pt x="697" y="36"/>
                  </a:cubicBezTo>
                  <a:cubicBezTo>
                    <a:pt x="700" y="35"/>
                    <a:pt x="702" y="35"/>
                    <a:pt x="703" y="32"/>
                  </a:cubicBezTo>
                  <a:cubicBezTo>
                    <a:pt x="693" y="28"/>
                    <a:pt x="680" y="24"/>
                    <a:pt x="665" y="25"/>
                  </a:cubicBezTo>
                  <a:cubicBezTo>
                    <a:pt x="664" y="22"/>
                    <a:pt x="665" y="22"/>
                    <a:pt x="661" y="21"/>
                  </a:cubicBezTo>
                  <a:cubicBezTo>
                    <a:pt x="670" y="20"/>
                    <a:pt x="687" y="24"/>
                    <a:pt x="692" y="14"/>
                  </a:cubicBezTo>
                  <a:cubicBezTo>
                    <a:pt x="678" y="11"/>
                    <a:pt x="670" y="15"/>
                    <a:pt x="657" y="14"/>
                  </a:cubicBezTo>
                  <a:cubicBezTo>
                    <a:pt x="662" y="10"/>
                    <a:pt x="670" y="9"/>
                    <a:pt x="675" y="5"/>
                  </a:cubicBezTo>
                  <a:cubicBezTo>
                    <a:pt x="669" y="3"/>
                    <a:pt x="658" y="6"/>
                    <a:pt x="655" y="0"/>
                  </a:cubicBezTo>
                  <a:cubicBezTo>
                    <a:pt x="626" y="0"/>
                    <a:pt x="595" y="8"/>
                    <a:pt x="569" y="17"/>
                  </a:cubicBezTo>
                  <a:cubicBezTo>
                    <a:pt x="555" y="11"/>
                    <a:pt x="540" y="23"/>
                    <a:pt x="526" y="24"/>
                  </a:cubicBezTo>
                  <a:cubicBezTo>
                    <a:pt x="527" y="24"/>
                    <a:pt x="527" y="23"/>
                    <a:pt x="525" y="23"/>
                  </a:cubicBezTo>
                  <a:cubicBezTo>
                    <a:pt x="524" y="25"/>
                    <a:pt x="522" y="24"/>
                    <a:pt x="524" y="26"/>
                  </a:cubicBezTo>
                  <a:cubicBezTo>
                    <a:pt x="515" y="28"/>
                    <a:pt x="507" y="32"/>
                    <a:pt x="499" y="35"/>
                  </a:cubicBezTo>
                  <a:cubicBezTo>
                    <a:pt x="460" y="51"/>
                    <a:pt x="419" y="76"/>
                    <a:pt x="386" y="98"/>
                  </a:cubicBezTo>
                  <a:cubicBezTo>
                    <a:pt x="324" y="140"/>
                    <a:pt x="261" y="193"/>
                    <a:pt x="212" y="249"/>
                  </a:cubicBezTo>
                  <a:cubicBezTo>
                    <a:pt x="191" y="272"/>
                    <a:pt x="179" y="300"/>
                    <a:pt x="165" y="324"/>
                  </a:cubicBezTo>
                  <a:cubicBezTo>
                    <a:pt x="168" y="328"/>
                    <a:pt x="160" y="331"/>
                    <a:pt x="163" y="334"/>
                  </a:cubicBezTo>
                  <a:cubicBezTo>
                    <a:pt x="165" y="330"/>
                    <a:pt x="166" y="337"/>
                    <a:pt x="164" y="337"/>
                  </a:cubicBezTo>
                  <a:cubicBezTo>
                    <a:pt x="166" y="338"/>
                    <a:pt x="167" y="335"/>
                    <a:pt x="168" y="337"/>
                  </a:cubicBezTo>
                  <a:cubicBezTo>
                    <a:pt x="166" y="341"/>
                    <a:pt x="165" y="346"/>
                    <a:pt x="170" y="347"/>
                  </a:cubicBezTo>
                  <a:cubicBezTo>
                    <a:pt x="168" y="379"/>
                    <a:pt x="140" y="395"/>
                    <a:pt x="144" y="426"/>
                  </a:cubicBezTo>
                  <a:cubicBezTo>
                    <a:pt x="152" y="412"/>
                    <a:pt x="160" y="398"/>
                    <a:pt x="167" y="384"/>
                  </a:cubicBezTo>
                  <a:cubicBezTo>
                    <a:pt x="167" y="372"/>
                    <a:pt x="176" y="369"/>
                    <a:pt x="181" y="360"/>
                  </a:cubicBezTo>
                  <a:cubicBezTo>
                    <a:pt x="183" y="361"/>
                    <a:pt x="182" y="364"/>
                    <a:pt x="185" y="363"/>
                  </a:cubicBezTo>
                  <a:cubicBezTo>
                    <a:pt x="191" y="353"/>
                    <a:pt x="203" y="345"/>
                    <a:pt x="215" y="346"/>
                  </a:cubicBezTo>
                  <a:cubicBezTo>
                    <a:pt x="213" y="351"/>
                    <a:pt x="211" y="355"/>
                    <a:pt x="208" y="359"/>
                  </a:cubicBezTo>
                  <a:cubicBezTo>
                    <a:pt x="211" y="358"/>
                    <a:pt x="213" y="355"/>
                    <a:pt x="216" y="354"/>
                  </a:cubicBezTo>
                  <a:cubicBezTo>
                    <a:pt x="216" y="354"/>
                    <a:pt x="214" y="356"/>
                    <a:pt x="215" y="356"/>
                  </a:cubicBezTo>
                  <a:cubicBezTo>
                    <a:pt x="221" y="356"/>
                    <a:pt x="223" y="349"/>
                    <a:pt x="231" y="343"/>
                  </a:cubicBezTo>
                  <a:cubicBezTo>
                    <a:pt x="233" y="343"/>
                    <a:pt x="232" y="346"/>
                    <a:pt x="234" y="345"/>
                  </a:cubicBezTo>
                  <a:cubicBezTo>
                    <a:pt x="237" y="341"/>
                    <a:pt x="241" y="339"/>
                    <a:pt x="245" y="337"/>
                  </a:cubicBezTo>
                  <a:cubicBezTo>
                    <a:pt x="245" y="340"/>
                    <a:pt x="245" y="340"/>
                    <a:pt x="245" y="340"/>
                  </a:cubicBezTo>
                  <a:cubicBezTo>
                    <a:pt x="250" y="342"/>
                    <a:pt x="251" y="335"/>
                    <a:pt x="253" y="337"/>
                  </a:cubicBezTo>
                  <a:cubicBezTo>
                    <a:pt x="252" y="340"/>
                    <a:pt x="251" y="342"/>
                    <a:pt x="252" y="345"/>
                  </a:cubicBezTo>
                  <a:cubicBezTo>
                    <a:pt x="256" y="348"/>
                    <a:pt x="261" y="345"/>
                    <a:pt x="263" y="345"/>
                  </a:cubicBezTo>
                  <a:cubicBezTo>
                    <a:pt x="265" y="350"/>
                    <a:pt x="267" y="353"/>
                    <a:pt x="269" y="356"/>
                  </a:cubicBezTo>
                  <a:cubicBezTo>
                    <a:pt x="267" y="362"/>
                    <a:pt x="262" y="369"/>
                    <a:pt x="263" y="376"/>
                  </a:cubicBezTo>
                  <a:cubicBezTo>
                    <a:pt x="264" y="376"/>
                    <a:pt x="266" y="375"/>
                    <a:pt x="267" y="377"/>
                  </a:cubicBezTo>
                  <a:cubicBezTo>
                    <a:pt x="267" y="409"/>
                    <a:pt x="253" y="443"/>
                    <a:pt x="230" y="460"/>
                  </a:cubicBezTo>
                  <a:cubicBezTo>
                    <a:pt x="223" y="457"/>
                    <a:pt x="211" y="460"/>
                    <a:pt x="206" y="465"/>
                  </a:cubicBezTo>
                  <a:cubicBezTo>
                    <a:pt x="208" y="459"/>
                    <a:pt x="203" y="460"/>
                    <a:pt x="201" y="457"/>
                  </a:cubicBezTo>
                  <a:cubicBezTo>
                    <a:pt x="199" y="450"/>
                    <a:pt x="204" y="445"/>
                    <a:pt x="201" y="438"/>
                  </a:cubicBezTo>
                  <a:cubicBezTo>
                    <a:pt x="190" y="438"/>
                    <a:pt x="182" y="442"/>
                    <a:pt x="174" y="446"/>
                  </a:cubicBezTo>
                  <a:cubicBezTo>
                    <a:pt x="173" y="457"/>
                    <a:pt x="179" y="464"/>
                    <a:pt x="176" y="479"/>
                  </a:cubicBezTo>
                  <a:cubicBezTo>
                    <a:pt x="179" y="479"/>
                    <a:pt x="178" y="476"/>
                    <a:pt x="181" y="477"/>
                  </a:cubicBezTo>
                  <a:cubicBezTo>
                    <a:pt x="176" y="481"/>
                    <a:pt x="181" y="491"/>
                    <a:pt x="178" y="499"/>
                  </a:cubicBezTo>
                  <a:cubicBezTo>
                    <a:pt x="179" y="500"/>
                    <a:pt x="183" y="499"/>
                    <a:pt x="182" y="503"/>
                  </a:cubicBezTo>
                  <a:cubicBezTo>
                    <a:pt x="175" y="505"/>
                    <a:pt x="172" y="508"/>
                    <a:pt x="165" y="512"/>
                  </a:cubicBezTo>
                  <a:cubicBezTo>
                    <a:pt x="153" y="509"/>
                    <a:pt x="145" y="524"/>
                    <a:pt x="138" y="532"/>
                  </a:cubicBezTo>
                  <a:cubicBezTo>
                    <a:pt x="139" y="542"/>
                    <a:pt x="138" y="555"/>
                    <a:pt x="141" y="565"/>
                  </a:cubicBezTo>
                  <a:cubicBezTo>
                    <a:pt x="140" y="581"/>
                    <a:pt x="132" y="593"/>
                    <a:pt x="128" y="608"/>
                  </a:cubicBezTo>
                  <a:cubicBezTo>
                    <a:pt x="123" y="608"/>
                    <a:pt x="123" y="614"/>
                    <a:pt x="119" y="615"/>
                  </a:cubicBezTo>
                  <a:cubicBezTo>
                    <a:pt x="116" y="611"/>
                    <a:pt x="111" y="615"/>
                    <a:pt x="109" y="611"/>
                  </a:cubicBezTo>
                  <a:cubicBezTo>
                    <a:pt x="101" y="617"/>
                    <a:pt x="97" y="627"/>
                    <a:pt x="92" y="636"/>
                  </a:cubicBezTo>
                  <a:cubicBezTo>
                    <a:pt x="89" y="634"/>
                    <a:pt x="87" y="631"/>
                    <a:pt x="84" y="629"/>
                  </a:cubicBezTo>
                  <a:cubicBezTo>
                    <a:pt x="84" y="624"/>
                    <a:pt x="85" y="617"/>
                    <a:pt x="82" y="615"/>
                  </a:cubicBezTo>
                  <a:cubicBezTo>
                    <a:pt x="78" y="614"/>
                    <a:pt x="79" y="617"/>
                    <a:pt x="76" y="617"/>
                  </a:cubicBezTo>
                  <a:cubicBezTo>
                    <a:pt x="76" y="616"/>
                    <a:pt x="77" y="614"/>
                    <a:pt x="76" y="614"/>
                  </a:cubicBezTo>
                  <a:cubicBezTo>
                    <a:pt x="75" y="615"/>
                    <a:pt x="74" y="617"/>
                    <a:pt x="72" y="617"/>
                  </a:cubicBezTo>
                  <a:cubicBezTo>
                    <a:pt x="71" y="614"/>
                    <a:pt x="70" y="614"/>
                    <a:pt x="67" y="615"/>
                  </a:cubicBezTo>
                  <a:cubicBezTo>
                    <a:pt x="67" y="612"/>
                    <a:pt x="67" y="610"/>
                    <a:pt x="65" y="610"/>
                  </a:cubicBezTo>
                  <a:cubicBezTo>
                    <a:pt x="63" y="612"/>
                    <a:pt x="60" y="614"/>
                    <a:pt x="60" y="619"/>
                  </a:cubicBezTo>
                  <a:cubicBezTo>
                    <a:pt x="60" y="621"/>
                    <a:pt x="64" y="620"/>
                    <a:pt x="64" y="623"/>
                  </a:cubicBezTo>
                  <a:cubicBezTo>
                    <a:pt x="61" y="625"/>
                    <a:pt x="63" y="631"/>
                    <a:pt x="60" y="633"/>
                  </a:cubicBezTo>
                  <a:cubicBezTo>
                    <a:pt x="60" y="630"/>
                    <a:pt x="55" y="632"/>
                    <a:pt x="53" y="630"/>
                  </a:cubicBezTo>
                  <a:cubicBezTo>
                    <a:pt x="46" y="635"/>
                    <a:pt x="49" y="645"/>
                    <a:pt x="45" y="651"/>
                  </a:cubicBezTo>
                  <a:cubicBezTo>
                    <a:pt x="43" y="654"/>
                    <a:pt x="39" y="655"/>
                    <a:pt x="37" y="657"/>
                  </a:cubicBezTo>
                  <a:cubicBezTo>
                    <a:pt x="34" y="661"/>
                    <a:pt x="36" y="668"/>
                    <a:pt x="31" y="671"/>
                  </a:cubicBezTo>
                  <a:cubicBezTo>
                    <a:pt x="30" y="671"/>
                    <a:pt x="29" y="670"/>
                    <a:pt x="27" y="671"/>
                  </a:cubicBezTo>
                  <a:cubicBezTo>
                    <a:pt x="21" y="675"/>
                    <a:pt x="25" y="682"/>
                    <a:pt x="22" y="689"/>
                  </a:cubicBezTo>
                  <a:cubicBezTo>
                    <a:pt x="20" y="687"/>
                    <a:pt x="23" y="681"/>
                    <a:pt x="19" y="681"/>
                  </a:cubicBezTo>
                  <a:cubicBezTo>
                    <a:pt x="21" y="694"/>
                    <a:pt x="15" y="700"/>
                    <a:pt x="19" y="711"/>
                  </a:cubicBezTo>
                  <a:cubicBezTo>
                    <a:pt x="16" y="710"/>
                    <a:pt x="18" y="714"/>
                    <a:pt x="15" y="714"/>
                  </a:cubicBezTo>
                  <a:cubicBezTo>
                    <a:pt x="8" y="753"/>
                    <a:pt x="0" y="800"/>
                    <a:pt x="3" y="845"/>
                  </a:cubicBezTo>
                  <a:cubicBezTo>
                    <a:pt x="4" y="874"/>
                    <a:pt x="7" y="900"/>
                    <a:pt x="10" y="925"/>
                  </a:cubicBezTo>
                  <a:cubicBezTo>
                    <a:pt x="22" y="1004"/>
                    <a:pt x="40" y="1074"/>
                    <a:pt x="66" y="1136"/>
                  </a:cubicBezTo>
                  <a:cubicBezTo>
                    <a:pt x="81" y="1172"/>
                    <a:pt x="97" y="1206"/>
                    <a:pt x="116" y="1234"/>
                  </a:cubicBezTo>
                  <a:cubicBezTo>
                    <a:pt x="115" y="1232"/>
                    <a:pt x="115" y="1229"/>
                    <a:pt x="117" y="1227"/>
                  </a:cubicBezTo>
                  <a:cubicBezTo>
                    <a:pt x="134" y="1241"/>
                    <a:pt x="145" y="1273"/>
                    <a:pt x="172" y="1283"/>
                  </a:cubicBezTo>
                  <a:cubicBezTo>
                    <a:pt x="177" y="1290"/>
                    <a:pt x="184" y="1296"/>
                    <a:pt x="193" y="1299"/>
                  </a:cubicBezTo>
                  <a:cubicBezTo>
                    <a:pt x="195" y="1290"/>
                    <a:pt x="188" y="1276"/>
                    <a:pt x="187" y="1270"/>
                  </a:cubicBezTo>
                  <a:cubicBezTo>
                    <a:pt x="197" y="1287"/>
                    <a:pt x="206" y="1311"/>
                    <a:pt x="224" y="1317"/>
                  </a:cubicBezTo>
                  <a:cubicBezTo>
                    <a:pt x="228" y="1313"/>
                    <a:pt x="231" y="1308"/>
                    <a:pt x="231" y="1303"/>
                  </a:cubicBezTo>
                  <a:cubicBezTo>
                    <a:pt x="238" y="1307"/>
                    <a:pt x="241" y="1316"/>
                    <a:pt x="248" y="1319"/>
                  </a:cubicBezTo>
                  <a:cubicBezTo>
                    <a:pt x="249" y="1319"/>
                    <a:pt x="249" y="1318"/>
                    <a:pt x="250" y="1319"/>
                  </a:cubicBezTo>
                  <a:cubicBezTo>
                    <a:pt x="251" y="1313"/>
                    <a:pt x="247" y="1308"/>
                    <a:pt x="248" y="1306"/>
                  </a:cubicBezTo>
                  <a:cubicBezTo>
                    <a:pt x="254" y="1312"/>
                    <a:pt x="261" y="1316"/>
                    <a:pt x="263" y="1325"/>
                  </a:cubicBezTo>
                  <a:cubicBezTo>
                    <a:pt x="261" y="1325"/>
                    <a:pt x="260" y="1324"/>
                    <a:pt x="259" y="1323"/>
                  </a:cubicBezTo>
                  <a:cubicBezTo>
                    <a:pt x="259" y="1328"/>
                    <a:pt x="262" y="1331"/>
                    <a:pt x="267" y="1332"/>
                  </a:cubicBezTo>
                  <a:cubicBezTo>
                    <a:pt x="266" y="1329"/>
                    <a:pt x="270" y="1330"/>
                    <a:pt x="271" y="1330"/>
                  </a:cubicBezTo>
                  <a:cubicBezTo>
                    <a:pt x="278" y="1334"/>
                    <a:pt x="279" y="1342"/>
                    <a:pt x="288" y="1343"/>
                  </a:cubicBezTo>
                  <a:cubicBezTo>
                    <a:pt x="307" y="1338"/>
                    <a:pt x="305" y="1369"/>
                    <a:pt x="319" y="1374"/>
                  </a:cubicBezTo>
                  <a:cubicBezTo>
                    <a:pt x="329" y="1373"/>
                    <a:pt x="332" y="1378"/>
                    <a:pt x="337" y="1382"/>
                  </a:cubicBezTo>
                  <a:cubicBezTo>
                    <a:pt x="352" y="1381"/>
                    <a:pt x="352" y="1394"/>
                    <a:pt x="361" y="1399"/>
                  </a:cubicBezTo>
                  <a:cubicBezTo>
                    <a:pt x="362" y="1395"/>
                    <a:pt x="375" y="1396"/>
                    <a:pt x="372" y="1400"/>
                  </a:cubicBezTo>
                  <a:cubicBezTo>
                    <a:pt x="371" y="1399"/>
                    <a:pt x="368" y="1399"/>
                    <a:pt x="365" y="1399"/>
                  </a:cubicBezTo>
                  <a:cubicBezTo>
                    <a:pt x="365" y="1407"/>
                    <a:pt x="373" y="1411"/>
                    <a:pt x="378" y="1416"/>
                  </a:cubicBezTo>
                  <a:cubicBezTo>
                    <a:pt x="383" y="1422"/>
                    <a:pt x="384" y="1431"/>
                    <a:pt x="391" y="1435"/>
                  </a:cubicBezTo>
                  <a:cubicBezTo>
                    <a:pt x="392" y="1431"/>
                    <a:pt x="391" y="1431"/>
                    <a:pt x="392" y="1429"/>
                  </a:cubicBezTo>
                  <a:cubicBezTo>
                    <a:pt x="393" y="1432"/>
                    <a:pt x="396" y="1428"/>
                    <a:pt x="397" y="1429"/>
                  </a:cubicBezTo>
                  <a:cubicBezTo>
                    <a:pt x="396" y="1422"/>
                    <a:pt x="390" y="1420"/>
                    <a:pt x="388" y="1414"/>
                  </a:cubicBezTo>
                  <a:cubicBezTo>
                    <a:pt x="390" y="1414"/>
                    <a:pt x="390" y="1416"/>
                    <a:pt x="392" y="1416"/>
                  </a:cubicBezTo>
                  <a:cubicBezTo>
                    <a:pt x="390" y="1411"/>
                    <a:pt x="387" y="1407"/>
                    <a:pt x="383" y="1404"/>
                  </a:cubicBezTo>
                  <a:cubicBezTo>
                    <a:pt x="383" y="1399"/>
                    <a:pt x="381" y="1394"/>
                    <a:pt x="375" y="1392"/>
                  </a:cubicBezTo>
                  <a:cubicBezTo>
                    <a:pt x="373" y="1393"/>
                    <a:pt x="370" y="1398"/>
                    <a:pt x="368" y="1393"/>
                  </a:cubicBezTo>
                  <a:cubicBezTo>
                    <a:pt x="370" y="1393"/>
                    <a:pt x="372" y="1393"/>
                    <a:pt x="373" y="1391"/>
                  </a:cubicBezTo>
                  <a:cubicBezTo>
                    <a:pt x="367" y="1388"/>
                    <a:pt x="368" y="1373"/>
                    <a:pt x="359" y="1376"/>
                  </a:cubicBezTo>
                  <a:cubicBezTo>
                    <a:pt x="362" y="1377"/>
                    <a:pt x="363" y="1378"/>
                    <a:pt x="362" y="1382"/>
                  </a:cubicBezTo>
                  <a:cubicBezTo>
                    <a:pt x="358" y="1381"/>
                    <a:pt x="356" y="1378"/>
                    <a:pt x="356" y="1374"/>
                  </a:cubicBezTo>
                  <a:cubicBezTo>
                    <a:pt x="357" y="1374"/>
                    <a:pt x="358" y="1376"/>
                    <a:pt x="358" y="1373"/>
                  </a:cubicBezTo>
                  <a:cubicBezTo>
                    <a:pt x="356" y="1370"/>
                    <a:pt x="351" y="1364"/>
                    <a:pt x="350" y="1363"/>
                  </a:cubicBezTo>
                  <a:cubicBezTo>
                    <a:pt x="352" y="1364"/>
                    <a:pt x="356" y="1368"/>
                    <a:pt x="359" y="1366"/>
                  </a:cubicBezTo>
                  <a:cubicBezTo>
                    <a:pt x="354" y="1361"/>
                    <a:pt x="347" y="1360"/>
                    <a:pt x="342" y="1354"/>
                  </a:cubicBezTo>
                  <a:cubicBezTo>
                    <a:pt x="342" y="1353"/>
                    <a:pt x="343" y="1350"/>
                    <a:pt x="342" y="1349"/>
                  </a:cubicBezTo>
                  <a:cubicBezTo>
                    <a:pt x="340" y="1344"/>
                    <a:pt x="329" y="1331"/>
                    <a:pt x="325" y="1332"/>
                  </a:cubicBezTo>
                  <a:cubicBezTo>
                    <a:pt x="324" y="1338"/>
                    <a:pt x="333" y="1340"/>
                    <a:pt x="332" y="1343"/>
                  </a:cubicBezTo>
                  <a:cubicBezTo>
                    <a:pt x="326" y="1344"/>
                    <a:pt x="328" y="1336"/>
                    <a:pt x="323" y="1336"/>
                  </a:cubicBezTo>
                  <a:cubicBezTo>
                    <a:pt x="322" y="1338"/>
                    <a:pt x="326" y="1339"/>
                    <a:pt x="323" y="1340"/>
                  </a:cubicBezTo>
                  <a:cubicBezTo>
                    <a:pt x="320" y="1338"/>
                    <a:pt x="321" y="1332"/>
                    <a:pt x="320" y="1329"/>
                  </a:cubicBezTo>
                  <a:cubicBezTo>
                    <a:pt x="314" y="1329"/>
                    <a:pt x="311" y="1319"/>
                    <a:pt x="316" y="1317"/>
                  </a:cubicBezTo>
                  <a:cubicBezTo>
                    <a:pt x="314" y="1313"/>
                    <a:pt x="309" y="1312"/>
                    <a:pt x="305" y="1310"/>
                  </a:cubicBezTo>
                  <a:cubicBezTo>
                    <a:pt x="303" y="1313"/>
                    <a:pt x="308" y="1317"/>
                    <a:pt x="309" y="1320"/>
                  </a:cubicBezTo>
                  <a:cubicBezTo>
                    <a:pt x="303" y="1316"/>
                    <a:pt x="299" y="1309"/>
                    <a:pt x="292" y="1307"/>
                  </a:cubicBezTo>
                  <a:cubicBezTo>
                    <a:pt x="297" y="1308"/>
                    <a:pt x="291" y="1304"/>
                    <a:pt x="295" y="1303"/>
                  </a:cubicBezTo>
                  <a:cubicBezTo>
                    <a:pt x="297" y="1306"/>
                    <a:pt x="299" y="1313"/>
                    <a:pt x="302" y="1310"/>
                  </a:cubicBezTo>
                  <a:cubicBezTo>
                    <a:pt x="299" y="1307"/>
                    <a:pt x="297" y="1303"/>
                    <a:pt x="293" y="1300"/>
                  </a:cubicBezTo>
                  <a:cubicBezTo>
                    <a:pt x="292" y="1301"/>
                    <a:pt x="293" y="1304"/>
                    <a:pt x="291" y="1303"/>
                  </a:cubicBezTo>
                  <a:cubicBezTo>
                    <a:pt x="285" y="1295"/>
                    <a:pt x="279" y="1286"/>
                    <a:pt x="269" y="1281"/>
                  </a:cubicBezTo>
                  <a:cubicBezTo>
                    <a:pt x="271" y="1275"/>
                    <a:pt x="265" y="1278"/>
                    <a:pt x="266" y="1272"/>
                  </a:cubicBezTo>
                  <a:cubicBezTo>
                    <a:pt x="268" y="1272"/>
                    <a:pt x="269" y="1275"/>
                    <a:pt x="268" y="1271"/>
                  </a:cubicBezTo>
                  <a:cubicBezTo>
                    <a:pt x="266" y="1260"/>
                    <a:pt x="254" y="1254"/>
                    <a:pt x="248" y="1245"/>
                  </a:cubicBezTo>
                  <a:cubicBezTo>
                    <a:pt x="244" y="1238"/>
                    <a:pt x="242" y="1230"/>
                    <a:pt x="237" y="1223"/>
                  </a:cubicBezTo>
                  <a:cubicBezTo>
                    <a:pt x="231" y="1216"/>
                    <a:pt x="220" y="1208"/>
                    <a:pt x="214" y="1202"/>
                  </a:cubicBezTo>
                  <a:cubicBezTo>
                    <a:pt x="209" y="1198"/>
                    <a:pt x="204" y="1191"/>
                    <a:pt x="201" y="1187"/>
                  </a:cubicBezTo>
                  <a:cubicBezTo>
                    <a:pt x="193" y="1176"/>
                    <a:pt x="191" y="1162"/>
                    <a:pt x="182" y="1150"/>
                  </a:cubicBezTo>
                  <a:cubicBezTo>
                    <a:pt x="180" y="1147"/>
                    <a:pt x="177" y="1146"/>
                    <a:pt x="175" y="1144"/>
                  </a:cubicBezTo>
                  <a:cubicBezTo>
                    <a:pt x="171" y="1137"/>
                    <a:pt x="170" y="1129"/>
                    <a:pt x="165" y="1122"/>
                  </a:cubicBezTo>
                  <a:cubicBezTo>
                    <a:pt x="155" y="1116"/>
                    <a:pt x="153" y="1102"/>
                    <a:pt x="146" y="1094"/>
                  </a:cubicBezTo>
                  <a:cubicBezTo>
                    <a:pt x="145" y="1085"/>
                    <a:pt x="139" y="1081"/>
                    <a:pt x="136" y="1075"/>
                  </a:cubicBezTo>
                  <a:cubicBezTo>
                    <a:pt x="137" y="1068"/>
                    <a:pt x="133" y="1067"/>
                    <a:pt x="130" y="1064"/>
                  </a:cubicBezTo>
                  <a:cubicBezTo>
                    <a:pt x="122" y="1042"/>
                    <a:pt x="108" y="1020"/>
                    <a:pt x="110" y="990"/>
                  </a:cubicBezTo>
                  <a:cubicBezTo>
                    <a:pt x="111" y="968"/>
                    <a:pt x="125" y="947"/>
                    <a:pt x="123" y="923"/>
                  </a:cubicBezTo>
                  <a:cubicBezTo>
                    <a:pt x="122" y="920"/>
                    <a:pt x="120" y="917"/>
                    <a:pt x="120" y="913"/>
                  </a:cubicBezTo>
                  <a:cubicBezTo>
                    <a:pt x="119" y="905"/>
                    <a:pt x="120" y="896"/>
                    <a:pt x="120" y="887"/>
                  </a:cubicBezTo>
                  <a:cubicBezTo>
                    <a:pt x="120" y="855"/>
                    <a:pt x="122" y="823"/>
                    <a:pt x="133" y="797"/>
                  </a:cubicBezTo>
                  <a:cubicBezTo>
                    <a:pt x="133" y="795"/>
                    <a:pt x="129" y="796"/>
                    <a:pt x="129" y="792"/>
                  </a:cubicBezTo>
                  <a:cubicBezTo>
                    <a:pt x="132" y="789"/>
                    <a:pt x="131" y="781"/>
                    <a:pt x="131" y="775"/>
                  </a:cubicBezTo>
                  <a:cubicBezTo>
                    <a:pt x="127" y="771"/>
                    <a:pt x="123" y="769"/>
                    <a:pt x="119" y="767"/>
                  </a:cubicBezTo>
                  <a:cubicBezTo>
                    <a:pt x="119" y="766"/>
                    <a:pt x="118" y="765"/>
                    <a:pt x="118" y="764"/>
                  </a:cubicBezTo>
                  <a:cubicBezTo>
                    <a:pt x="120" y="763"/>
                    <a:pt x="120" y="765"/>
                    <a:pt x="122" y="765"/>
                  </a:cubicBezTo>
                  <a:cubicBezTo>
                    <a:pt x="120" y="760"/>
                    <a:pt x="125" y="758"/>
                    <a:pt x="125" y="752"/>
                  </a:cubicBezTo>
                  <a:cubicBezTo>
                    <a:pt x="126" y="748"/>
                    <a:pt x="121" y="742"/>
                    <a:pt x="124" y="737"/>
                  </a:cubicBezTo>
                  <a:cubicBezTo>
                    <a:pt x="116" y="733"/>
                    <a:pt x="117" y="722"/>
                    <a:pt x="115" y="716"/>
                  </a:cubicBezTo>
                  <a:cubicBezTo>
                    <a:pt x="111" y="715"/>
                    <a:pt x="112" y="718"/>
                    <a:pt x="109" y="719"/>
                  </a:cubicBezTo>
                  <a:cubicBezTo>
                    <a:pt x="106" y="716"/>
                    <a:pt x="108" y="715"/>
                    <a:pt x="108" y="711"/>
                  </a:cubicBezTo>
                  <a:cubicBezTo>
                    <a:pt x="104" y="711"/>
                    <a:pt x="104" y="707"/>
                    <a:pt x="103" y="704"/>
                  </a:cubicBezTo>
                  <a:cubicBezTo>
                    <a:pt x="98" y="704"/>
                    <a:pt x="98" y="704"/>
                    <a:pt x="98" y="704"/>
                  </a:cubicBezTo>
                  <a:cubicBezTo>
                    <a:pt x="93" y="698"/>
                    <a:pt x="96" y="692"/>
                    <a:pt x="96" y="686"/>
                  </a:cubicBezTo>
                  <a:cubicBezTo>
                    <a:pt x="96" y="684"/>
                    <a:pt x="94" y="683"/>
                    <a:pt x="94" y="681"/>
                  </a:cubicBezTo>
                  <a:cubicBezTo>
                    <a:pt x="91" y="660"/>
                    <a:pt x="98" y="633"/>
                    <a:pt x="108" y="621"/>
                  </a:cubicBezTo>
                  <a:cubicBezTo>
                    <a:pt x="110" y="623"/>
                    <a:pt x="114" y="624"/>
                    <a:pt x="116" y="626"/>
                  </a:cubicBezTo>
                  <a:cubicBezTo>
                    <a:pt x="115" y="630"/>
                    <a:pt x="112" y="632"/>
                    <a:pt x="112" y="637"/>
                  </a:cubicBezTo>
                  <a:cubicBezTo>
                    <a:pt x="117" y="639"/>
                    <a:pt x="119" y="633"/>
                    <a:pt x="118" y="627"/>
                  </a:cubicBezTo>
                  <a:cubicBezTo>
                    <a:pt x="119" y="626"/>
                    <a:pt x="122" y="629"/>
                    <a:pt x="124" y="626"/>
                  </a:cubicBezTo>
                  <a:cubicBezTo>
                    <a:pt x="123" y="616"/>
                    <a:pt x="135" y="614"/>
                    <a:pt x="139" y="607"/>
                  </a:cubicBezTo>
                  <a:cubicBezTo>
                    <a:pt x="142" y="600"/>
                    <a:pt x="142" y="593"/>
                    <a:pt x="148" y="587"/>
                  </a:cubicBezTo>
                  <a:cubicBezTo>
                    <a:pt x="149" y="594"/>
                    <a:pt x="155" y="582"/>
                    <a:pt x="157" y="579"/>
                  </a:cubicBezTo>
                  <a:cubicBezTo>
                    <a:pt x="153" y="565"/>
                    <a:pt x="166" y="554"/>
                    <a:pt x="171" y="543"/>
                  </a:cubicBezTo>
                  <a:cubicBezTo>
                    <a:pt x="169" y="540"/>
                    <a:pt x="168" y="538"/>
                    <a:pt x="172" y="536"/>
                  </a:cubicBezTo>
                  <a:cubicBezTo>
                    <a:pt x="180" y="539"/>
                    <a:pt x="191" y="525"/>
                    <a:pt x="196" y="521"/>
                  </a:cubicBezTo>
                  <a:cubicBezTo>
                    <a:pt x="197" y="519"/>
                    <a:pt x="200" y="519"/>
                    <a:pt x="202" y="518"/>
                  </a:cubicBezTo>
                  <a:cubicBezTo>
                    <a:pt x="213" y="509"/>
                    <a:pt x="220" y="483"/>
                    <a:pt x="233" y="480"/>
                  </a:cubicBezTo>
                  <a:cubicBezTo>
                    <a:pt x="239" y="479"/>
                    <a:pt x="243" y="485"/>
                    <a:pt x="249" y="482"/>
                  </a:cubicBezTo>
                  <a:cubicBezTo>
                    <a:pt x="251" y="477"/>
                    <a:pt x="258" y="477"/>
                    <a:pt x="262" y="475"/>
                  </a:cubicBezTo>
                  <a:cubicBezTo>
                    <a:pt x="266" y="472"/>
                    <a:pt x="268" y="466"/>
                    <a:pt x="272" y="463"/>
                  </a:cubicBezTo>
                  <a:cubicBezTo>
                    <a:pt x="277" y="459"/>
                    <a:pt x="285" y="458"/>
                    <a:pt x="290" y="455"/>
                  </a:cubicBezTo>
                  <a:cubicBezTo>
                    <a:pt x="294" y="451"/>
                    <a:pt x="296" y="444"/>
                    <a:pt x="300" y="441"/>
                  </a:cubicBezTo>
                  <a:cubicBezTo>
                    <a:pt x="304" y="438"/>
                    <a:pt x="308" y="440"/>
                    <a:pt x="312" y="437"/>
                  </a:cubicBezTo>
                  <a:cubicBezTo>
                    <a:pt x="314" y="435"/>
                    <a:pt x="314" y="431"/>
                    <a:pt x="317" y="428"/>
                  </a:cubicBezTo>
                  <a:cubicBezTo>
                    <a:pt x="325" y="419"/>
                    <a:pt x="338" y="420"/>
                    <a:pt x="338" y="407"/>
                  </a:cubicBezTo>
                  <a:cubicBezTo>
                    <a:pt x="334" y="405"/>
                    <a:pt x="335" y="399"/>
                    <a:pt x="332" y="397"/>
                  </a:cubicBezTo>
                  <a:cubicBezTo>
                    <a:pt x="339" y="382"/>
                    <a:pt x="347" y="367"/>
                    <a:pt x="361" y="359"/>
                  </a:cubicBezTo>
                  <a:cubicBezTo>
                    <a:pt x="361" y="356"/>
                    <a:pt x="359" y="356"/>
                    <a:pt x="360" y="354"/>
                  </a:cubicBezTo>
                  <a:cubicBezTo>
                    <a:pt x="365" y="351"/>
                    <a:pt x="370" y="348"/>
                    <a:pt x="374" y="344"/>
                  </a:cubicBezTo>
                  <a:cubicBezTo>
                    <a:pt x="374" y="341"/>
                    <a:pt x="370" y="342"/>
                    <a:pt x="371" y="337"/>
                  </a:cubicBezTo>
                  <a:cubicBezTo>
                    <a:pt x="388" y="325"/>
                    <a:pt x="401" y="308"/>
                    <a:pt x="408" y="286"/>
                  </a:cubicBezTo>
                  <a:cubicBezTo>
                    <a:pt x="413" y="284"/>
                    <a:pt x="417" y="281"/>
                    <a:pt x="422" y="279"/>
                  </a:cubicBezTo>
                  <a:cubicBezTo>
                    <a:pt x="424" y="297"/>
                    <a:pt x="412" y="301"/>
                    <a:pt x="406" y="311"/>
                  </a:cubicBezTo>
                  <a:cubicBezTo>
                    <a:pt x="403" y="317"/>
                    <a:pt x="402" y="325"/>
                    <a:pt x="398" y="329"/>
                  </a:cubicBezTo>
                  <a:cubicBezTo>
                    <a:pt x="396" y="331"/>
                    <a:pt x="393" y="331"/>
                    <a:pt x="391" y="334"/>
                  </a:cubicBezTo>
                  <a:cubicBezTo>
                    <a:pt x="391" y="343"/>
                    <a:pt x="386" y="348"/>
                    <a:pt x="384" y="357"/>
                  </a:cubicBezTo>
                  <a:cubicBezTo>
                    <a:pt x="376" y="358"/>
                    <a:pt x="374" y="364"/>
                    <a:pt x="373" y="372"/>
                  </a:cubicBezTo>
                  <a:cubicBezTo>
                    <a:pt x="375" y="372"/>
                    <a:pt x="375" y="374"/>
                    <a:pt x="378" y="373"/>
                  </a:cubicBezTo>
                  <a:cubicBezTo>
                    <a:pt x="383" y="372"/>
                    <a:pt x="380" y="368"/>
                    <a:pt x="382" y="365"/>
                  </a:cubicBezTo>
                  <a:cubicBezTo>
                    <a:pt x="388" y="356"/>
                    <a:pt x="405" y="350"/>
                    <a:pt x="400" y="338"/>
                  </a:cubicBezTo>
                  <a:cubicBezTo>
                    <a:pt x="403" y="335"/>
                    <a:pt x="407" y="331"/>
                    <a:pt x="410" y="327"/>
                  </a:cubicBezTo>
                  <a:cubicBezTo>
                    <a:pt x="416" y="327"/>
                    <a:pt x="423" y="320"/>
                    <a:pt x="427" y="314"/>
                  </a:cubicBezTo>
                  <a:cubicBezTo>
                    <a:pt x="423" y="314"/>
                    <a:pt x="422" y="316"/>
                    <a:pt x="419" y="316"/>
                  </a:cubicBezTo>
                  <a:cubicBezTo>
                    <a:pt x="414" y="306"/>
                    <a:pt x="425" y="301"/>
                    <a:pt x="432" y="296"/>
                  </a:cubicBezTo>
                  <a:cubicBezTo>
                    <a:pt x="440" y="280"/>
                    <a:pt x="440" y="261"/>
                    <a:pt x="455" y="252"/>
                  </a:cubicBezTo>
                  <a:cubicBezTo>
                    <a:pt x="463" y="252"/>
                    <a:pt x="465" y="246"/>
                    <a:pt x="472" y="245"/>
                  </a:cubicBezTo>
                  <a:cubicBezTo>
                    <a:pt x="470" y="233"/>
                    <a:pt x="485" y="234"/>
                    <a:pt x="481" y="223"/>
                  </a:cubicBezTo>
                  <a:cubicBezTo>
                    <a:pt x="483" y="221"/>
                    <a:pt x="486" y="221"/>
                    <a:pt x="486" y="216"/>
                  </a:cubicBezTo>
                  <a:cubicBezTo>
                    <a:pt x="487" y="213"/>
                    <a:pt x="482" y="216"/>
                    <a:pt x="483" y="213"/>
                  </a:cubicBezTo>
                  <a:cubicBezTo>
                    <a:pt x="491" y="213"/>
                    <a:pt x="494" y="204"/>
                    <a:pt x="492" y="196"/>
                  </a:cubicBezTo>
                  <a:cubicBezTo>
                    <a:pt x="493" y="194"/>
                    <a:pt x="497" y="194"/>
                    <a:pt x="497" y="191"/>
                  </a:cubicBezTo>
                  <a:cubicBezTo>
                    <a:pt x="497" y="186"/>
                    <a:pt x="492" y="186"/>
                    <a:pt x="492" y="182"/>
                  </a:cubicBezTo>
                  <a:cubicBezTo>
                    <a:pt x="495" y="167"/>
                    <a:pt x="487" y="159"/>
                    <a:pt x="484" y="146"/>
                  </a:cubicBezTo>
                  <a:cubicBezTo>
                    <a:pt x="484" y="141"/>
                    <a:pt x="491" y="134"/>
                    <a:pt x="487" y="130"/>
                  </a:cubicBezTo>
                  <a:cubicBezTo>
                    <a:pt x="498" y="125"/>
                    <a:pt x="507" y="118"/>
                    <a:pt x="512" y="111"/>
                  </a:cubicBezTo>
                  <a:cubicBezTo>
                    <a:pt x="507" y="109"/>
                    <a:pt x="503" y="115"/>
                    <a:pt x="498" y="116"/>
                  </a:cubicBezTo>
                  <a:cubicBezTo>
                    <a:pt x="498" y="114"/>
                    <a:pt x="498" y="114"/>
                    <a:pt x="499" y="113"/>
                  </a:cubicBezTo>
                  <a:cubicBezTo>
                    <a:pt x="492" y="118"/>
                    <a:pt x="487" y="126"/>
                    <a:pt x="479" y="130"/>
                  </a:cubicBezTo>
                  <a:cubicBezTo>
                    <a:pt x="478" y="133"/>
                    <a:pt x="481" y="132"/>
                    <a:pt x="482" y="134"/>
                  </a:cubicBezTo>
                  <a:cubicBezTo>
                    <a:pt x="479" y="133"/>
                    <a:pt x="478" y="135"/>
                    <a:pt x="476" y="135"/>
                  </a:cubicBezTo>
                  <a:cubicBezTo>
                    <a:pt x="477" y="137"/>
                    <a:pt x="478" y="141"/>
                    <a:pt x="474" y="141"/>
                  </a:cubicBezTo>
                  <a:cubicBezTo>
                    <a:pt x="472" y="135"/>
                    <a:pt x="473" y="130"/>
                    <a:pt x="478" y="125"/>
                  </a:cubicBezTo>
                  <a:cubicBezTo>
                    <a:pt x="480" y="123"/>
                    <a:pt x="484" y="123"/>
                    <a:pt x="487" y="121"/>
                  </a:cubicBezTo>
                  <a:cubicBezTo>
                    <a:pt x="489" y="120"/>
                    <a:pt x="489" y="118"/>
                    <a:pt x="490" y="117"/>
                  </a:cubicBezTo>
                  <a:cubicBezTo>
                    <a:pt x="496" y="112"/>
                    <a:pt x="503" y="113"/>
                    <a:pt x="508" y="108"/>
                  </a:cubicBezTo>
                  <a:cubicBezTo>
                    <a:pt x="503" y="106"/>
                    <a:pt x="506" y="101"/>
                    <a:pt x="510" y="99"/>
                  </a:cubicBezTo>
                  <a:cubicBezTo>
                    <a:pt x="509" y="100"/>
                    <a:pt x="519" y="101"/>
                    <a:pt x="516" y="97"/>
                  </a:cubicBezTo>
                  <a:cubicBezTo>
                    <a:pt x="514" y="96"/>
                    <a:pt x="512" y="100"/>
                    <a:pt x="511" y="97"/>
                  </a:cubicBezTo>
                  <a:cubicBezTo>
                    <a:pt x="511" y="95"/>
                    <a:pt x="510" y="95"/>
                    <a:pt x="511" y="94"/>
                  </a:cubicBezTo>
                  <a:cubicBezTo>
                    <a:pt x="515" y="96"/>
                    <a:pt x="520" y="97"/>
                    <a:pt x="523" y="93"/>
                  </a:cubicBezTo>
                  <a:cubicBezTo>
                    <a:pt x="521" y="91"/>
                    <a:pt x="519" y="95"/>
                    <a:pt x="519" y="93"/>
                  </a:cubicBezTo>
                  <a:cubicBezTo>
                    <a:pt x="517" y="87"/>
                    <a:pt x="525" y="87"/>
                    <a:pt x="529" y="82"/>
                  </a:cubicBezTo>
                  <a:cubicBezTo>
                    <a:pt x="531" y="78"/>
                    <a:pt x="530" y="72"/>
                    <a:pt x="534" y="71"/>
                  </a:cubicBezTo>
                  <a:cubicBezTo>
                    <a:pt x="535" y="71"/>
                    <a:pt x="538" y="78"/>
                    <a:pt x="539" y="73"/>
                  </a:cubicBezTo>
                  <a:cubicBezTo>
                    <a:pt x="539" y="69"/>
                    <a:pt x="537" y="71"/>
                    <a:pt x="537" y="66"/>
                  </a:cubicBezTo>
                  <a:cubicBezTo>
                    <a:pt x="540" y="66"/>
                    <a:pt x="539" y="64"/>
                    <a:pt x="541" y="64"/>
                  </a:cubicBezTo>
                  <a:cubicBezTo>
                    <a:pt x="541" y="67"/>
                    <a:pt x="538" y="68"/>
                    <a:pt x="540" y="70"/>
                  </a:cubicBezTo>
                  <a:cubicBezTo>
                    <a:pt x="543" y="70"/>
                    <a:pt x="542" y="67"/>
                    <a:pt x="545" y="68"/>
                  </a:cubicBezTo>
                  <a:cubicBezTo>
                    <a:pt x="543" y="69"/>
                    <a:pt x="541" y="74"/>
                    <a:pt x="545" y="74"/>
                  </a:cubicBezTo>
                  <a:cubicBezTo>
                    <a:pt x="549" y="70"/>
                    <a:pt x="548" y="67"/>
                    <a:pt x="551" y="63"/>
                  </a:cubicBezTo>
                  <a:cubicBezTo>
                    <a:pt x="547" y="63"/>
                    <a:pt x="544" y="67"/>
                    <a:pt x="542" y="63"/>
                  </a:cubicBezTo>
                  <a:cubicBezTo>
                    <a:pt x="547" y="61"/>
                    <a:pt x="548" y="62"/>
                    <a:pt x="554" y="59"/>
                  </a:cubicBezTo>
                  <a:cubicBezTo>
                    <a:pt x="553" y="60"/>
                    <a:pt x="552" y="61"/>
                    <a:pt x="554" y="62"/>
                  </a:cubicBezTo>
                  <a:cubicBezTo>
                    <a:pt x="568" y="51"/>
                    <a:pt x="591" y="49"/>
                    <a:pt x="609" y="42"/>
                  </a:cubicBezTo>
                  <a:cubicBezTo>
                    <a:pt x="609" y="43"/>
                    <a:pt x="611" y="43"/>
                    <a:pt x="612" y="43"/>
                  </a:cubicBezTo>
                  <a:cubicBezTo>
                    <a:pt x="611" y="44"/>
                    <a:pt x="611" y="45"/>
                    <a:pt x="612" y="47"/>
                  </a:cubicBezTo>
                  <a:cubicBezTo>
                    <a:pt x="622" y="44"/>
                    <a:pt x="628" y="50"/>
                    <a:pt x="635" y="48"/>
                  </a:cubicBezTo>
                  <a:cubicBezTo>
                    <a:pt x="635" y="45"/>
                    <a:pt x="631" y="48"/>
                    <a:pt x="633" y="44"/>
                  </a:cubicBezTo>
                  <a:cubicBezTo>
                    <a:pt x="637" y="45"/>
                    <a:pt x="640" y="47"/>
                    <a:pt x="645" y="47"/>
                  </a:cubicBezTo>
                  <a:cubicBezTo>
                    <a:pt x="646" y="48"/>
                    <a:pt x="646" y="49"/>
                    <a:pt x="645" y="50"/>
                  </a:cubicBezTo>
                  <a:cubicBezTo>
                    <a:pt x="649" y="50"/>
                    <a:pt x="651" y="52"/>
                    <a:pt x="653" y="54"/>
                  </a:cubicBezTo>
                  <a:cubicBezTo>
                    <a:pt x="648" y="58"/>
                    <a:pt x="643" y="48"/>
                    <a:pt x="639" y="54"/>
                  </a:cubicBezTo>
                  <a:cubicBezTo>
                    <a:pt x="646" y="57"/>
                    <a:pt x="652" y="62"/>
                    <a:pt x="661" y="59"/>
                  </a:cubicBezTo>
                  <a:cubicBezTo>
                    <a:pt x="661" y="52"/>
                    <a:pt x="653" y="59"/>
                    <a:pt x="652" y="55"/>
                  </a:cubicBezTo>
                  <a:cubicBezTo>
                    <a:pt x="672" y="52"/>
                    <a:pt x="695" y="70"/>
                    <a:pt x="717" y="64"/>
                  </a:cubicBezTo>
                  <a:cubicBezTo>
                    <a:pt x="725" y="68"/>
                    <a:pt x="736" y="69"/>
                    <a:pt x="747" y="71"/>
                  </a:cubicBezTo>
                  <a:cubicBezTo>
                    <a:pt x="744" y="64"/>
                    <a:pt x="738" y="68"/>
                    <a:pt x="732" y="67"/>
                  </a:cubicBezTo>
                  <a:close/>
                  <a:moveTo>
                    <a:pt x="60" y="652"/>
                  </a:moveTo>
                  <a:cubicBezTo>
                    <a:pt x="56" y="649"/>
                    <a:pt x="61" y="641"/>
                    <a:pt x="61" y="636"/>
                  </a:cubicBezTo>
                  <a:cubicBezTo>
                    <a:pt x="66" y="642"/>
                    <a:pt x="62" y="646"/>
                    <a:pt x="60" y="652"/>
                  </a:cubicBezTo>
                  <a:close/>
                  <a:moveTo>
                    <a:pt x="380" y="1401"/>
                  </a:moveTo>
                  <a:cubicBezTo>
                    <a:pt x="381" y="1407"/>
                    <a:pt x="388" y="1407"/>
                    <a:pt x="384" y="1414"/>
                  </a:cubicBezTo>
                  <a:cubicBezTo>
                    <a:pt x="381" y="1414"/>
                    <a:pt x="383" y="1410"/>
                    <a:pt x="381" y="1410"/>
                  </a:cubicBezTo>
                  <a:cubicBezTo>
                    <a:pt x="381" y="1409"/>
                    <a:pt x="383" y="1409"/>
                    <a:pt x="384" y="1409"/>
                  </a:cubicBezTo>
                  <a:cubicBezTo>
                    <a:pt x="382" y="1407"/>
                    <a:pt x="382" y="1405"/>
                    <a:pt x="379" y="1405"/>
                  </a:cubicBezTo>
                  <a:cubicBezTo>
                    <a:pt x="380" y="1407"/>
                    <a:pt x="373" y="1409"/>
                    <a:pt x="373" y="1404"/>
                  </a:cubicBezTo>
                  <a:cubicBezTo>
                    <a:pt x="377" y="1403"/>
                    <a:pt x="375" y="1402"/>
                    <a:pt x="380" y="1401"/>
                  </a:cubicBezTo>
                  <a:close/>
                  <a:moveTo>
                    <a:pt x="119" y="1239"/>
                  </a:moveTo>
                  <a:cubicBezTo>
                    <a:pt x="118" y="1237"/>
                    <a:pt x="117" y="1236"/>
                    <a:pt x="116" y="1234"/>
                  </a:cubicBezTo>
                  <a:cubicBezTo>
                    <a:pt x="116" y="1236"/>
                    <a:pt x="117" y="1238"/>
                    <a:pt x="119" y="1239"/>
                  </a:cubicBezTo>
                  <a:close/>
                  <a:moveTo>
                    <a:pt x="1279" y="110"/>
                  </a:moveTo>
                  <a:cubicBezTo>
                    <a:pt x="1291" y="112"/>
                    <a:pt x="1291" y="124"/>
                    <a:pt x="1301" y="127"/>
                  </a:cubicBezTo>
                  <a:cubicBezTo>
                    <a:pt x="1304" y="123"/>
                    <a:pt x="1297" y="119"/>
                    <a:pt x="1301" y="115"/>
                  </a:cubicBezTo>
                  <a:cubicBezTo>
                    <a:pt x="1292" y="82"/>
                    <a:pt x="1253" y="76"/>
                    <a:pt x="1235" y="55"/>
                  </a:cubicBezTo>
                  <a:cubicBezTo>
                    <a:pt x="1241" y="60"/>
                    <a:pt x="1248" y="64"/>
                    <a:pt x="1255" y="68"/>
                  </a:cubicBezTo>
                  <a:cubicBezTo>
                    <a:pt x="1256" y="65"/>
                    <a:pt x="1251" y="64"/>
                    <a:pt x="1254" y="63"/>
                  </a:cubicBezTo>
                  <a:cubicBezTo>
                    <a:pt x="1269" y="69"/>
                    <a:pt x="1280" y="82"/>
                    <a:pt x="1295" y="85"/>
                  </a:cubicBezTo>
                  <a:cubicBezTo>
                    <a:pt x="1294" y="85"/>
                    <a:pt x="1292" y="83"/>
                    <a:pt x="1294" y="83"/>
                  </a:cubicBezTo>
                  <a:cubicBezTo>
                    <a:pt x="1321" y="93"/>
                    <a:pt x="1341" y="109"/>
                    <a:pt x="1361" y="126"/>
                  </a:cubicBezTo>
                  <a:cubicBezTo>
                    <a:pt x="1363" y="128"/>
                    <a:pt x="1364" y="125"/>
                    <a:pt x="1366" y="127"/>
                  </a:cubicBezTo>
                  <a:cubicBezTo>
                    <a:pt x="1365" y="131"/>
                    <a:pt x="1368" y="130"/>
                    <a:pt x="1368" y="133"/>
                  </a:cubicBezTo>
                  <a:cubicBezTo>
                    <a:pt x="1365" y="131"/>
                    <a:pt x="1363" y="128"/>
                    <a:pt x="1359" y="127"/>
                  </a:cubicBezTo>
                  <a:cubicBezTo>
                    <a:pt x="1359" y="129"/>
                    <a:pt x="1359" y="131"/>
                    <a:pt x="1358" y="131"/>
                  </a:cubicBezTo>
                  <a:cubicBezTo>
                    <a:pt x="1355" y="128"/>
                    <a:pt x="1352" y="125"/>
                    <a:pt x="1348" y="122"/>
                  </a:cubicBezTo>
                  <a:cubicBezTo>
                    <a:pt x="1357" y="133"/>
                    <a:pt x="1366" y="147"/>
                    <a:pt x="1370" y="159"/>
                  </a:cubicBezTo>
                  <a:cubicBezTo>
                    <a:pt x="1370" y="158"/>
                    <a:pt x="1372" y="157"/>
                    <a:pt x="1373" y="157"/>
                  </a:cubicBezTo>
                  <a:cubicBezTo>
                    <a:pt x="1376" y="162"/>
                    <a:pt x="1381" y="165"/>
                    <a:pt x="1383" y="170"/>
                  </a:cubicBezTo>
                  <a:cubicBezTo>
                    <a:pt x="1383" y="175"/>
                    <a:pt x="1380" y="175"/>
                    <a:pt x="1383" y="179"/>
                  </a:cubicBezTo>
                  <a:cubicBezTo>
                    <a:pt x="1386" y="177"/>
                    <a:pt x="1390" y="179"/>
                    <a:pt x="1393" y="183"/>
                  </a:cubicBezTo>
                  <a:cubicBezTo>
                    <a:pt x="1386" y="167"/>
                    <a:pt x="1375" y="155"/>
                    <a:pt x="1367" y="141"/>
                  </a:cubicBezTo>
                  <a:cubicBezTo>
                    <a:pt x="1395" y="168"/>
                    <a:pt x="1421" y="203"/>
                    <a:pt x="1450" y="226"/>
                  </a:cubicBezTo>
                  <a:cubicBezTo>
                    <a:pt x="1454" y="228"/>
                    <a:pt x="1451" y="223"/>
                    <a:pt x="1453" y="223"/>
                  </a:cubicBezTo>
                  <a:cubicBezTo>
                    <a:pt x="1457" y="230"/>
                    <a:pt x="1464" y="234"/>
                    <a:pt x="1469" y="241"/>
                  </a:cubicBezTo>
                  <a:cubicBezTo>
                    <a:pt x="1476" y="250"/>
                    <a:pt x="1489" y="260"/>
                    <a:pt x="1492" y="268"/>
                  </a:cubicBezTo>
                  <a:cubicBezTo>
                    <a:pt x="1492" y="271"/>
                    <a:pt x="1493" y="277"/>
                    <a:pt x="1493" y="280"/>
                  </a:cubicBezTo>
                  <a:cubicBezTo>
                    <a:pt x="1495" y="288"/>
                    <a:pt x="1495" y="297"/>
                    <a:pt x="1499" y="303"/>
                  </a:cubicBezTo>
                  <a:cubicBezTo>
                    <a:pt x="1502" y="307"/>
                    <a:pt x="1509" y="308"/>
                    <a:pt x="1513" y="311"/>
                  </a:cubicBezTo>
                  <a:cubicBezTo>
                    <a:pt x="1515" y="313"/>
                    <a:pt x="1514" y="318"/>
                    <a:pt x="1518" y="316"/>
                  </a:cubicBezTo>
                  <a:cubicBezTo>
                    <a:pt x="1513" y="306"/>
                    <a:pt x="1511" y="297"/>
                    <a:pt x="1505" y="287"/>
                  </a:cubicBezTo>
                  <a:cubicBezTo>
                    <a:pt x="1508" y="285"/>
                    <a:pt x="1510" y="289"/>
                    <a:pt x="1511" y="287"/>
                  </a:cubicBezTo>
                  <a:cubicBezTo>
                    <a:pt x="1508" y="282"/>
                    <a:pt x="1502" y="276"/>
                    <a:pt x="1502" y="271"/>
                  </a:cubicBezTo>
                  <a:cubicBezTo>
                    <a:pt x="1509" y="270"/>
                    <a:pt x="1514" y="284"/>
                    <a:pt x="1519" y="285"/>
                  </a:cubicBezTo>
                  <a:cubicBezTo>
                    <a:pt x="1515" y="279"/>
                    <a:pt x="1511" y="273"/>
                    <a:pt x="1507" y="267"/>
                  </a:cubicBezTo>
                  <a:cubicBezTo>
                    <a:pt x="1517" y="278"/>
                    <a:pt x="1527" y="289"/>
                    <a:pt x="1536" y="301"/>
                  </a:cubicBezTo>
                  <a:cubicBezTo>
                    <a:pt x="1534" y="301"/>
                    <a:pt x="1533" y="299"/>
                    <a:pt x="1533" y="301"/>
                  </a:cubicBezTo>
                  <a:cubicBezTo>
                    <a:pt x="1534" y="303"/>
                    <a:pt x="1536" y="304"/>
                    <a:pt x="1537" y="308"/>
                  </a:cubicBezTo>
                  <a:cubicBezTo>
                    <a:pt x="1532" y="303"/>
                    <a:pt x="1529" y="298"/>
                    <a:pt x="1523" y="297"/>
                  </a:cubicBezTo>
                  <a:cubicBezTo>
                    <a:pt x="1532" y="309"/>
                    <a:pt x="1543" y="319"/>
                    <a:pt x="1550" y="333"/>
                  </a:cubicBezTo>
                  <a:cubicBezTo>
                    <a:pt x="1545" y="340"/>
                    <a:pt x="1555" y="346"/>
                    <a:pt x="1552" y="356"/>
                  </a:cubicBezTo>
                  <a:cubicBezTo>
                    <a:pt x="1553" y="358"/>
                    <a:pt x="1556" y="358"/>
                    <a:pt x="1558" y="359"/>
                  </a:cubicBezTo>
                  <a:cubicBezTo>
                    <a:pt x="1557" y="362"/>
                    <a:pt x="1554" y="361"/>
                    <a:pt x="1555" y="364"/>
                  </a:cubicBezTo>
                  <a:cubicBezTo>
                    <a:pt x="1557" y="367"/>
                    <a:pt x="1563" y="371"/>
                    <a:pt x="1562" y="374"/>
                  </a:cubicBezTo>
                  <a:cubicBezTo>
                    <a:pt x="1559" y="373"/>
                    <a:pt x="1558" y="369"/>
                    <a:pt x="1554" y="369"/>
                  </a:cubicBezTo>
                  <a:cubicBezTo>
                    <a:pt x="1555" y="375"/>
                    <a:pt x="1560" y="377"/>
                    <a:pt x="1561" y="383"/>
                  </a:cubicBezTo>
                  <a:cubicBezTo>
                    <a:pt x="1586" y="415"/>
                    <a:pt x="1596" y="460"/>
                    <a:pt x="1625" y="487"/>
                  </a:cubicBezTo>
                  <a:cubicBezTo>
                    <a:pt x="1625" y="486"/>
                    <a:pt x="1625" y="484"/>
                    <a:pt x="1626" y="484"/>
                  </a:cubicBezTo>
                  <a:cubicBezTo>
                    <a:pt x="1632" y="501"/>
                    <a:pt x="1644" y="510"/>
                    <a:pt x="1648" y="528"/>
                  </a:cubicBezTo>
                  <a:cubicBezTo>
                    <a:pt x="1651" y="524"/>
                    <a:pt x="1644" y="518"/>
                    <a:pt x="1647" y="514"/>
                  </a:cubicBezTo>
                  <a:cubicBezTo>
                    <a:pt x="1656" y="534"/>
                    <a:pt x="1671" y="555"/>
                    <a:pt x="1668" y="580"/>
                  </a:cubicBezTo>
                  <a:cubicBezTo>
                    <a:pt x="1668" y="585"/>
                    <a:pt x="1664" y="588"/>
                    <a:pt x="1663" y="592"/>
                  </a:cubicBezTo>
                  <a:cubicBezTo>
                    <a:pt x="1663" y="595"/>
                    <a:pt x="1665" y="598"/>
                    <a:pt x="1665" y="600"/>
                  </a:cubicBezTo>
                  <a:cubicBezTo>
                    <a:pt x="1668" y="621"/>
                    <a:pt x="1667" y="635"/>
                    <a:pt x="1672" y="650"/>
                  </a:cubicBezTo>
                  <a:cubicBezTo>
                    <a:pt x="1674" y="657"/>
                    <a:pt x="1679" y="663"/>
                    <a:pt x="1682" y="671"/>
                  </a:cubicBezTo>
                  <a:cubicBezTo>
                    <a:pt x="1684" y="682"/>
                    <a:pt x="1682" y="693"/>
                    <a:pt x="1689" y="701"/>
                  </a:cubicBezTo>
                  <a:cubicBezTo>
                    <a:pt x="1689" y="678"/>
                    <a:pt x="1689" y="678"/>
                    <a:pt x="1689" y="678"/>
                  </a:cubicBezTo>
                  <a:cubicBezTo>
                    <a:pt x="1695" y="680"/>
                    <a:pt x="1688" y="666"/>
                    <a:pt x="1693" y="663"/>
                  </a:cubicBezTo>
                  <a:cubicBezTo>
                    <a:pt x="1698" y="672"/>
                    <a:pt x="1697" y="688"/>
                    <a:pt x="1701" y="699"/>
                  </a:cubicBezTo>
                  <a:cubicBezTo>
                    <a:pt x="1696" y="644"/>
                    <a:pt x="1684" y="595"/>
                    <a:pt x="1668" y="548"/>
                  </a:cubicBezTo>
                  <a:cubicBezTo>
                    <a:pt x="1631" y="438"/>
                    <a:pt x="1580" y="350"/>
                    <a:pt x="1516" y="270"/>
                  </a:cubicBezTo>
                  <a:cubicBezTo>
                    <a:pt x="1452" y="190"/>
                    <a:pt x="1375" y="128"/>
                    <a:pt x="1285" y="73"/>
                  </a:cubicBezTo>
                  <a:cubicBezTo>
                    <a:pt x="1257" y="57"/>
                    <a:pt x="1214" y="32"/>
                    <a:pt x="1183" y="25"/>
                  </a:cubicBezTo>
                  <a:cubicBezTo>
                    <a:pt x="1172" y="14"/>
                    <a:pt x="1152" y="22"/>
                    <a:pt x="1135" y="23"/>
                  </a:cubicBezTo>
                  <a:cubicBezTo>
                    <a:pt x="1140" y="27"/>
                    <a:pt x="1147" y="29"/>
                    <a:pt x="1150" y="34"/>
                  </a:cubicBezTo>
                  <a:cubicBezTo>
                    <a:pt x="1155" y="30"/>
                    <a:pt x="1165" y="32"/>
                    <a:pt x="1168" y="29"/>
                  </a:cubicBezTo>
                  <a:cubicBezTo>
                    <a:pt x="1169" y="36"/>
                    <a:pt x="1178" y="35"/>
                    <a:pt x="1182" y="38"/>
                  </a:cubicBezTo>
                  <a:cubicBezTo>
                    <a:pt x="1178" y="38"/>
                    <a:pt x="1181" y="41"/>
                    <a:pt x="1178" y="44"/>
                  </a:cubicBezTo>
                  <a:cubicBezTo>
                    <a:pt x="1195" y="45"/>
                    <a:pt x="1207" y="59"/>
                    <a:pt x="1222" y="63"/>
                  </a:cubicBezTo>
                  <a:cubicBezTo>
                    <a:pt x="1223" y="63"/>
                    <a:pt x="1226" y="62"/>
                    <a:pt x="1227" y="62"/>
                  </a:cubicBezTo>
                  <a:cubicBezTo>
                    <a:pt x="1230" y="62"/>
                    <a:pt x="1233" y="65"/>
                    <a:pt x="1237" y="67"/>
                  </a:cubicBezTo>
                  <a:cubicBezTo>
                    <a:pt x="1237" y="67"/>
                    <a:pt x="1237" y="64"/>
                    <a:pt x="1238" y="65"/>
                  </a:cubicBezTo>
                  <a:cubicBezTo>
                    <a:pt x="1246" y="68"/>
                    <a:pt x="1253" y="73"/>
                    <a:pt x="1259" y="80"/>
                  </a:cubicBezTo>
                  <a:cubicBezTo>
                    <a:pt x="1257" y="81"/>
                    <a:pt x="1255" y="77"/>
                    <a:pt x="1254" y="80"/>
                  </a:cubicBezTo>
                  <a:cubicBezTo>
                    <a:pt x="1259" y="82"/>
                    <a:pt x="1257" y="86"/>
                    <a:pt x="1258" y="89"/>
                  </a:cubicBezTo>
                  <a:cubicBezTo>
                    <a:pt x="1264" y="90"/>
                    <a:pt x="1267" y="93"/>
                    <a:pt x="1268" y="99"/>
                  </a:cubicBezTo>
                  <a:cubicBezTo>
                    <a:pt x="1272" y="101"/>
                    <a:pt x="1276" y="102"/>
                    <a:pt x="1278" y="104"/>
                  </a:cubicBezTo>
                  <a:cubicBezTo>
                    <a:pt x="1278" y="107"/>
                    <a:pt x="1279" y="108"/>
                    <a:pt x="1279" y="110"/>
                  </a:cubicBezTo>
                  <a:close/>
                  <a:moveTo>
                    <a:pt x="1357" y="178"/>
                  </a:moveTo>
                  <a:cubicBezTo>
                    <a:pt x="1361" y="180"/>
                    <a:pt x="1366" y="187"/>
                    <a:pt x="1370" y="186"/>
                  </a:cubicBezTo>
                  <a:cubicBezTo>
                    <a:pt x="1366" y="183"/>
                    <a:pt x="1362" y="176"/>
                    <a:pt x="1357" y="178"/>
                  </a:cubicBezTo>
                  <a:close/>
                  <a:moveTo>
                    <a:pt x="1406" y="207"/>
                  </a:moveTo>
                  <a:cubicBezTo>
                    <a:pt x="1400" y="202"/>
                    <a:pt x="1401" y="190"/>
                    <a:pt x="1393" y="188"/>
                  </a:cubicBezTo>
                  <a:cubicBezTo>
                    <a:pt x="1392" y="190"/>
                    <a:pt x="1392" y="193"/>
                    <a:pt x="1391" y="194"/>
                  </a:cubicBezTo>
                  <a:cubicBezTo>
                    <a:pt x="1382" y="196"/>
                    <a:pt x="1379" y="193"/>
                    <a:pt x="1373" y="189"/>
                  </a:cubicBezTo>
                  <a:cubicBezTo>
                    <a:pt x="1375" y="193"/>
                    <a:pt x="1380" y="193"/>
                    <a:pt x="1382" y="195"/>
                  </a:cubicBezTo>
                  <a:cubicBezTo>
                    <a:pt x="1383" y="198"/>
                    <a:pt x="1381" y="198"/>
                    <a:pt x="1381" y="200"/>
                  </a:cubicBezTo>
                  <a:cubicBezTo>
                    <a:pt x="1389" y="204"/>
                    <a:pt x="1394" y="209"/>
                    <a:pt x="1400" y="215"/>
                  </a:cubicBezTo>
                  <a:cubicBezTo>
                    <a:pt x="1404" y="211"/>
                    <a:pt x="1409" y="213"/>
                    <a:pt x="1413" y="215"/>
                  </a:cubicBezTo>
                  <a:cubicBezTo>
                    <a:pt x="1413" y="217"/>
                    <a:pt x="1411" y="217"/>
                    <a:pt x="1410" y="216"/>
                  </a:cubicBezTo>
                  <a:cubicBezTo>
                    <a:pt x="1411" y="221"/>
                    <a:pt x="1415" y="222"/>
                    <a:pt x="1419" y="224"/>
                  </a:cubicBezTo>
                  <a:cubicBezTo>
                    <a:pt x="1416" y="217"/>
                    <a:pt x="1415" y="208"/>
                    <a:pt x="1406" y="207"/>
                  </a:cubicBezTo>
                  <a:close/>
                  <a:moveTo>
                    <a:pt x="1504" y="338"/>
                  </a:moveTo>
                  <a:cubicBezTo>
                    <a:pt x="1504" y="338"/>
                    <a:pt x="1503" y="338"/>
                    <a:pt x="1503" y="337"/>
                  </a:cubicBezTo>
                  <a:cubicBezTo>
                    <a:pt x="1503" y="338"/>
                    <a:pt x="1503" y="339"/>
                    <a:pt x="1504" y="338"/>
                  </a:cubicBezTo>
                  <a:close/>
                  <a:moveTo>
                    <a:pt x="1506" y="326"/>
                  </a:moveTo>
                  <a:cubicBezTo>
                    <a:pt x="1504" y="318"/>
                    <a:pt x="1500" y="311"/>
                    <a:pt x="1492" y="313"/>
                  </a:cubicBezTo>
                  <a:cubicBezTo>
                    <a:pt x="1493" y="323"/>
                    <a:pt x="1498" y="333"/>
                    <a:pt x="1503" y="337"/>
                  </a:cubicBezTo>
                  <a:cubicBezTo>
                    <a:pt x="1503" y="336"/>
                    <a:pt x="1503" y="334"/>
                    <a:pt x="1504" y="335"/>
                  </a:cubicBezTo>
                  <a:cubicBezTo>
                    <a:pt x="1506" y="336"/>
                    <a:pt x="1505" y="340"/>
                    <a:pt x="1509" y="340"/>
                  </a:cubicBezTo>
                  <a:cubicBezTo>
                    <a:pt x="1508" y="331"/>
                    <a:pt x="1504" y="330"/>
                    <a:pt x="1502" y="323"/>
                  </a:cubicBezTo>
                  <a:cubicBezTo>
                    <a:pt x="1504" y="323"/>
                    <a:pt x="1504" y="326"/>
                    <a:pt x="1506" y="326"/>
                  </a:cubicBezTo>
                  <a:close/>
                  <a:moveTo>
                    <a:pt x="1696" y="874"/>
                  </a:moveTo>
                  <a:cubicBezTo>
                    <a:pt x="1696" y="872"/>
                    <a:pt x="1697" y="872"/>
                    <a:pt x="1698" y="873"/>
                  </a:cubicBezTo>
                  <a:cubicBezTo>
                    <a:pt x="1698" y="869"/>
                    <a:pt x="1702" y="864"/>
                    <a:pt x="1699" y="861"/>
                  </a:cubicBezTo>
                  <a:cubicBezTo>
                    <a:pt x="1699" y="866"/>
                    <a:pt x="1695" y="872"/>
                    <a:pt x="1696" y="874"/>
                  </a:cubicBezTo>
                  <a:close/>
                  <a:moveTo>
                    <a:pt x="824" y="1523"/>
                  </a:moveTo>
                  <a:cubicBezTo>
                    <a:pt x="826" y="1525"/>
                    <a:pt x="831" y="1524"/>
                    <a:pt x="833" y="1523"/>
                  </a:cubicBezTo>
                  <a:cubicBezTo>
                    <a:pt x="833" y="1525"/>
                    <a:pt x="833" y="1526"/>
                    <a:pt x="834" y="1527"/>
                  </a:cubicBezTo>
                  <a:cubicBezTo>
                    <a:pt x="832" y="1527"/>
                    <a:pt x="830" y="1528"/>
                    <a:pt x="829" y="1530"/>
                  </a:cubicBezTo>
                  <a:cubicBezTo>
                    <a:pt x="836" y="1537"/>
                    <a:pt x="841" y="1523"/>
                    <a:pt x="845" y="1528"/>
                  </a:cubicBezTo>
                  <a:cubicBezTo>
                    <a:pt x="847" y="1522"/>
                    <a:pt x="852" y="1519"/>
                    <a:pt x="855" y="1515"/>
                  </a:cubicBezTo>
                  <a:cubicBezTo>
                    <a:pt x="846" y="1516"/>
                    <a:pt x="829" y="1515"/>
                    <a:pt x="824" y="1523"/>
                  </a:cubicBezTo>
                  <a:close/>
                </a:path>
              </a:pathLst>
            </a:custGeom>
            <a:grpFill/>
            <a:ln w="9525">
              <a:solidFill>
                <a:srgbClr val="FFFFFF"/>
              </a:solidFill>
              <a:round/>
              <a:headEnd/>
              <a:tailEnd/>
            </a:ln>
          </p:spPr>
          <p:txBody>
            <a:bodyPr/>
            <a:lstStyle>
              <a:lvl1pPr eaLnBrk="0" hangingPunct="0">
                <a:defRPr sz="1000" b="1">
                  <a:solidFill>
                    <a:schemeClr val="tx1"/>
                  </a:solidFill>
                  <a:latin typeface="Arial" panose="020B0604020202020204" pitchFamily="34" charset="0"/>
                </a:defRPr>
              </a:lvl1pPr>
              <a:lvl2pPr marL="742950" indent="-285750" eaLnBrk="0" hangingPunct="0">
                <a:defRPr sz="1000" b="1">
                  <a:solidFill>
                    <a:schemeClr val="tx1"/>
                  </a:solidFill>
                  <a:latin typeface="Arial" panose="020B0604020202020204" pitchFamily="34" charset="0"/>
                </a:defRPr>
              </a:lvl2pPr>
              <a:lvl3pPr marL="1143000" indent="-228600" eaLnBrk="0" hangingPunct="0">
                <a:defRPr sz="1000" b="1">
                  <a:solidFill>
                    <a:schemeClr val="tx1"/>
                  </a:solidFill>
                  <a:latin typeface="Arial" panose="020B0604020202020204" pitchFamily="34" charset="0"/>
                </a:defRPr>
              </a:lvl3pPr>
              <a:lvl4pPr marL="1600200" indent="-228600" eaLnBrk="0" hangingPunct="0">
                <a:defRPr sz="1000" b="1">
                  <a:solidFill>
                    <a:schemeClr val="tx1"/>
                  </a:solidFill>
                  <a:latin typeface="Arial" panose="020B0604020202020204" pitchFamily="34" charset="0"/>
                </a:defRPr>
              </a:lvl4pPr>
              <a:lvl5pPr marL="2057400" indent="-228600" eaLnBrk="0" hangingPunct="0">
                <a:defRPr sz="1000" b="1">
                  <a:solidFill>
                    <a:schemeClr val="tx1"/>
                  </a:solidFill>
                  <a:latin typeface="Arial" panose="020B0604020202020204" pitchFamily="34" charset="0"/>
                </a:defRPr>
              </a:lvl5pPr>
              <a:lvl6pPr marL="25146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6pPr>
              <a:lvl7pPr marL="29718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7pPr>
              <a:lvl8pPr marL="34290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8pPr>
              <a:lvl9pPr marL="38862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9pPr>
            </a:lstStyle>
            <a:p>
              <a:pPr eaLnBrk="1" hangingPunct="1">
                <a:defRPr/>
              </a:pPr>
              <a:endParaRPr lang="en-US" altLang="en-US"/>
            </a:p>
          </p:txBody>
        </p:sp>
        <p:sp>
          <p:nvSpPr>
            <p:cNvPr id="24" name="Freeform 24"/>
            <p:cNvSpPr>
              <a:spLocks noEditPoints="1"/>
            </p:cNvSpPr>
            <p:nvPr/>
          </p:nvSpPr>
          <p:spPr bwMode="auto">
            <a:xfrm>
              <a:off x="3857" y="-114"/>
              <a:ext cx="1267" cy="1216"/>
            </a:xfrm>
            <a:custGeom>
              <a:avLst/>
              <a:gdLst>
                <a:gd name="T0" fmla="*/ 1157 w 1683"/>
                <a:gd name="T1" fmla="*/ 29 h 1609"/>
                <a:gd name="T2" fmla="*/ 617 w 1683"/>
                <a:gd name="T3" fmla="*/ 117 h 1609"/>
                <a:gd name="T4" fmla="*/ 656 w 1683"/>
                <a:gd name="T5" fmla="*/ 178 h 1609"/>
                <a:gd name="T6" fmla="*/ 239 w 1683"/>
                <a:gd name="T7" fmla="*/ 258 h 1609"/>
                <a:gd name="T8" fmla="*/ 536 w 1683"/>
                <a:gd name="T9" fmla="*/ 255 h 1609"/>
                <a:gd name="T10" fmla="*/ 663 w 1683"/>
                <a:gd name="T11" fmla="*/ 454 h 1609"/>
                <a:gd name="T12" fmla="*/ 900 w 1683"/>
                <a:gd name="T13" fmla="*/ 474 h 1609"/>
                <a:gd name="T14" fmla="*/ 922 w 1683"/>
                <a:gd name="T15" fmla="*/ 511 h 1609"/>
                <a:gd name="T16" fmla="*/ 908 w 1683"/>
                <a:gd name="T17" fmla="*/ 527 h 1609"/>
                <a:gd name="T18" fmla="*/ 895 w 1683"/>
                <a:gd name="T19" fmla="*/ 533 h 1609"/>
                <a:gd name="T20" fmla="*/ 1040 w 1683"/>
                <a:gd name="T21" fmla="*/ 559 h 1609"/>
                <a:gd name="T22" fmla="*/ 1319 w 1683"/>
                <a:gd name="T23" fmla="*/ 1342 h 1609"/>
                <a:gd name="T24" fmla="*/ 1320 w 1683"/>
                <a:gd name="T25" fmla="*/ 1379 h 1609"/>
                <a:gd name="T26" fmla="*/ 576 w 1683"/>
                <a:gd name="T27" fmla="*/ 31 h 1609"/>
                <a:gd name="T28" fmla="*/ 469 w 1683"/>
                <a:gd name="T29" fmla="*/ 123 h 1609"/>
                <a:gd name="T30" fmla="*/ 676 w 1683"/>
                <a:gd name="T31" fmla="*/ 54 h 1609"/>
                <a:gd name="T32" fmla="*/ 618 w 1683"/>
                <a:gd name="T33" fmla="*/ 4 h 1609"/>
                <a:gd name="T34" fmla="*/ 595 w 1683"/>
                <a:gd name="T35" fmla="*/ 5 h 1609"/>
                <a:gd name="T36" fmla="*/ 513 w 1683"/>
                <a:gd name="T37" fmla="*/ 46 h 1609"/>
                <a:gd name="T38" fmla="*/ 422 w 1683"/>
                <a:gd name="T39" fmla="*/ 75 h 1609"/>
                <a:gd name="T40" fmla="*/ 459 w 1683"/>
                <a:gd name="T41" fmla="*/ 67 h 1609"/>
                <a:gd name="T42" fmla="*/ 1681 w 1683"/>
                <a:gd name="T43" fmla="*/ 642 h 1609"/>
                <a:gd name="T44" fmla="*/ 1077 w 1683"/>
                <a:gd name="T45" fmla="*/ 36 h 1609"/>
                <a:gd name="T46" fmla="*/ 1098 w 1683"/>
                <a:gd name="T47" fmla="*/ 110 h 1609"/>
                <a:gd name="T48" fmla="*/ 979 w 1683"/>
                <a:gd name="T49" fmla="*/ 117 h 1609"/>
                <a:gd name="T50" fmla="*/ 948 w 1683"/>
                <a:gd name="T51" fmla="*/ 122 h 1609"/>
                <a:gd name="T52" fmla="*/ 820 w 1683"/>
                <a:gd name="T53" fmla="*/ 97 h 1609"/>
                <a:gd name="T54" fmla="*/ 698 w 1683"/>
                <a:gd name="T55" fmla="*/ 200 h 1609"/>
                <a:gd name="T56" fmla="*/ 828 w 1683"/>
                <a:gd name="T57" fmla="*/ 182 h 1609"/>
                <a:gd name="T58" fmla="*/ 734 w 1683"/>
                <a:gd name="T59" fmla="*/ 228 h 1609"/>
                <a:gd name="T60" fmla="*/ 635 w 1683"/>
                <a:gd name="T61" fmla="*/ 272 h 1609"/>
                <a:gd name="T62" fmla="*/ 593 w 1683"/>
                <a:gd name="T63" fmla="*/ 234 h 1609"/>
                <a:gd name="T64" fmla="*/ 621 w 1683"/>
                <a:gd name="T65" fmla="*/ 295 h 1609"/>
                <a:gd name="T66" fmla="*/ 441 w 1683"/>
                <a:gd name="T67" fmla="*/ 441 h 1609"/>
                <a:gd name="T68" fmla="*/ 621 w 1683"/>
                <a:gd name="T69" fmla="*/ 411 h 1609"/>
                <a:gd name="T70" fmla="*/ 709 w 1683"/>
                <a:gd name="T71" fmla="*/ 512 h 1609"/>
                <a:gd name="T72" fmla="*/ 740 w 1683"/>
                <a:gd name="T73" fmla="*/ 381 h 1609"/>
                <a:gd name="T74" fmla="*/ 870 w 1683"/>
                <a:gd name="T75" fmla="*/ 536 h 1609"/>
                <a:gd name="T76" fmla="*/ 911 w 1683"/>
                <a:gd name="T77" fmla="*/ 470 h 1609"/>
                <a:gd name="T78" fmla="*/ 1059 w 1683"/>
                <a:gd name="T79" fmla="*/ 616 h 1609"/>
                <a:gd name="T80" fmla="*/ 834 w 1683"/>
                <a:gd name="T81" fmla="*/ 603 h 1609"/>
                <a:gd name="T82" fmla="*/ 677 w 1683"/>
                <a:gd name="T83" fmla="*/ 539 h 1609"/>
                <a:gd name="T84" fmla="*/ 369 w 1683"/>
                <a:gd name="T85" fmla="*/ 587 h 1609"/>
                <a:gd name="T86" fmla="*/ 215 w 1683"/>
                <a:gd name="T87" fmla="*/ 834 h 1609"/>
                <a:gd name="T88" fmla="*/ 317 w 1683"/>
                <a:gd name="T89" fmla="*/ 1065 h 1609"/>
                <a:gd name="T90" fmla="*/ 592 w 1683"/>
                <a:gd name="T91" fmla="*/ 1115 h 1609"/>
                <a:gd name="T92" fmla="*/ 681 w 1683"/>
                <a:gd name="T93" fmla="*/ 1291 h 1609"/>
                <a:gd name="T94" fmla="*/ 733 w 1683"/>
                <a:gd name="T95" fmla="*/ 1503 h 1609"/>
                <a:gd name="T96" fmla="*/ 1016 w 1683"/>
                <a:gd name="T97" fmla="*/ 1556 h 1609"/>
                <a:gd name="T98" fmla="*/ 1197 w 1683"/>
                <a:gd name="T99" fmla="*/ 1373 h 1609"/>
                <a:gd name="T100" fmla="*/ 1271 w 1683"/>
                <a:gd name="T101" fmla="*/ 1154 h 1609"/>
                <a:gd name="T102" fmla="*/ 1311 w 1683"/>
                <a:gd name="T103" fmla="*/ 967 h 1609"/>
                <a:gd name="T104" fmla="*/ 1135 w 1683"/>
                <a:gd name="T105" fmla="*/ 797 h 1609"/>
                <a:gd name="T106" fmla="*/ 1197 w 1683"/>
                <a:gd name="T107" fmla="*/ 810 h 1609"/>
                <a:gd name="T108" fmla="*/ 1447 w 1683"/>
                <a:gd name="T109" fmla="*/ 788 h 1609"/>
                <a:gd name="T110" fmla="*/ 1277 w 1683"/>
                <a:gd name="T111" fmla="*/ 635 h 1609"/>
                <a:gd name="T112" fmla="*/ 1531 w 1683"/>
                <a:gd name="T113" fmla="*/ 652 h 1609"/>
                <a:gd name="T114" fmla="*/ 1658 w 1683"/>
                <a:gd name="T115" fmla="*/ 862 h 1609"/>
                <a:gd name="T116" fmla="*/ 1038 w 1683"/>
                <a:gd name="T117" fmla="*/ 440 h 1609"/>
                <a:gd name="T118" fmla="*/ 991 w 1683"/>
                <a:gd name="T119" fmla="*/ 389 h 1609"/>
                <a:gd name="T120" fmla="*/ 1099 w 1683"/>
                <a:gd name="T121" fmla="*/ 418 h 1609"/>
                <a:gd name="T122" fmla="*/ 287 w 1683"/>
                <a:gd name="T123" fmla="*/ 206 h 1609"/>
                <a:gd name="T124" fmla="*/ 50 w 1683"/>
                <a:gd name="T125" fmla="*/ 1063 h 1609"/>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683"/>
                <a:gd name="T190" fmla="*/ 0 h 1609"/>
                <a:gd name="T191" fmla="*/ 1683 w 1683"/>
                <a:gd name="T192" fmla="*/ 1609 h 1609"/>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683" h="1609">
                  <a:moveTo>
                    <a:pt x="1008" y="20"/>
                  </a:moveTo>
                  <a:cubicBezTo>
                    <a:pt x="1021" y="27"/>
                    <a:pt x="1028" y="27"/>
                    <a:pt x="1045" y="29"/>
                  </a:cubicBezTo>
                  <a:cubicBezTo>
                    <a:pt x="1035" y="22"/>
                    <a:pt x="1023" y="21"/>
                    <a:pt x="1008" y="20"/>
                  </a:cubicBezTo>
                  <a:close/>
                  <a:moveTo>
                    <a:pt x="1146" y="26"/>
                  </a:moveTo>
                  <a:cubicBezTo>
                    <a:pt x="1143" y="26"/>
                    <a:pt x="1143" y="22"/>
                    <a:pt x="1141" y="21"/>
                  </a:cubicBezTo>
                  <a:cubicBezTo>
                    <a:pt x="1142" y="21"/>
                    <a:pt x="1146" y="24"/>
                    <a:pt x="1147" y="21"/>
                  </a:cubicBezTo>
                  <a:cubicBezTo>
                    <a:pt x="1138" y="19"/>
                    <a:pt x="1136" y="20"/>
                    <a:pt x="1128" y="22"/>
                  </a:cubicBezTo>
                  <a:cubicBezTo>
                    <a:pt x="1134" y="24"/>
                    <a:pt x="1139" y="27"/>
                    <a:pt x="1146" y="26"/>
                  </a:cubicBezTo>
                  <a:close/>
                  <a:moveTo>
                    <a:pt x="1063" y="27"/>
                  </a:moveTo>
                  <a:cubicBezTo>
                    <a:pt x="1057" y="27"/>
                    <a:pt x="1049" y="23"/>
                    <a:pt x="1045" y="25"/>
                  </a:cubicBezTo>
                  <a:cubicBezTo>
                    <a:pt x="1050" y="26"/>
                    <a:pt x="1053" y="31"/>
                    <a:pt x="1059" y="32"/>
                  </a:cubicBezTo>
                  <a:cubicBezTo>
                    <a:pt x="1060" y="30"/>
                    <a:pt x="1063" y="30"/>
                    <a:pt x="1063" y="27"/>
                  </a:cubicBezTo>
                  <a:close/>
                  <a:moveTo>
                    <a:pt x="1157" y="29"/>
                  </a:moveTo>
                  <a:cubicBezTo>
                    <a:pt x="1159" y="30"/>
                    <a:pt x="1161" y="30"/>
                    <a:pt x="1163" y="31"/>
                  </a:cubicBezTo>
                  <a:cubicBezTo>
                    <a:pt x="1163" y="28"/>
                    <a:pt x="1158" y="27"/>
                    <a:pt x="1157" y="29"/>
                  </a:cubicBezTo>
                  <a:close/>
                  <a:moveTo>
                    <a:pt x="966" y="79"/>
                  </a:moveTo>
                  <a:cubicBezTo>
                    <a:pt x="979" y="79"/>
                    <a:pt x="987" y="91"/>
                    <a:pt x="1000" y="85"/>
                  </a:cubicBezTo>
                  <a:cubicBezTo>
                    <a:pt x="983" y="83"/>
                    <a:pt x="971" y="65"/>
                    <a:pt x="984" y="55"/>
                  </a:cubicBezTo>
                  <a:cubicBezTo>
                    <a:pt x="988" y="52"/>
                    <a:pt x="993" y="54"/>
                    <a:pt x="996" y="49"/>
                  </a:cubicBezTo>
                  <a:cubicBezTo>
                    <a:pt x="992" y="41"/>
                    <a:pt x="983" y="46"/>
                    <a:pt x="978" y="50"/>
                  </a:cubicBezTo>
                  <a:cubicBezTo>
                    <a:pt x="970" y="49"/>
                    <a:pt x="966" y="53"/>
                    <a:pt x="962" y="58"/>
                  </a:cubicBezTo>
                  <a:cubicBezTo>
                    <a:pt x="969" y="61"/>
                    <a:pt x="963" y="73"/>
                    <a:pt x="966" y="79"/>
                  </a:cubicBezTo>
                  <a:close/>
                  <a:moveTo>
                    <a:pt x="1026" y="63"/>
                  </a:moveTo>
                  <a:cubicBezTo>
                    <a:pt x="1029" y="64"/>
                    <a:pt x="1031" y="68"/>
                    <a:pt x="1033" y="64"/>
                  </a:cubicBezTo>
                  <a:cubicBezTo>
                    <a:pt x="1032" y="63"/>
                    <a:pt x="1028" y="61"/>
                    <a:pt x="1026" y="63"/>
                  </a:cubicBezTo>
                  <a:close/>
                  <a:moveTo>
                    <a:pt x="1025" y="92"/>
                  </a:moveTo>
                  <a:cubicBezTo>
                    <a:pt x="1021" y="90"/>
                    <a:pt x="1015" y="86"/>
                    <a:pt x="1011" y="88"/>
                  </a:cubicBezTo>
                  <a:cubicBezTo>
                    <a:pt x="1014" y="90"/>
                    <a:pt x="1020" y="94"/>
                    <a:pt x="1025" y="92"/>
                  </a:cubicBezTo>
                  <a:close/>
                  <a:moveTo>
                    <a:pt x="618" y="123"/>
                  </a:moveTo>
                  <a:cubicBezTo>
                    <a:pt x="612" y="123"/>
                    <a:pt x="617" y="119"/>
                    <a:pt x="617" y="117"/>
                  </a:cubicBezTo>
                  <a:cubicBezTo>
                    <a:pt x="614" y="117"/>
                    <a:pt x="614" y="116"/>
                    <a:pt x="614" y="114"/>
                  </a:cubicBezTo>
                  <a:cubicBezTo>
                    <a:pt x="605" y="120"/>
                    <a:pt x="599" y="113"/>
                    <a:pt x="590" y="118"/>
                  </a:cubicBezTo>
                  <a:cubicBezTo>
                    <a:pt x="590" y="117"/>
                    <a:pt x="590" y="115"/>
                    <a:pt x="589" y="115"/>
                  </a:cubicBezTo>
                  <a:cubicBezTo>
                    <a:pt x="588" y="118"/>
                    <a:pt x="582" y="120"/>
                    <a:pt x="580" y="119"/>
                  </a:cubicBezTo>
                  <a:cubicBezTo>
                    <a:pt x="582" y="117"/>
                    <a:pt x="585" y="116"/>
                    <a:pt x="584" y="111"/>
                  </a:cubicBezTo>
                  <a:cubicBezTo>
                    <a:pt x="577" y="113"/>
                    <a:pt x="569" y="115"/>
                    <a:pt x="565" y="119"/>
                  </a:cubicBezTo>
                  <a:cubicBezTo>
                    <a:pt x="568" y="121"/>
                    <a:pt x="572" y="116"/>
                    <a:pt x="574" y="119"/>
                  </a:cubicBezTo>
                  <a:cubicBezTo>
                    <a:pt x="573" y="125"/>
                    <a:pt x="562" y="121"/>
                    <a:pt x="559" y="125"/>
                  </a:cubicBezTo>
                  <a:cubicBezTo>
                    <a:pt x="563" y="124"/>
                    <a:pt x="564" y="126"/>
                    <a:pt x="566" y="129"/>
                  </a:cubicBezTo>
                  <a:cubicBezTo>
                    <a:pt x="563" y="133"/>
                    <a:pt x="556" y="128"/>
                    <a:pt x="555" y="134"/>
                  </a:cubicBezTo>
                  <a:cubicBezTo>
                    <a:pt x="559" y="135"/>
                    <a:pt x="561" y="134"/>
                    <a:pt x="564" y="133"/>
                  </a:cubicBezTo>
                  <a:cubicBezTo>
                    <a:pt x="564" y="137"/>
                    <a:pt x="567" y="137"/>
                    <a:pt x="568" y="140"/>
                  </a:cubicBezTo>
                  <a:cubicBezTo>
                    <a:pt x="584" y="136"/>
                    <a:pt x="608" y="137"/>
                    <a:pt x="618" y="123"/>
                  </a:cubicBezTo>
                  <a:close/>
                  <a:moveTo>
                    <a:pt x="651" y="184"/>
                  </a:moveTo>
                  <a:cubicBezTo>
                    <a:pt x="654" y="184"/>
                    <a:pt x="656" y="182"/>
                    <a:pt x="656" y="178"/>
                  </a:cubicBezTo>
                  <a:cubicBezTo>
                    <a:pt x="653" y="178"/>
                    <a:pt x="651" y="180"/>
                    <a:pt x="651" y="184"/>
                  </a:cubicBezTo>
                  <a:close/>
                  <a:moveTo>
                    <a:pt x="635" y="196"/>
                  </a:moveTo>
                  <a:cubicBezTo>
                    <a:pt x="634" y="194"/>
                    <a:pt x="634" y="192"/>
                    <a:pt x="633" y="191"/>
                  </a:cubicBezTo>
                  <a:cubicBezTo>
                    <a:pt x="631" y="192"/>
                    <a:pt x="631" y="196"/>
                    <a:pt x="635" y="196"/>
                  </a:cubicBezTo>
                  <a:close/>
                  <a:moveTo>
                    <a:pt x="604" y="197"/>
                  </a:moveTo>
                  <a:cubicBezTo>
                    <a:pt x="601" y="200"/>
                    <a:pt x="595" y="199"/>
                    <a:pt x="595" y="204"/>
                  </a:cubicBezTo>
                  <a:cubicBezTo>
                    <a:pt x="601" y="205"/>
                    <a:pt x="606" y="201"/>
                    <a:pt x="604" y="197"/>
                  </a:cubicBezTo>
                  <a:close/>
                  <a:moveTo>
                    <a:pt x="595" y="213"/>
                  </a:moveTo>
                  <a:cubicBezTo>
                    <a:pt x="599" y="213"/>
                    <a:pt x="599" y="210"/>
                    <a:pt x="599" y="207"/>
                  </a:cubicBezTo>
                  <a:cubicBezTo>
                    <a:pt x="595" y="207"/>
                    <a:pt x="593" y="211"/>
                    <a:pt x="595" y="213"/>
                  </a:cubicBezTo>
                  <a:close/>
                  <a:moveTo>
                    <a:pt x="280" y="210"/>
                  </a:moveTo>
                  <a:cubicBezTo>
                    <a:pt x="262" y="220"/>
                    <a:pt x="248" y="231"/>
                    <a:pt x="232" y="242"/>
                  </a:cubicBezTo>
                  <a:cubicBezTo>
                    <a:pt x="234" y="251"/>
                    <a:pt x="231" y="253"/>
                    <a:pt x="227" y="259"/>
                  </a:cubicBezTo>
                  <a:cubicBezTo>
                    <a:pt x="232" y="260"/>
                    <a:pt x="226" y="264"/>
                    <a:pt x="227" y="266"/>
                  </a:cubicBezTo>
                  <a:cubicBezTo>
                    <a:pt x="232" y="265"/>
                    <a:pt x="235" y="261"/>
                    <a:pt x="239" y="258"/>
                  </a:cubicBezTo>
                  <a:cubicBezTo>
                    <a:pt x="241" y="246"/>
                    <a:pt x="254" y="245"/>
                    <a:pt x="258" y="235"/>
                  </a:cubicBezTo>
                  <a:cubicBezTo>
                    <a:pt x="257" y="234"/>
                    <a:pt x="255" y="238"/>
                    <a:pt x="255" y="235"/>
                  </a:cubicBezTo>
                  <a:cubicBezTo>
                    <a:pt x="261" y="225"/>
                    <a:pt x="272" y="219"/>
                    <a:pt x="280" y="210"/>
                  </a:cubicBezTo>
                  <a:close/>
                  <a:moveTo>
                    <a:pt x="252" y="214"/>
                  </a:moveTo>
                  <a:cubicBezTo>
                    <a:pt x="250" y="216"/>
                    <a:pt x="245" y="220"/>
                    <a:pt x="248" y="224"/>
                  </a:cubicBezTo>
                  <a:cubicBezTo>
                    <a:pt x="250" y="221"/>
                    <a:pt x="254" y="217"/>
                    <a:pt x="252" y="214"/>
                  </a:cubicBezTo>
                  <a:close/>
                  <a:moveTo>
                    <a:pt x="520" y="272"/>
                  </a:moveTo>
                  <a:cubicBezTo>
                    <a:pt x="521" y="276"/>
                    <a:pt x="521" y="277"/>
                    <a:pt x="522" y="280"/>
                  </a:cubicBezTo>
                  <a:cubicBezTo>
                    <a:pt x="540" y="274"/>
                    <a:pt x="569" y="277"/>
                    <a:pt x="570" y="252"/>
                  </a:cubicBezTo>
                  <a:cubicBezTo>
                    <a:pt x="576" y="249"/>
                    <a:pt x="586" y="246"/>
                    <a:pt x="582" y="235"/>
                  </a:cubicBezTo>
                  <a:cubicBezTo>
                    <a:pt x="572" y="230"/>
                    <a:pt x="564" y="233"/>
                    <a:pt x="556" y="239"/>
                  </a:cubicBezTo>
                  <a:cubicBezTo>
                    <a:pt x="556" y="241"/>
                    <a:pt x="557" y="241"/>
                    <a:pt x="557" y="243"/>
                  </a:cubicBezTo>
                  <a:cubicBezTo>
                    <a:pt x="554" y="243"/>
                    <a:pt x="554" y="245"/>
                    <a:pt x="551" y="245"/>
                  </a:cubicBezTo>
                  <a:cubicBezTo>
                    <a:pt x="549" y="244"/>
                    <a:pt x="549" y="241"/>
                    <a:pt x="546" y="242"/>
                  </a:cubicBezTo>
                  <a:cubicBezTo>
                    <a:pt x="542" y="246"/>
                    <a:pt x="538" y="250"/>
                    <a:pt x="536" y="255"/>
                  </a:cubicBezTo>
                  <a:cubicBezTo>
                    <a:pt x="536" y="258"/>
                    <a:pt x="540" y="256"/>
                    <a:pt x="540" y="259"/>
                  </a:cubicBezTo>
                  <a:cubicBezTo>
                    <a:pt x="532" y="263"/>
                    <a:pt x="527" y="268"/>
                    <a:pt x="520" y="272"/>
                  </a:cubicBezTo>
                  <a:close/>
                  <a:moveTo>
                    <a:pt x="591" y="247"/>
                  </a:moveTo>
                  <a:cubicBezTo>
                    <a:pt x="588" y="244"/>
                    <a:pt x="585" y="248"/>
                    <a:pt x="585" y="251"/>
                  </a:cubicBezTo>
                  <a:cubicBezTo>
                    <a:pt x="588" y="251"/>
                    <a:pt x="589" y="249"/>
                    <a:pt x="591" y="247"/>
                  </a:cubicBezTo>
                  <a:close/>
                  <a:moveTo>
                    <a:pt x="212" y="259"/>
                  </a:moveTo>
                  <a:cubicBezTo>
                    <a:pt x="216" y="258"/>
                    <a:pt x="220" y="253"/>
                    <a:pt x="219" y="251"/>
                  </a:cubicBezTo>
                  <a:cubicBezTo>
                    <a:pt x="218" y="254"/>
                    <a:pt x="213" y="255"/>
                    <a:pt x="212" y="259"/>
                  </a:cubicBezTo>
                  <a:close/>
                  <a:moveTo>
                    <a:pt x="673" y="447"/>
                  </a:moveTo>
                  <a:cubicBezTo>
                    <a:pt x="678" y="442"/>
                    <a:pt x="685" y="428"/>
                    <a:pt x="678" y="420"/>
                  </a:cubicBezTo>
                  <a:cubicBezTo>
                    <a:pt x="670" y="427"/>
                    <a:pt x="664" y="431"/>
                    <a:pt x="666" y="444"/>
                  </a:cubicBezTo>
                  <a:cubicBezTo>
                    <a:pt x="669" y="445"/>
                    <a:pt x="669" y="448"/>
                    <a:pt x="673" y="447"/>
                  </a:cubicBezTo>
                  <a:close/>
                  <a:moveTo>
                    <a:pt x="654" y="488"/>
                  </a:moveTo>
                  <a:cubicBezTo>
                    <a:pt x="663" y="487"/>
                    <a:pt x="664" y="483"/>
                    <a:pt x="671" y="485"/>
                  </a:cubicBezTo>
                  <a:cubicBezTo>
                    <a:pt x="677" y="471"/>
                    <a:pt x="685" y="438"/>
                    <a:pt x="663" y="454"/>
                  </a:cubicBezTo>
                  <a:cubicBezTo>
                    <a:pt x="660" y="453"/>
                    <a:pt x="658" y="450"/>
                    <a:pt x="656" y="452"/>
                  </a:cubicBezTo>
                  <a:cubicBezTo>
                    <a:pt x="654" y="456"/>
                    <a:pt x="658" y="457"/>
                    <a:pt x="658" y="461"/>
                  </a:cubicBezTo>
                  <a:cubicBezTo>
                    <a:pt x="658" y="469"/>
                    <a:pt x="651" y="479"/>
                    <a:pt x="654" y="488"/>
                  </a:cubicBezTo>
                  <a:close/>
                  <a:moveTo>
                    <a:pt x="602" y="468"/>
                  </a:moveTo>
                  <a:cubicBezTo>
                    <a:pt x="603" y="464"/>
                    <a:pt x="597" y="462"/>
                    <a:pt x="594" y="465"/>
                  </a:cubicBezTo>
                  <a:cubicBezTo>
                    <a:pt x="595" y="468"/>
                    <a:pt x="599" y="471"/>
                    <a:pt x="602" y="468"/>
                  </a:cubicBezTo>
                  <a:close/>
                  <a:moveTo>
                    <a:pt x="590" y="468"/>
                  </a:moveTo>
                  <a:cubicBezTo>
                    <a:pt x="587" y="463"/>
                    <a:pt x="577" y="465"/>
                    <a:pt x="575" y="470"/>
                  </a:cubicBezTo>
                  <a:cubicBezTo>
                    <a:pt x="578" y="477"/>
                    <a:pt x="590" y="478"/>
                    <a:pt x="590" y="468"/>
                  </a:cubicBezTo>
                  <a:close/>
                  <a:moveTo>
                    <a:pt x="880" y="468"/>
                  </a:moveTo>
                  <a:cubicBezTo>
                    <a:pt x="879" y="472"/>
                    <a:pt x="883" y="470"/>
                    <a:pt x="884" y="470"/>
                  </a:cubicBezTo>
                  <a:cubicBezTo>
                    <a:pt x="885" y="468"/>
                    <a:pt x="881" y="467"/>
                    <a:pt x="880" y="468"/>
                  </a:cubicBezTo>
                  <a:close/>
                  <a:moveTo>
                    <a:pt x="900" y="474"/>
                  </a:moveTo>
                  <a:cubicBezTo>
                    <a:pt x="898" y="473"/>
                    <a:pt x="894" y="473"/>
                    <a:pt x="893" y="474"/>
                  </a:cubicBezTo>
                  <a:cubicBezTo>
                    <a:pt x="892" y="480"/>
                    <a:pt x="900" y="479"/>
                    <a:pt x="900" y="474"/>
                  </a:cubicBezTo>
                  <a:close/>
                  <a:moveTo>
                    <a:pt x="563" y="477"/>
                  </a:moveTo>
                  <a:cubicBezTo>
                    <a:pt x="561" y="477"/>
                    <a:pt x="560" y="477"/>
                    <a:pt x="559" y="476"/>
                  </a:cubicBezTo>
                  <a:cubicBezTo>
                    <a:pt x="558" y="478"/>
                    <a:pt x="555" y="480"/>
                    <a:pt x="557" y="483"/>
                  </a:cubicBezTo>
                  <a:cubicBezTo>
                    <a:pt x="560" y="482"/>
                    <a:pt x="563" y="481"/>
                    <a:pt x="563" y="477"/>
                  </a:cubicBezTo>
                  <a:close/>
                  <a:moveTo>
                    <a:pt x="826" y="506"/>
                  </a:moveTo>
                  <a:cubicBezTo>
                    <a:pt x="828" y="507"/>
                    <a:pt x="832" y="508"/>
                    <a:pt x="834" y="506"/>
                  </a:cubicBezTo>
                  <a:cubicBezTo>
                    <a:pt x="834" y="501"/>
                    <a:pt x="825" y="499"/>
                    <a:pt x="826" y="506"/>
                  </a:cubicBezTo>
                  <a:close/>
                  <a:moveTo>
                    <a:pt x="830" y="510"/>
                  </a:moveTo>
                  <a:cubicBezTo>
                    <a:pt x="830" y="515"/>
                    <a:pt x="830" y="515"/>
                    <a:pt x="830" y="515"/>
                  </a:cubicBezTo>
                  <a:cubicBezTo>
                    <a:pt x="835" y="519"/>
                    <a:pt x="836" y="510"/>
                    <a:pt x="832" y="509"/>
                  </a:cubicBezTo>
                  <a:cubicBezTo>
                    <a:pt x="831" y="510"/>
                    <a:pt x="831" y="510"/>
                    <a:pt x="830" y="510"/>
                  </a:cubicBezTo>
                  <a:close/>
                  <a:moveTo>
                    <a:pt x="892" y="511"/>
                  </a:moveTo>
                  <a:cubicBezTo>
                    <a:pt x="895" y="513"/>
                    <a:pt x="895" y="518"/>
                    <a:pt x="899" y="515"/>
                  </a:cubicBezTo>
                  <a:cubicBezTo>
                    <a:pt x="900" y="511"/>
                    <a:pt x="893" y="507"/>
                    <a:pt x="892" y="511"/>
                  </a:cubicBezTo>
                  <a:close/>
                  <a:moveTo>
                    <a:pt x="922" y="511"/>
                  </a:moveTo>
                  <a:cubicBezTo>
                    <a:pt x="922" y="512"/>
                    <a:pt x="920" y="513"/>
                    <a:pt x="921" y="515"/>
                  </a:cubicBezTo>
                  <a:cubicBezTo>
                    <a:pt x="922" y="516"/>
                    <a:pt x="925" y="516"/>
                    <a:pt x="927" y="515"/>
                  </a:cubicBezTo>
                  <a:cubicBezTo>
                    <a:pt x="926" y="512"/>
                    <a:pt x="925" y="510"/>
                    <a:pt x="922" y="511"/>
                  </a:cubicBezTo>
                  <a:close/>
                  <a:moveTo>
                    <a:pt x="915" y="515"/>
                  </a:moveTo>
                  <a:cubicBezTo>
                    <a:pt x="912" y="514"/>
                    <a:pt x="911" y="515"/>
                    <a:pt x="911" y="518"/>
                  </a:cubicBezTo>
                  <a:cubicBezTo>
                    <a:pt x="915" y="518"/>
                    <a:pt x="915" y="518"/>
                    <a:pt x="915" y="518"/>
                  </a:cubicBezTo>
                  <a:lnTo>
                    <a:pt x="915" y="515"/>
                  </a:lnTo>
                  <a:close/>
                  <a:moveTo>
                    <a:pt x="890" y="517"/>
                  </a:moveTo>
                  <a:cubicBezTo>
                    <a:pt x="889" y="516"/>
                    <a:pt x="886" y="514"/>
                    <a:pt x="884" y="516"/>
                  </a:cubicBezTo>
                  <a:cubicBezTo>
                    <a:pt x="884" y="518"/>
                    <a:pt x="885" y="519"/>
                    <a:pt x="885" y="519"/>
                  </a:cubicBezTo>
                  <a:cubicBezTo>
                    <a:pt x="888" y="519"/>
                    <a:pt x="889" y="519"/>
                    <a:pt x="890" y="517"/>
                  </a:cubicBezTo>
                  <a:close/>
                  <a:moveTo>
                    <a:pt x="923" y="522"/>
                  </a:moveTo>
                  <a:cubicBezTo>
                    <a:pt x="925" y="522"/>
                    <a:pt x="927" y="522"/>
                    <a:pt x="927" y="519"/>
                  </a:cubicBezTo>
                  <a:cubicBezTo>
                    <a:pt x="924" y="519"/>
                    <a:pt x="923" y="520"/>
                    <a:pt x="923" y="522"/>
                  </a:cubicBezTo>
                  <a:close/>
                  <a:moveTo>
                    <a:pt x="908" y="527"/>
                  </a:moveTo>
                  <a:cubicBezTo>
                    <a:pt x="910" y="522"/>
                    <a:pt x="906" y="522"/>
                    <a:pt x="903" y="521"/>
                  </a:cubicBezTo>
                  <a:cubicBezTo>
                    <a:pt x="901" y="523"/>
                    <a:pt x="902" y="526"/>
                    <a:pt x="903" y="528"/>
                  </a:cubicBezTo>
                  <a:cubicBezTo>
                    <a:pt x="905" y="528"/>
                    <a:pt x="907" y="528"/>
                    <a:pt x="908" y="527"/>
                  </a:cubicBezTo>
                  <a:close/>
                  <a:moveTo>
                    <a:pt x="929" y="531"/>
                  </a:moveTo>
                  <a:cubicBezTo>
                    <a:pt x="933" y="531"/>
                    <a:pt x="936" y="529"/>
                    <a:pt x="936" y="524"/>
                  </a:cubicBezTo>
                  <a:cubicBezTo>
                    <a:pt x="931" y="524"/>
                    <a:pt x="928" y="525"/>
                    <a:pt x="929" y="531"/>
                  </a:cubicBezTo>
                  <a:close/>
                  <a:moveTo>
                    <a:pt x="916" y="534"/>
                  </a:moveTo>
                  <a:cubicBezTo>
                    <a:pt x="920" y="537"/>
                    <a:pt x="926" y="533"/>
                    <a:pt x="920" y="531"/>
                  </a:cubicBezTo>
                  <a:cubicBezTo>
                    <a:pt x="920" y="533"/>
                    <a:pt x="916" y="531"/>
                    <a:pt x="916" y="534"/>
                  </a:cubicBezTo>
                  <a:close/>
                  <a:moveTo>
                    <a:pt x="898" y="536"/>
                  </a:moveTo>
                  <a:cubicBezTo>
                    <a:pt x="898" y="535"/>
                    <a:pt x="898" y="535"/>
                    <a:pt x="899" y="535"/>
                  </a:cubicBezTo>
                  <a:cubicBezTo>
                    <a:pt x="899" y="533"/>
                    <a:pt x="899" y="533"/>
                    <a:pt x="899" y="533"/>
                  </a:cubicBezTo>
                  <a:cubicBezTo>
                    <a:pt x="898" y="533"/>
                    <a:pt x="898" y="533"/>
                    <a:pt x="898" y="532"/>
                  </a:cubicBezTo>
                  <a:cubicBezTo>
                    <a:pt x="896" y="532"/>
                    <a:pt x="896" y="532"/>
                    <a:pt x="896" y="532"/>
                  </a:cubicBezTo>
                  <a:cubicBezTo>
                    <a:pt x="896" y="532"/>
                    <a:pt x="896" y="533"/>
                    <a:pt x="895" y="533"/>
                  </a:cubicBezTo>
                  <a:cubicBezTo>
                    <a:pt x="895" y="535"/>
                    <a:pt x="895" y="535"/>
                    <a:pt x="895" y="535"/>
                  </a:cubicBezTo>
                  <a:cubicBezTo>
                    <a:pt x="896" y="535"/>
                    <a:pt x="896" y="535"/>
                    <a:pt x="896" y="536"/>
                  </a:cubicBezTo>
                  <a:lnTo>
                    <a:pt x="898" y="536"/>
                  </a:lnTo>
                  <a:close/>
                  <a:moveTo>
                    <a:pt x="948" y="535"/>
                  </a:moveTo>
                  <a:cubicBezTo>
                    <a:pt x="942" y="531"/>
                    <a:pt x="937" y="543"/>
                    <a:pt x="943" y="545"/>
                  </a:cubicBezTo>
                  <a:cubicBezTo>
                    <a:pt x="945" y="542"/>
                    <a:pt x="948" y="540"/>
                    <a:pt x="948" y="535"/>
                  </a:cubicBezTo>
                  <a:close/>
                  <a:moveTo>
                    <a:pt x="738" y="546"/>
                  </a:moveTo>
                  <a:cubicBezTo>
                    <a:pt x="742" y="530"/>
                    <a:pt x="721" y="544"/>
                    <a:pt x="738" y="546"/>
                  </a:cubicBezTo>
                  <a:close/>
                  <a:moveTo>
                    <a:pt x="871" y="540"/>
                  </a:moveTo>
                  <a:cubicBezTo>
                    <a:pt x="870" y="538"/>
                    <a:pt x="866" y="538"/>
                    <a:pt x="864" y="539"/>
                  </a:cubicBezTo>
                  <a:cubicBezTo>
                    <a:pt x="863" y="543"/>
                    <a:pt x="871" y="543"/>
                    <a:pt x="871" y="540"/>
                  </a:cubicBezTo>
                  <a:close/>
                  <a:moveTo>
                    <a:pt x="931" y="546"/>
                  </a:moveTo>
                  <a:cubicBezTo>
                    <a:pt x="931" y="549"/>
                    <a:pt x="928" y="555"/>
                    <a:pt x="933" y="555"/>
                  </a:cubicBezTo>
                  <a:cubicBezTo>
                    <a:pt x="937" y="554"/>
                    <a:pt x="935" y="546"/>
                    <a:pt x="931" y="546"/>
                  </a:cubicBezTo>
                  <a:close/>
                  <a:moveTo>
                    <a:pt x="1040" y="559"/>
                  </a:moveTo>
                  <a:cubicBezTo>
                    <a:pt x="1041" y="555"/>
                    <a:pt x="1041" y="550"/>
                    <a:pt x="1043" y="546"/>
                  </a:cubicBezTo>
                  <a:cubicBezTo>
                    <a:pt x="1033" y="551"/>
                    <a:pt x="1019" y="551"/>
                    <a:pt x="1011" y="557"/>
                  </a:cubicBezTo>
                  <a:cubicBezTo>
                    <a:pt x="1017" y="570"/>
                    <a:pt x="1029" y="563"/>
                    <a:pt x="1040" y="559"/>
                  </a:cubicBezTo>
                  <a:close/>
                  <a:moveTo>
                    <a:pt x="879" y="557"/>
                  </a:moveTo>
                  <a:cubicBezTo>
                    <a:pt x="888" y="556"/>
                    <a:pt x="895" y="564"/>
                    <a:pt x="901" y="564"/>
                  </a:cubicBezTo>
                  <a:cubicBezTo>
                    <a:pt x="907" y="565"/>
                    <a:pt x="915" y="562"/>
                    <a:pt x="921" y="560"/>
                  </a:cubicBezTo>
                  <a:cubicBezTo>
                    <a:pt x="921" y="557"/>
                    <a:pt x="921" y="557"/>
                    <a:pt x="921" y="557"/>
                  </a:cubicBezTo>
                  <a:cubicBezTo>
                    <a:pt x="909" y="556"/>
                    <a:pt x="890" y="552"/>
                    <a:pt x="880" y="550"/>
                  </a:cubicBezTo>
                  <a:cubicBezTo>
                    <a:pt x="877" y="551"/>
                    <a:pt x="878" y="554"/>
                    <a:pt x="879" y="557"/>
                  </a:cubicBezTo>
                  <a:close/>
                  <a:moveTo>
                    <a:pt x="1674" y="879"/>
                  </a:moveTo>
                  <a:cubicBezTo>
                    <a:pt x="1683" y="865"/>
                    <a:pt x="1681" y="833"/>
                    <a:pt x="1670" y="822"/>
                  </a:cubicBezTo>
                  <a:cubicBezTo>
                    <a:pt x="1671" y="839"/>
                    <a:pt x="1667" y="864"/>
                    <a:pt x="1674" y="879"/>
                  </a:cubicBezTo>
                  <a:close/>
                  <a:moveTo>
                    <a:pt x="1346" y="1324"/>
                  </a:moveTo>
                  <a:cubicBezTo>
                    <a:pt x="1340" y="1316"/>
                    <a:pt x="1334" y="1319"/>
                    <a:pt x="1330" y="1326"/>
                  </a:cubicBezTo>
                  <a:cubicBezTo>
                    <a:pt x="1326" y="1332"/>
                    <a:pt x="1326" y="1337"/>
                    <a:pt x="1319" y="1342"/>
                  </a:cubicBezTo>
                  <a:cubicBezTo>
                    <a:pt x="1316" y="1344"/>
                    <a:pt x="1314" y="1344"/>
                    <a:pt x="1311" y="1347"/>
                  </a:cubicBezTo>
                  <a:cubicBezTo>
                    <a:pt x="1310" y="1350"/>
                    <a:pt x="1310" y="1355"/>
                    <a:pt x="1307" y="1357"/>
                  </a:cubicBezTo>
                  <a:cubicBezTo>
                    <a:pt x="1299" y="1352"/>
                    <a:pt x="1299" y="1365"/>
                    <a:pt x="1294" y="1369"/>
                  </a:cubicBezTo>
                  <a:cubicBezTo>
                    <a:pt x="1293" y="1369"/>
                    <a:pt x="1294" y="1366"/>
                    <a:pt x="1290" y="1367"/>
                  </a:cubicBezTo>
                  <a:cubicBezTo>
                    <a:pt x="1290" y="1370"/>
                    <a:pt x="1289" y="1373"/>
                    <a:pt x="1288" y="1375"/>
                  </a:cubicBezTo>
                  <a:cubicBezTo>
                    <a:pt x="1274" y="1380"/>
                    <a:pt x="1261" y="1387"/>
                    <a:pt x="1246" y="1392"/>
                  </a:cubicBezTo>
                  <a:cubicBezTo>
                    <a:pt x="1245" y="1399"/>
                    <a:pt x="1239" y="1403"/>
                    <a:pt x="1234" y="1406"/>
                  </a:cubicBezTo>
                  <a:cubicBezTo>
                    <a:pt x="1229" y="1419"/>
                    <a:pt x="1234" y="1431"/>
                    <a:pt x="1228" y="1440"/>
                  </a:cubicBezTo>
                  <a:cubicBezTo>
                    <a:pt x="1222" y="1449"/>
                    <a:pt x="1206" y="1451"/>
                    <a:pt x="1200" y="1461"/>
                  </a:cubicBezTo>
                  <a:cubicBezTo>
                    <a:pt x="1196" y="1468"/>
                    <a:pt x="1195" y="1479"/>
                    <a:pt x="1200" y="1486"/>
                  </a:cubicBezTo>
                  <a:cubicBezTo>
                    <a:pt x="1199" y="1488"/>
                    <a:pt x="1197" y="1489"/>
                    <a:pt x="1196" y="1492"/>
                  </a:cubicBezTo>
                  <a:cubicBezTo>
                    <a:pt x="1210" y="1500"/>
                    <a:pt x="1225" y="1491"/>
                    <a:pt x="1237" y="1484"/>
                  </a:cubicBezTo>
                  <a:cubicBezTo>
                    <a:pt x="1249" y="1477"/>
                    <a:pt x="1252" y="1470"/>
                    <a:pt x="1258" y="1461"/>
                  </a:cubicBezTo>
                  <a:cubicBezTo>
                    <a:pt x="1266" y="1449"/>
                    <a:pt x="1279" y="1438"/>
                    <a:pt x="1290" y="1426"/>
                  </a:cubicBezTo>
                  <a:cubicBezTo>
                    <a:pt x="1303" y="1412"/>
                    <a:pt x="1321" y="1396"/>
                    <a:pt x="1320" y="1379"/>
                  </a:cubicBezTo>
                  <a:cubicBezTo>
                    <a:pt x="1329" y="1372"/>
                    <a:pt x="1331" y="1358"/>
                    <a:pt x="1346" y="1357"/>
                  </a:cubicBezTo>
                  <a:cubicBezTo>
                    <a:pt x="1347" y="1353"/>
                    <a:pt x="1345" y="1350"/>
                    <a:pt x="1343" y="1348"/>
                  </a:cubicBezTo>
                  <a:cubicBezTo>
                    <a:pt x="1345" y="1344"/>
                    <a:pt x="1348" y="1342"/>
                    <a:pt x="1349" y="1337"/>
                  </a:cubicBezTo>
                  <a:cubicBezTo>
                    <a:pt x="1346" y="1333"/>
                    <a:pt x="1345" y="1330"/>
                    <a:pt x="1346" y="1324"/>
                  </a:cubicBezTo>
                  <a:close/>
                  <a:moveTo>
                    <a:pt x="543" y="30"/>
                  </a:moveTo>
                  <a:cubicBezTo>
                    <a:pt x="549" y="31"/>
                    <a:pt x="558" y="29"/>
                    <a:pt x="561" y="24"/>
                  </a:cubicBezTo>
                  <a:cubicBezTo>
                    <a:pt x="559" y="23"/>
                    <a:pt x="555" y="25"/>
                    <a:pt x="555" y="23"/>
                  </a:cubicBezTo>
                  <a:cubicBezTo>
                    <a:pt x="557" y="20"/>
                    <a:pt x="562" y="20"/>
                    <a:pt x="565" y="18"/>
                  </a:cubicBezTo>
                  <a:cubicBezTo>
                    <a:pt x="566" y="22"/>
                    <a:pt x="567" y="23"/>
                    <a:pt x="567" y="25"/>
                  </a:cubicBezTo>
                  <a:cubicBezTo>
                    <a:pt x="591" y="20"/>
                    <a:pt x="609" y="13"/>
                    <a:pt x="635" y="14"/>
                  </a:cubicBezTo>
                  <a:cubicBezTo>
                    <a:pt x="628" y="14"/>
                    <a:pt x="628" y="14"/>
                    <a:pt x="628" y="14"/>
                  </a:cubicBezTo>
                  <a:cubicBezTo>
                    <a:pt x="619" y="24"/>
                    <a:pt x="601" y="16"/>
                    <a:pt x="593" y="22"/>
                  </a:cubicBezTo>
                  <a:cubicBezTo>
                    <a:pt x="592" y="24"/>
                    <a:pt x="595" y="25"/>
                    <a:pt x="593" y="26"/>
                  </a:cubicBezTo>
                  <a:cubicBezTo>
                    <a:pt x="591" y="26"/>
                    <a:pt x="590" y="24"/>
                    <a:pt x="589" y="23"/>
                  </a:cubicBezTo>
                  <a:cubicBezTo>
                    <a:pt x="584" y="25"/>
                    <a:pt x="579" y="26"/>
                    <a:pt x="576" y="31"/>
                  </a:cubicBezTo>
                  <a:cubicBezTo>
                    <a:pt x="580" y="32"/>
                    <a:pt x="584" y="29"/>
                    <a:pt x="586" y="34"/>
                  </a:cubicBezTo>
                  <a:cubicBezTo>
                    <a:pt x="573" y="46"/>
                    <a:pt x="553" y="51"/>
                    <a:pt x="537" y="59"/>
                  </a:cubicBezTo>
                  <a:cubicBezTo>
                    <a:pt x="541" y="61"/>
                    <a:pt x="545" y="57"/>
                    <a:pt x="546" y="59"/>
                  </a:cubicBezTo>
                  <a:cubicBezTo>
                    <a:pt x="542" y="61"/>
                    <a:pt x="540" y="65"/>
                    <a:pt x="534" y="66"/>
                  </a:cubicBezTo>
                  <a:cubicBezTo>
                    <a:pt x="534" y="62"/>
                    <a:pt x="534" y="62"/>
                    <a:pt x="534" y="62"/>
                  </a:cubicBezTo>
                  <a:cubicBezTo>
                    <a:pt x="528" y="61"/>
                    <a:pt x="525" y="67"/>
                    <a:pt x="527" y="71"/>
                  </a:cubicBezTo>
                  <a:cubicBezTo>
                    <a:pt x="521" y="74"/>
                    <a:pt x="515" y="77"/>
                    <a:pt x="508" y="79"/>
                  </a:cubicBezTo>
                  <a:cubicBezTo>
                    <a:pt x="508" y="77"/>
                    <a:pt x="510" y="77"/>
                    <a:pt x="507" y="77"/>
                  </a:cubicBezTo>
                  <a:cubicBezTo>
                    <a:pt x="503" y="77"/>
                    <a:pt x="503" y="80"/>
                    <a:pt x="499" y="81"/>
                  </a:cubicBezTo>
                  <a:cubicBezTo>
                    <a:pt x="479" y="84"/>
                    <a:pt x="469" y="99"/>
                    <a:pt x="452" y="107"/>
                  </a:cubicBezTo>
                  <a:cubicBezTo>
                    <a:pt x="456" y="107"/>
                    <a:pt x="458" y="102"/>
                    <a:pt x="461" y="106"/>
                  </a:cubicBezTo>
                  <a:cubicBezTo>
                    <a:pt x="441" y="111"/>
                    <a:pt x="429" y="123"/>
                    <a:pt x="419" y="138"/>
                  </a:cubicBezTo>
                  <a:cubicBezTo>
                    <a:pt x="422" y="140"/>
                    <a:pt x="423" y="138"/>
                    <a:pt x="426" y="137"/>
                  </a:cubicBezTo>
                  <a:cubicBezTo>
                    <a:pt x="423" y="141"/>
                    <a:pt x="417" y="144"/>
                    <a:pt x="418" y="149"/>
                  </a:cubicBezTo>
                  <a:cubicBezTo>
                    <a:pt x="438" y="144"/>
                    <a:pt x="451" y="129"/>
                    <a:pt x="469" y="123"/>
                  </a:cubicBezTo>
                  <a:cubicBezTo>
                    <a:pt x="476" y="120"/>
                    <a:pt x="483" y="118"/>
                    <a:pt x="490" y="114"/>
                  </a:cubicBezTo>
                  <a:cubicBezTo>
                    <a:pt x="490" y="112"/>
                    <a:pt x="492" y="111"/>
                    <a:pt x="494" y="110"/>
                  </a:cubicBezTo>
                  <a:cubicBezTo>
                    <a:pt x="515" y="109"/>
                    <a:pt x="539" y="103"/>
                    <a:pt x="564" y="92"/>
                  </a:cubicBezTo>
                  <a:cubicBezTo>
                    <a:pt x="562" y="94"/>
                    <a:pt x="564" y="93"/>
                    <a:pt x="565" y="95"/>
                  </a:cubicBezTo>
                  <a:cubicBezTo>
                    <a:pt x="585" y="94"/>
                    <a:pt x="601" y="89"/>
                    <a:pt x="619" y="85"/>
                  </a:cubicBezTo>
                  <a:cubicBezTo>
                    <a:pt x="618" y="82"/>
                    <a:pt x="614" y="82"/>
                    <a:pt x="612" y="80"/>
                  </a:cubicBezTo>
                  <a:cubicBezTo>
                    <a:pt x="616" y="79"/>
                    <a:pt x="616" y="74"/>
                    <a:pt x="622" y="75"/>
                  </a:cubicBezTo>
                  <a:cubicBezTo>
                    <a:pt x="622" y="77"/>
                    <a:pt x="619" y="77"/>
                    <a:pt x="618" y="80"/>
                  </a:cubicBezTo>
                  <a:cubicBezTo>
                    <a:pt x="627" y="89"/>
                    <a:pt x="641" y="68"/>
                    <a:pt x="631" y="63"/>
                  </a:cubicBezTo>
                  <a:cubicBezTo>
                    <a:pt x="634" y="62"/>
                    <a:pt x="637" y="64"/>
                    <a:pt x="641" y="62"/>
                  </a:cubicBezTo>
                  <a:cubicBezTo>
                    <a:pt x="643" y="63"/>
                    <a:pt x="642" y="67"/>
                    <a:pt x="645" y="67"/>
                  </a:cubicBezTo>
                  <a:cubicBezTo>
                    <a:pt x="648" y="62"/>
                    <a:pt x="652" y="64"/>
                    <a:pt x="659" y="63"/>
                  </a:cubicBezTo>
                  <a:cubicBezTo>
                    <a:pt x="660" y="56"/>
                    <a:pt x="669" y="62"/>
                    <a:pt x="672" y="57"/>
                  </a:cubicBezTo>
                  <a:cubicBezTo>
                    <a:pt x="671" y="56"/>
                    <a:pt x="669" y="56"/>
                    <a:pt x="669" y="54"/>
                  </a:cubicBezTo>
                  <a:cubicBezTo>
                    <a:pt x="672" y="51"/>
                    <a:pt x="673" y="53"/>
                    <a:pt x="676" y="54"/>
                  </a:cubicBezTo>
                  <a:cubicBezTo>
                    <a:pt x="678" y="52"/>
                    <a:pt x="679" y="51"/>
                    <a:pt x="681" y="50"/>
                  </a:cubicBezTo>
                  <a:cubicBezTo>
                    <a:pt x="682" y="46"/>
                    <a:pt x="678" y="47"/>
                    <a:pt x="679" y="44"/>
                  </a:cubicBezTo>
                  <a:cubicBezTo>
                    <a:pt x="687" y="44"/>
                    <a:pt x="691" y="46"/>
                    <a:pt x="696" y="43"/>
                  </a:cubicBezTo>
                  <a:cubicBezTo>
                    <a:pt x="698" y="40"/>
                    <a:pt x="693" y="43"/>
                    <a:pt x="693" y="40"/>
                  </a:cubicBezTo>
                  <a:cubicBezTo>
                    <a:pt x="704" y="32"/>
                    <a:pt x="724" y="28"/>
                    <a:pt x="740" y="25"/>
                  </a:cubicBezTo>
                  <a:cubicBezTo>
                    <a:pt x="736" y="19"/>
                    <a:pt x="724" y="24"/>
                    <a:pt x="718" y="23"/>
                  </a:cubicBezTo>
                  <a:cubicBezTo>
                    <a:pt x="718" y="19"/>
                    <a:pt x="724" y="21"/>
                    <a:pt x="725" y="18"/>
                  </a:cubicBezTo>
                  <a:cubicBezTo>
                    <a:pt x="713" y="13"/>
                    <a:pt x="688" y="10"/>
                    <a:pt x="674" y="16"/>
                  </a:cubicBezTo>
                  <a:cubicBezTo>
                    <a:pt x="674" y="13"/>
                    <a:pt x="674" y="13"/>
                    <a:pt x="674" y="13"/>
                  </a:cubicBezTo>
                  <a:cubicBezTo>
                    <a:pt x="666" y="16"/>
                    <a:pt x="660" y="11"/>
                    <a:pt x="653" y="12"/>
                  </a:cubicBezTo>
                  <a:cubicBezTo>
                    <a:pt x="653" y="10"/>
                    <a:pt x="655" y="10"/>
                    <a:pt x="656" y="9"/>
                  </a:cubicBezTo>
                  <a:cubicBezTo>
                    <a:pt x="645" y="5"/>
                    <a:pt x="629" y="0"/>
                    <a:pt x="616" y="7"/>
                  </a:cubicBezTo>
                  <a:cubicBezTo>
                    <a:pt x="617" y="7"/>
                    <a:pt x="619" y="6"/>
                    <a:pt x="619" y="8"/>
                  </a:cubicBezTo>
                  <a:cubicBezTo>
                    <a:pt x="613" y="8"/>
                    <a:pt x="615" y="9"/>
                    <a:pt x="611" y="11"/>
                  </a:cubicBezTo>
                  <a:cubicBezTo>
                    <a:pt x="608" y="7"/>
                    <a:pt x="615" y="6"/>
                    <a:pt x="618" y="4"/>
                  </a:cubicBezTo>
                  <a:cubicBezTo>
                    <a:pt x="604" y="5"/>
                    <a:pt x="594" y="9"/>
                    <a:pt x="584" y="13"/>
                  </a:cubicBezTo>
                  <a:cubicBezTo>
                    <a:pt x="585" y="14"/>
                    <a:pt x="585" y="15"/>
                    <a:pt x="585" y="16"/>
                  </a:cubicBezTo>
                  <a:cubicBezTo>
                    <a:pt x="582" y="18"/>
                    <a:pt x="575" y="13"/>
                    <a:pt x="576" y="17"/>
                  </a:cubicBezTo>
                  <a:cubicBezTo>
                    <a:pt x="572" y="17"/>
                    <a:pt x="570" y="19"/>
                    <a:pt x="566" y="18"/>
                  </a:cubicBezTo>
                  <a:cubicBezTo>
                    <a:pt x="566" y="16"/>
                    <a:pt x="570" y="16"/>
                    <a:pt x="570" y="14"/>
                  </a:cubicBezTo>
                  <a:cubicBezTo>
                    <a:pt x="563" y="14"/>
                    <a:pt x="559" y="22"/>
                    <a:pt x="553" y="20"/>
                  </a:cubicBezTo>
                  <a:cubicBezTo>
                    <a:pt x="554" y="20"/>
                    <a:pt x="554" y="19"/>
                    <a:pt x="553" y="18"/>
                  </a:cubicBezTo>
                  <a:cubicBezTo>
                    <a:pt x="558" y="18"/>
                    <a:pt x="560" y="16"/>
                    <a:pt x="565" y="15"/>
                  </a:cubicBezTo>
                  <a:cubicBezTo>
                    <a:pt x="561" y="11"/>
                    <a:pt x="571" y="11"/>
                    <a:pt x="570" y="8"/>
                  </a:cubicBezTo>
                  <a:cubicBezTo>
                    <a:pt x="563" y="10"/>
                    <a:pt x="556" y="12"/>
                    <a:pt x="550" y="15"/>
                  </a:cubicBezTo>
                  <a:cubicBezTo>
                    <a:pt x="553" y="17"/>
                    <a:pt x="554" y="14"/>
                    <a:pt x="556" y="16"/>
                  </a:cubicBezTo>
                  <a:cubicBezTo>
                    <a:pt x="552" y="17"/>
                    <a:pt x="550" y="19"/>
                    <a:pt x="550" y="20"/>
                  </a:cubicBezTo>
                  <a:cubicBezTo>
                    <a:pt x="547" y="18"/>
                    <a:pt x="548" y="22"/>
                    <a:pt x="545" y="23"/>
                  </a:cubicBezTo>
                  <a:cubicBezTo>
                    <a:pt x="549" y="23"/>
                    <a:pt x="541" y="26"/>
                    <a:pt x="543" y="30"/>
                  </a:cubicBezTo>
                  <a:close/>
                  <a:moveTo>
                    <a:pt x="595" y="5"/>
                  </a:moveTo>
                  <a:cubicBezTo>
                    <a:pt x="588" y="5"/>
                    <a:pt x="580" y="11"/>
                    <a:pt x="577" y="13"/>
                  </a:cubicBezTo>
                  <a:cubicBezTo>
                    <a:pt x="580" y="13"/>
                    <a:pt x="582" y="12"/>
                    <a:pt x="586" y="11"/>
                  </a:cubicBezTo>
                  <a:cubicBezTo>
                    <a:pt x="585" y="7"/>
                    <a:pt x="592" y="9"/>
                    <a:pt x="595" y="5"/>
                  </a:cubicBezTo>
                  <a:close/>
                  <a:moveTo>
                    <a:pt x="397" y="110"/>
                  </a:moveTo>
                  <a:cubicBezTo>
                    <a:pt x="404" y="109"/>
                    <a:pt x="408" y="99"/>
                    <a:pt x="414" y="99"/>
                  </a:cubicBezTo>
                  <a:cubicBezTo>
                    <a:pt x="414" y="102"/>
                    <a:pt x="410" y="102"/>
                    <a:pt x="409" y="105"/>
                  </a:cubicBezTo>
                  <a:cubicBezTo>
                    <a:pt x="428" y="100"/>
                    <a:pt x="438" y="84"/>
                    <a:pt x="454" y="80"/>
                  </a:cubicBezTo>
                  <a:cubicBezTo>
                    <a:pt x="451" y="85"/>
                    <a:pt x="443" y="87"/>
                    <a:pt x="439" y="92"/>
                  </a:cubicBezTo>
                  <a:cubicBezTo>
                    <a:pt x="448" y="87"/>
                    <a:pt x="457" y="87"/>
                    <a:pt x="467" y="82"/>
                  </a:cubicBezTo>
                  <a:cubicBezTo>
                    <a:pt x="467" y="78"/>
                    <a:pt x="467" y="78"/>
                    <a:pt x="467" y="78"/>
                  </a:cubicBezTo>
                  <a:cubicBezTo>
                    <a:pt x="469" y="76"/>
                    <a:pt x="472" y="75"/>
                    <a:pt x="474" y="74"/>
                  </a:cubicBezTo>
                  <a:cubicBezTo>
                    <a:pt x="478" y="62"/>
                    <a:pt x="492" y="66"/>
                    <a:pt x="499" y="59"/>
                  </a:cubicBezTo>
                  <a:cubicBezTo>
                    <a:pt x="499" y="58"/>
                    <a:pt x="498" y="59"/>
                    <a:pt x="498" y="58"/>
                  </a:cubicBezTo>
                  <a:cubicBezTo>
                    <a:pt x="504" y="58"/>
                    <a:pt x="509" y="55"/>
                    <a:pt x="507" y="51"/>
                  </a:cubicBezTo>
                  <a:cubicBezTo>
                    <a:pt x="510" y="52"/>
                    <a:pt x="517" y="49"/>
                    <a:pt x="513" y="46"/>
                  </a:cubicBezTo>
                  <a:cubicBezTo>
                    <a:pt x="518" y="44"/>
                    <a:pt x="525" y="44"/>
                    <a:pt x="526" y="38"/>
                  </a:cubicBezTo>
                  <a:cubicBezTo>
                    <a:pt x="530" y="40"/>
                    <a:pt x="536" y="38"/>
                    <a:pt x="536" y="34"/>
                  </a:cubicBezTo>
                  <a:cubicBezTo>
                    <a:pt x="532" y="32"/>
                    <a:pt x="532" y="33"/>
                    <a:pt x="535" y="30"/>
                  </a:cubicBezTo>
                  <a:cubicBezTo>
                    <a:pt x="505" y="33"/>
                    <a:pt x="487" y="53"/>
                    <a:pt x="461" y="57"/>
                  </a:cubicBezTo>
                  <a:cubicBezTo>
                    <a:pt x="484" y="51"/>
                    <a:pt x="499" y="35"/>
                    <a:pt x="520" y="31"/>
                  </a:cubicBezTo>
                  <a:cubicBezTo>
                    <a:pt x="523" y="30"/>
                    <a:pt x="536" y="31"/>
                    <a:pt x="540" y="24"/>
                  </a:cubicBezTo>
                  <a:cubicBezTo>
                    <a:pt x="538" y="23"/>
                    <a:pt x="537" y="27"/>
                    <a:pt x="536" y="24"/>
                  </a:cubicBezTo>
                  <a:cubicBezTo>
                    <a:pt x="538" y="24"/>
                    <a:pt x="540" y="24"/>
                    <a:pt x="540" y="21"/>
                  </a:cubicBezTo>
                  <a:cubicBezTo>
                    <a:pt x="536" y="21"/>
                    <a:pt x="537" y="21"/>
                    <a:pt x="531" y="21"/>
                  </a:cubicBezTo>
                  <a:cubicBezTo>
                    <a:pt x="531" y="23"/>
                    <a:pt x="531" y="23"/>
                    <a:pt x="530" y="24"/>
                  </a:cubicBezTo>
                  <a:cubicBezTo>
                    <a:pt x="520" y="31"/>
                    <a:pt x="502" y="35"/>
                    <a:pt x="492" y="39"/>
                  </a:cubicBezTo>
                  <a:cubicBezTo>
                    <a:pt x="509" y="31"/>
                    <a:pt x="495" y="38"/>
                    <a:pt x="485" y="41"/>
                  </a:cubicBezTo>
                  <a:cubicBezTo>
                    <a:pt x="483" y="43"/>
                    <a:pt x="484" y="44"/>
                    <a:pt x="483" y="45"/>
                  </a:cubicBezTo>
                  <a:cubicBezTo>
                    <a:pt x="481" y="45"/>
                    <a:pt x="479" y="45"/>
                    <a:pt x="478" y="47"/>
                  </a:cubicBezTo>
                  <a:cubicBezTo>
                    <a:pt x="459" y="52"/>
                    <a:pt x="439" y="65"/>
                    <a:pt x="422" y="75"/>
                  </a:cubicBezTo>
                  <a:cubicBezTo>
                    <a:pt x="423" y="75"/>
                    <a:pt x="424" y="75"/>
                    <a:pt x="425" y="76"/>
                  </a:cubicBezTo>
                  <a:cubicBezTo>
                    <a:pt x="421" y="77"/>
                    <a:pt x="420" y="77"/>
                    <a:pt x="420" y="75"/>
                  </a:cubicBezTo>
                  <a:cubicBezTo>
                    <a:pt x="422" y="78"/>
                    <a:pt x="410" y="83"/>
                    <a:pt x="412" y="83"/>
                  </a:cubicBezTo>
                  <a:cubicBezTo>
                    <a:pt x="414" y="83"/>
                    <a:pt x="415" y="81"/>
                    <a:pt x="415" y="83"/>
                  </a:cubicBezTo>
                  <a:cubicBezTo>
                    <a:pt x="413" y="84"/>
                    <a:pt x="411" y="85"/>
                    <a:pt x="409" y="87"/>
                  </a:cubicBezTo>
                  <a:cubicBezTo>
                    <a:pt x="411" y="87"/>
                    <a:pt x="411" y="89"/>
                    <a:pt x="412" y="89"/>
                  </a:cubicBezTo>
                  <a:cubicBezTo>
                    <a:pt x="411" y="83"/>
                    <a:pt x="438" y="72"/>
                    <a:pt x="445" y="66"/>
                  </a:cubicBezTo>
                  <a:cubicBezTo>
                    <a:pt x="445" y="67"/>
                    <a:pt x="445" y="68"/>
                    <a:pt x="446" y="68"/>
                  </a:cubicBezTo>
                  <a:cubicBezTo>
                    <a:pt x="461" y="62"/>
                    <a:pt x="476" y="54"/>
                    <a:pt x="492" y="49"/>
                  </a:cubicBezTo>
                  <a:cubicBezTo>
                    <a:pt x="489" y="52"/>
                    <a:pt x="491" y="51"/>
                    <a:pt x="493" y="52"/>
                  </a:cubicBezTo>
                  <a:cubicBezTo>
                    <a:pt x="489" y="56"/>
                    <a:pt x="481" y="56"/>
                    <a:pt x="481" y="57"/>
                  </a:cubicBezTo>
                  <a:cubicBezTo>
                    <a:pt x="481" y="60"/>
                    <a:pt x="484" y="54"/>
                    <a:pt x="484" y="58"/>
                  </a:cubicBezTo>
                  <a:cubicBezTo>
                    <a:pt x="474" y="60"/>
                    <a:pt x="475" y="66"/>
                    <a:pt x="467" y="64"/>
                  </a:cubicBezTo>
                  <a:cubicBezTo>
                    <a:pt x="468" y="64"/>
                    <a:pt x="469" y="64"/>
                    <a:pt x="470" y="62"/>
                  </a:cubicBezTo>
                  <a:cubicBezTo>
                    <a:pt x="465" y="63"/>
                    <a:pt x="461" y="63"/>
                    <a:pt x="459" y="67"/>
                  </a:cubicBezTo>
                  <a:cubicBezTo>
                    <a:pt x="462" y="67"/>
                    <a:pt x="466" y="64"/>
                    <a:pt x="468" y="67"/>
                  </a:cubicBezTo>
                  <a:cubicBezTo>
                    <a:pt x="457" y="71"/>
                    <a:pt x="446" y="75"/>
                    <a:pt x="436" y="80"/>
                  </a:cubicBezTo>
                  <a:cubicBezTo>
                    <a:pt x="435" y="79"/>
                    <a:pt x="435" y="79"/>
                    <a:pt x="435" y="78"/>
                  </a:cubicBezTo>
                  <a:cubicBezTo>
                    <a:pt x="430" y="79"/>
                    <a:pt x="424" y="81"/>
                    <a:pt x="421" y="84"/>
                  </a:cubicBezTo>
                  <a:cubicBezTo>
                    <a:pt x="424" y="85"/>
                    <a:pt x="425" y="84"/>
                    <a:pt x="426" y="85"/>
                  </a:cubicBezTo>
                  <a:cubicBezTo>
                    <a:pt x="420" y="91"/>
                    <a:pt x="401" y="99"/>
                    <a:pt x="403" y="103"/>
                  </a:cubicBezTo>
                  <a:cubicBezTo>
                    <a:pt x="399" y="103"/>
                    <a:pt x="400" y="108"/>
                    <a:pt x="397" y="110"/>
                  </a:cubicBezTo>
                  <a:close/>
                  <a:moveTo>
                    <a:pt x="1664" y="783"/>
                  </a:moveTo>
                  <a:cubicBezTo>
                    <a:pt x="1662" y="757"/>
                    <a:pt x="1654" y="739"/>
                    <a:pt x="1657" y="715"/>
                  </a:cubicBezTo>
                  <a:cubicBezTo>
                    <a:pt x="1657" y="713"/>
                    <a:pt x="1660" y="711"/>
                    <a:pt x="1660" y="709"/>
                  </a:cubicBezTo>
                  <a:cubicBezTo>
                    <a:pt x="1661" y="704"/>
                    <a:pt x="1658" y="695"/>
                    <a:pt x="1659" y="688"/>
                  </a:cubicBezTo>
                  <a:cubicBezTo>
                    <a:pt x="1663" y="662"/>
                    <a:pt x="1657" y="631"/>
                    <a:pt x="1654" y="604"/>
                  </a:cubicBezTo>
                  <a:cubicBezTo>
                    <a:pt x="1657" y="604"/>
                    <a:pt x="1656" y="608"/>
                    <a:pt x="1658" y="609"/>
                  </a:cubicBezTo>
                  <a:cubicBezTo>
                    <a:pt x="1657" y="596"/>
                    <a:pt x="1656" y="594"/>
                    <a:pt x="1660" y="586"/>
                  </a:cubicBezTo>
                  <a:cubicBezTo>
                    <a:pt x="1665" y="605"/>
                    <a:pt x="1677" y="623"/>
                    <a:pt x="1681" y="642"/>
                  </a:cubicBezTo>
                  <a:cubicBezTo>
                    <a:pt x="1653" y="494"/>
                    <a:pt x="1586" y="373"/>
                    <a:pt x="1504" y="271"/>
                  </a:cubicBezTo>
                  <a:cubicBezTo>
                    <a:pt x="1433" y="183"/>
                    <a:pt x="1339" y="108"/>
                    <a:pt x="1233" y="55"/>
                  </a:cubicBezTo>
                  <a:cubicBezTo>
                    <a:pt x="1211" y="44"/>
                    <a:pt x="1193" y="32"/>
                    <a:pt x="1170" y="30"/>
                  </a:cubicBezTo>
                  <a:cubicBezTo>
                    <a:pt x="1169" y="38"/>
                    <a:pt x="1191" y="35"/>
                    <a:pt x="1181" y="42"/>
                  </a:cubicBezTo>
                  <a:cubicBezTo>
                    <a:pt x="1185" y="42"/>
                    <a:pt x="1187" y="44"/>
                    <a:pt x="1190" y="46"/>
                  </a:cubicBezTo>
                  <a:cubicBezTo>
                    <a:pt x="1176" y="44"/>
                    <a:pt x="1163" y="34"/>
                    <a:pt x="1149" y="38"/>
                  </a:cubicBezTo>
                  <a:cubicBezTo>
                    <a:pt x="1153" y="40"/>
                    <a:pt x="1156" y="40"/>
                    <a:pt x="1159" y="42"/>
                  </a:cubicBezTo>
                  <a:cubicBezTo>
                    <a:pt x="1149" y="43"/>
                    <a:pt x="1137" y="42"/>
                    <a:pt x="1133" y="43"/>
                  </a:cubicBezTo>
                  <a:cubicBezTo>
                    <a:pt x="1134" y="43"/>
                    <a:pt x="1134" y="43"/>
                    <a:pt x="1134" y="44"/>
                  </a:cubicBezTo>
                  <a:cubicBezTo>
                    <a:pt x="1129" y="45"/>
                    <a:pt x="1128" y="38"/>
                    <a:pt x="1123" y="41"/>
                  </a:cubicBezTo>
                  <a:cubicBezTo>
                    <a:pt x="1128" y="43"/>
                    <a:pt x="1130" y="44"/>
                    <a:pt x="1134" y="48"/>
                  </a:cubicBezTo>
                  <a:cubicBezTo>
                    <a:pt x="1134" y="49"/>
                    <a:pt x="1133" y="50"/>
                    <a:pt x="1132" y="51"/>
                  </a:cubicBezTo>
                  <a:cubicBezTo>
                    <a:pt x="1122" y="41"/>
                    <a:pt x="1110" y="28"/>
                    <a:pt x="1092" y="32"/>
                  </a:cubicBezTo>
                  <a:cubicBezTo>
                    <a:pt x="1084" y="33"/>
                    <a:pt x="1075" y="30"/>
                    <a:pt x="1069" y="33"/>
                  </a:cubicBezTo>
                  <a:cubicBezTo>
                    <a:pt x="1071" y="34"/>
                    <a:pt x="1075" y="34"/>
                    <a:pt x="1077" y="36"/>
                  </a:cubicBezTo>
                  <a:cubicBezTo>
                    <a:pt x="1073" y="36"/>
                    <a:pt x="1080" y="39"/>
                    <a:pt x="1076" y="41"/>
                  </a:cubicBezTo>
                  <a:cubicBezTo>
                    <a:pt x="1073" y="41"/>
                    <a:pt x="1073" y="39"/>
                    <a:pt x="1069" y="39"/>
                  </a:cubicBezTo>
                  <a:cubicBezTo>
                    <a:pt x="1069" y="44"/>
                    <a:pt x="1063" y="43"/>
                    <a:pt x="1064" y="47"/>
                  </a:cubicBezTo>
                  <a:cubicBezTo>
                    <a:pt x="1065" y="53"/>
                    <a:pt x="1072" y="50"/>
                    <a:pt x="1074" y="57"/>
                  </a:cubicBezTo>
                  <a:cubicBezTo>
                    <a:pt x="1068" y="57"/>
                    <a:pt x="1065" y="56"/>
                    <a:pt x="1062" y="59"/>
                  </a:cubicBezTo>
                  <a:cubicBezTo>
                    <a:pt x="1067" y="66"/>
                    <a:pt x="1081" y="64"/>
                    <a:pt x="1088" y="69"/>
                  </a:cubicBezTo>
                  <a:cubicBezTo>
                    <a:pt x="1080" y="69"/>
                    <a:pt x="1076" y="66"/>
                    <a:pt x="1068" y="66"/>
                  </a:cubicBezTo>
                  <a:cubicBezTo>
                    <a:pt x="1070" y="70"/>
                    <a:pt x="1066" y="68"/>
                    <a:pt x="1065" y="70"/>
                  </a:cubicBezTo>
                  <a:cubicBezTo>
                    <a:pt x="1066" y="72"/>
                    <a:pt x="1072" y="73"/>
                    <a:pt x="1070" y="74"/>
                  </a:cubicBezTo>
                  <a:cubicBezTo>
                    <a:pt x="1063" y="73"/>
                    <a:pt x="1059" y="64"/>
                    <a:pt x="1052" y="66"/>
                  </a:cubicBezTo>
                  <a:cubicBezTo>
                    <a:pt x="1056" y="67"/>
                    <a:pt x="1057" y="70"/>
                    <a:pt x="1058" y="74"/>
                  </a:cubicBezTo>
                  <a:cubicBezTo>
                    <a:pt x="1073" y="77"/>
                    <a:pt x="1082" y="94"/>
                    <a:pt x="1098" y="88"/>
                  </a:cubicBezTo>
                  <a:cubicBezTo>
                    <a:pt x="1098" y="91"/>
                    <a:pt x="1095" y="90"/>
                    <a:pt x="1096" y="93"/>
                  </a:cubicBezTo>
                  <a:cubicBezTo>
                    <a:pt x="1104" y="97"/>
                    <a:pt x="1113" y="103"/>
                    <a:pt x="1113" y="112"/>
                  </a:cubicBezTo>
                  <a:cubicBezTo>
                    <a:pt x="1108" y="111"/>
                    <a:pt x="1100" y="114"/>
                    <a:pt x="1098" y="110"/>
                  </a:cubicBezTo>
                  <a:cubicBezTo>
                    <a:pt x="1101" y="110"/>
                    <a:pt x="1103" y="108"/>
                    <a:pt x="1105" y="107"/>
                  </a:cubicBezTo>
                  <a:cubicBezTo>
                    <a:pt x="1101" y="101"/>
                    <a:pt x="1099" y="93"/>
                    <a:pt x="1087" y="94"/>
                  </a:cubicBezTo>
                  <a:cubicBezTo>
                    <a:pt x="1083" y="92"/>
                    <a:pt x="1081" y="89"/>
                    <a:pt x="1077" y="86"/>
                  </a:cubicBezTo>
                  <a:cubicBezTo>
                    <a:pt x="1071" y="83"/>
                    <a:pt x="1063" y="81"/>
                    <a:pt x="1057" y="77"/>
                  </a:cubicBezTo>
                  <a:cubicBezTo>
                    <a:pt x="1050" y="72"/>
                    <a:pt x="1045" y="64"/>
                    <a:pt x="1031" y="66"/>
                  </a:cubicBezTo>
                  <a:cubicBezTo>
                    <a:pt x="1031" y="71"/>
                    <a:pt x="1040" y="73"/>
                    <a:pt x="1038" y="81"/>
                  </a:cubicBezTo>
                  <a:cubicBezTo>
                    <a:pt x="1046" y="82"/>
                    <a:pt x="1050" y="87"/>
                    <a:pt x="1055" y="91"/>
                  </a:cubicBezTo>
                  <a:cubicBezTo>
                    <a:pt x="1061" y="91"/>
                    <a:pt x="1070" y="92"/>
                    <a:pt x="1073" y="98"/>
                  </a:cubicBezTo>
                  <a:cubicBezTo>
                    <a:pt x="1055" y="95"/>
                    <a:pt x="1045" y="90"/>
                    <a:pt x="1026" y="91"/>
                  </a:cubicBezTo>
                  <a:cubicBezTo>
                    <a:pt x="1025" y="96"/>
                    <a:pt x="1033" y="94"/>
                    <a:pt x="1033" y="99"/>
                  </a:cubicBezTo>
                  <a:cubicBezTo>
                    <a:pt x="1030" y="99"/>
                    <a:pt x="1036" y="102"/>
                    <a:pt x="1032" y="102"/>
                  </a:cubicBezTo>
                  <a:cubicBezTo>
                    <a:pt x="1028" y="102"/>
                    <a:pt x="1030" y="96"/>
                    <a:pt x="1025" y="97"/>
                  </a:cubicBezTo>
                  <a:cubicBezTo>
                    <a:pt x="1022" y="104"/>
                    <a:pt x="1011" y="98"/>
                    <a:pt x="1008" y="106"/>
                  </a:cubicBezTo>
                  <a:cubicBezTo>
                    <a:pt x="1001" y="107"/>
                    <a:pt x="1004" y="99"/>
                    <a:pt x="999" y="99"/>
                  </a:cubicBezTo>
                  <a:cubicBezTo>
                    <a:pt x="994" y="105"/>
                    <a:pt x="978" y="105"/>
                    <a:pt x="979" y="117"/>
                  </a:cubicBezTo>
                  <a:cubicBezTo>
                    <a:pt x="974" y="119"/>
                    <a:pt x="964" y="118"/>
                    <a:pt x="964" y="111"/>
                  </a:cubicBezTo>
                  <a:cubicBezTo>
                    <a:pt x="971" y="111"/>
                    <a:pt x="971" y="111"/>
                    <a:pt x="971" y="111"/>
                  </a:cubicBezTo>
                  <a:cubicBezTo>
                    <a:pt x="968" y="105"/>
                    <a:pt x="960" y="104"/>
                    <a:pt x="950" y="105"/>
                  </a:cubicBezTo>
                  <a:cubicBezTo>
                    <a:pt x="953" y="108"/>
                    <a:pt x="958" y="109"/>
                    <a:pt x="956" y="116"/>
                  </a:cubicBezTo>
                  <a:cubicBezTo>
                    <a:pt x="959" y="119"/>
                    <a:pt x="967" y="118"/>
                    <a:pt x="966" y="125"/>
                  </a:cubicBezTo>
                  <a:cubicBezTo>
                    <a:pt x="961" y="127"/>
                    <a:pt x="959" y="121"/>
                    <a:pt x="953" y="122"/>
                  </a:cubicBezTo>
                  <a:cubicBezTo>
                    <a:pt x="951" y="127"/>
                    <a:pt x="945" y="128"/>
                    <a:pt x="943" y="133"/>
                  </a:cubicBezTo>
                  <a:cubicBezTo>
                    <a:pt x="945" y="136"/>
                    <a:pt x="951" y="136"/>
                    <a:pt x="952" y="141"/>
                  </a:cubicBezTo>
                  <a:cubicBezTo>
                    <a:pt x="942" y="142"/>
                    <a:pt x="937" y="138"/>
                    <a:pt x="930" y="135"/>
                  </a:cubicBezTo>
                  <a:cubicBezTo>
                    <a:pt x="929" y="136"/>
                    <a:pt x="928" y="138"/>
                    <a:pt x="926" y="138"/>
                  </a:cubicBezTo>
                  <a:cubicBezTo>
                    <a:pt x="927" y="144"/>
                    <a:pt x="935" y="143"/>
                    <a:pt x="939" y="146"/>
                  </a:cubicBezTo>
                  <a:cubicBezTo>
                    <a:pt x="932" y="152"/>
                    <a:pt x="927" y="141"/>
                    <a:pt x="917" y="144"/>
                  </a:cubicBezTo>
                  <a:cubicBezTo>
                    <a:pt x="916" y="138"/>
                    <a:pt x="912" y="137"/>
                    <a:pt x="914" y="131"/>
                  </a:cubicBezTo>
                  <a:cubicBezTo>
                    <a:pt x="908" y="127"/>
                    <a:pt x="897" y="126"/>
                    <a:pt x="894" y="119"/>
                  </a:cubicBezTo>
                  <a:cubicBezTo>
                    <a:pt x="908" y="124"/>
                    <a:pt x="935" y="135"/>
                    <a:pt x="948" y="122"/>
                  </a:cubicBezTo>
                  <a:cubicBezTo>
                    <a:pt x="937" y="105"/>
                    <a:pt x="911" y="105"/>
                    <a:pt x="888" y="100"/>
                  </a:cubicBezTo>
                  <a:cubicBezTo>
                    <a:pt x="888" y="98"/>
                    <a:pt x="889" y="98"/>
                    <a:pt x="889" y="96"/>
                  </a:cubicBezTo>
                  <a:cubicBezTo>
                    <a:pt x="886" y="97"/>
                    <a:pt x="885" y="94"/>
                    <a:pt x="882" y="95"/>
                  </a:cubicBezTo>
                  <a:cubicBezTo>
                    <a:pt x="882" y="98"/>
                    <a:pt x="874" y="99"/>
                    <a:pt x="872" y="97"/>
                  </a:cubicBezTo>
                  <a:cubicBezTo>
                    <a:pt x="873" y="95"/>
                    <a:pt x="876" y="96"/>
                    <a:pt x="877" y="93"/>
                  </a:cubicBezTo>
                  <a:cubicBezTo>
                    <a:pt x="874" y="91"/>
                    <a:pt x="870" y="90"/>
                    <a:pt x="866" y="89"/>
                  </a:cubicBezTo>
                  <a:cubicBezTo>
                    <a:pt x="864" y="89"/>
                    <a:pt x="865" y="93"/>
                    <a:pt x="862" y="93"/>
                  </a:cubicBezTo>
                  <a:cubicBezTo>
                    <a:pt x="864" y="90"/>
                    <a:pt x="862" y="88"/>
                    <a:pt x="858" y="87"/>
                  </a:cubicBezTo>
                  <a:cubicBezTo>
                    <a:pt x="855" y="88"/>
                    <a:pt x="858" y="94"/>
                    <a:pt x="854" y="93"/>
                  </a:cubicBezTo>
                  <a:cubicBezTo>
                    <a:pt x="852" y="93"/>
                    <a:pt x="853" y="90"/>
                    <a:pt x="852" y="90"/>
                  </a:cubicBezTo>
                  <a:cubicBezTo>
                    <a:pt x="851" y="92"/>
                    <a:pt x="848" y="96"/>
                    <a:pt x="847" y="94"/>
                  </a:cubicBezTo>
                  <a:cubicBezTo>
                    <a:pt x="847" y="91"/>
                    <a:pt x="851" y="91"/>
                    <a:pt x="851" y="87"/>
                  </a:cubicBezTo>
                  <a:cubicBezTo>
                    <a:pt x="844" y="88"/>
                    <a:pt x="840" y="91"/>
                    <a:pt x="836" y="94"/>
                  </a:cubicBezTo>
                  <a:cubicBezTo>
                    <a:pt x="828" y="94"/>
                    <a:pt x="826" y="96"/>
                    <a:pt x="821" y="100"/>
                  </a:cubicBezTo>
                  <a:cubicBezTo>
                    <a:pt x="820" y="100"/>
                    <a:pt x="820" y="98"/>
                    <a:pt x="820" y="97"/>
                  </a:cubicBezTo>
                  <a:cubicBezTo>
                    <a:pt x="816" y="96"/>
                    <a:pt x="816" y="100"/>
                    <a:pt x="813" y="101"/>
                  </a:cubicBezTo>
                  <a:cubicBezTo>
                    <a:pt x="814" y="98"/>
                    <a:pt x="816" y="97"/>
                    <a:pt x="812" y="95"/>
                  </a:cubicBezTo>
                  <a:cubicBezTo>
                    <a:pt x="808" y="104"/>
                    <a:pt x="800" y="109"/>
                    <a:pt x="790" y="111"/>
                  </a:cubicBezTo>
                  <a:cubicBezTo>
                    <a:pt x="789" y="114"/>
                    <a:pt x="793" y="115"/>
                    <a:pt x="790" y="115"/>
                  </a:cubicBezTo>
                  <a:cubicBezTo>
                    <a:pt x="779" y="120"/>
                    <a:pt x="771" y="128"/>
                    <a:pt x="766" y="139"/>
                  </a:cubicBezTo>
                  <a:cubicBezTo>
                    <a:pt x="759" y="142"/>
                    <a:pt x="752" y="144"/>
                    <a:pt x="747" y="150"/>
                  </a:cubicBezTo>
                  <a:cubicBezTo>
                    <a:pt x="735" y="145"/>
                    <a:pt x="734" y="160"/>
                    <a:pt x="722" y="159"/>
                  </a:cubicBezTo>
                  <a:cubicBezTo>
                    <a:pt x="721" y="162"/>
                    <a:pt x="726" y="162"/>
                    <a:pt x="723" y="163"/>
                  </a:cubicBezTo>
                  <a:cubicBezTo>
                    <a:pt x="715" y="161"/>
                    <a:pt x="709" y="166"/>
                    <a:pt x="708" y="174"/>
                  </a:cubicBezTo>
                  <a:cubicBezTo>
                    <a:pt x="708" y="176"/>
                    <a:pt x="713" y="173"/>
                    <a:pt x="714" y="176"/>
                  </a:cubicBezTo>
                  <a:cubicBezTo>
                    <a:pt x="705" y="176"/>
                    <a:pt x="705" y="176"/>
                    <a:pt x="705" y="176"/>
                  </a:cubicBezTo>
                  <a:cubicBezTo>
                    <a:pt x="707" y="179"/>
                    <a:pt x="704" y="183"/>
                    <a:pt x="706" y="186"/>
                  </a:cubicBezTo>
                  <a:cubicBezTo>
                    <a:pt x="704" y="189"/>
                    <a:pt x="700" y="189"/>
                    <a:pt x="699" y="193"/>
                  </a:cubicBezTo>
                  <a:cubicBezTo>
                    <a:pt x="702" y="193"/>
                    <a:pt x="705" y="193"/>
                    <a:pt x="705" y="196"/>
                  </a:cubicBezTo>
                  <a:cubicBezTo>
                    <a:pt x="705" y="199"/>
                    <a:pt x="698" y="196"/>
                    <a:pt x="698" y="200"/>
                  </a:cubicBezTo>
                  <a:cubicBezTo>
                    <a:pt x="707" y="222"/>
                    <a:pt x="728" y="200"/>
                    <a:pt x="741" y="196"/>
                  </a:cubicBezTo>
                  <a:cubicBezTo>
                    <a:pt x="749" y="204"/>
                    <a:pt x="742" y="220"/>
                    <a:pt x="752" y="229"/>
                  </a:cubicBezTo>
                  <a:cubicBezTo>
                    <a:pt x="747" y="233"/>
                    <a:pt x="752" y="236"/>
                    <a:pt x="751" y="243"/>
                  </a:cubicBezTo>
                  <a:cubicBezTo>
                    <a:pt x="754" y="244"/>
                    <a:pt x="759" y="244"/>
                    <a:pt x="763" y="244"/>
                  </a:cubicBezTo>
                  <a:cubicBezTo>
                    <a:pt x="765" y="235"/>
                    <a:pt x="771" y="232"/>
                    <a:pt x="781" y="235"/>
                  </a:cubicBezTo>
                  <a:cubicBezTo>
                    <a:pt x="785" y="227"/>
                    <a:pt x="791" y="216"/>
                    <a:pt x="790" y="206"/>
                  </a:cubicBezTo>
                  <a:cubicBezTo>
                    <a:pt x="799" y="203"/>
                    <a:pt x="805" y="201"/>
                    <a:pt x="810" y="192"/>
                  </a:cubicBezTo>
                  <a:cubicBezTo>
                    <a:pt x="807" y="187"/>
                    <a:pt x="804" y="183"/>
                    <a:pt x="797" y="182"/>
                  </a:cubicBezTo>
                  <a:cubicBezTo>
                    <a:pt x="794" y="175"/>
                    <a:pt x="798" y="173"/>
                    <a:pt x="800" y="170"/>
                  </a:cubicBezTo>
                  <a:cubicBezTo>
                    <a:pt x="802" y="166"/>
                    <a:pt x="800" y="162"/>
                    <a:pt x="803" y="159"/>
                  </a:cubicBezTo>
                  <a:cubicBezTo>
                    <a:pt x="807" y="155"/>
                    <a:pt x="816" y="157"/>
                    <a:pt x="822" y="153"/>
                  </a:cubicBezTo>
                  <a:cubicBezTo>
                    <a:pt x="828" y="148"/>
                    <a:pt x="827" y="141"/>
                    <a:pt x="830" y="133"/>
                  </a:cubicBezTo>
                  <a:cubicBezTo>
                    <a:pt x="838" y="131"/>
                    <a:pt x="850" y="130"/>
                    <a:pt x="852" y="138"/>
                  </a:cubicBezTo>
                  <a:cubicBezTo>
                    <a:pt x="844" y="146"/>
                    <a:pt x="835" y="152"/>
                    <a:pt x="827" y="158"/>
                  </a:cubicBezTo>
                  <a:cubicBezTo>
                    <a:pt x="825" y="167"/>
                    <a:pt x="830" y="173"/>
                    <a:pt x="828" y="182"/>
                  </a:cubicBezTo>
                  <a:cubicBezTo>
                    <a:pt x="841" y="199"/>
                    <a:pt x="865" y="184"/>
                    <a:pt x="883" y="183"/>
                  </a:cubicBezTo>
                  <a:cubicBezTo>
                    <a:pt x="886" y="185"/>
                    <a:pt x="888" y="187"/>
                    <a:pt x="891" y="189"/>
                  </a:cubicBezTo>
                  <a:cubicBezTo>
                    <a:pt x="889" y="192"/>
                    <a:pt x="883" y="192"/>
                    <a:pt x="882" y="196"/>
                  </a:cubicBezTo>
                  <a:cubicBezTo>
                    <a:pt x="869" y="188"/>
                    <a:pt x="830" y="199"/>
                    <a:pt x="854" y="209"/>
                  </a:cubicBezTo>
                  <a:cubicBezTo>
                    <a:pt x="852" y="215"/>
                    <a:pt x="855" y="217"/>
                    <a:pt x="855" y="224"/>
                  </a:cubicBezTo>
                  <a:cubicBezTo>
                    <a:pt x="844" y="226"/>
                    <a:pt x="846" y="216"/>
                    <a:pt x="840" y="215"/>
                  </a:cubicBezTo>
                  <a:cubicBezTo>
                    <a:pt x="827" y="212"/>
                    <a:pt x="823" y="237"/>
                    <a:pt x="829" y="248"/>
                  </a:cubicBezTo>
                  <a:cubicBezTo>
                    <a:pt x="826" y="251"/>
                    <a:pt x="821" y="247"/>
                    <a:pt x="816" y="250"/>
                  </a:cubicBezTo>
                  <a:cubicBezTo>
                    <a:pt x="814" y="251"/>
                    <a:pt x="818" y="256"/>
                    <a:pt x="814" y="256"/>
                  </a:cubicBezTo>
                  <a:cubicBezTo>
                    <a:pt x="807" y="258"/>
                    <a:pt x="806" y="253"/>
                    <a:pt x="802" y="251"/>
                  </a:cubicBezTo>
                  <a:cubicBezTo>
                    <a:pt x="785" y="249"/>
                    <a:pt x="782" y="260"/>
                    <a:pt x="766" y="259"/>
                  </a:cubicBezTo>
                  <a:cubicBezTo>
                    <a:pt x="765" y="261"/>
                    <a:pt x="762" y="262"/>
                    <a:pt x="761" y="265"/>
                  </a:cubicBezTo>
                  <a:cubicBezTo>
                    <a:pt x="754" y="254"/>
                    <a:pt x="741" y="255"/>
                    <a:pt x="729" y="260"/>
                  </a:cubicBezTo>
                  <a:cubicBezTo>
                    <a:pt x="728" y="257"/>
                    <a:pt x="733" y="255"/>
                    <a:pt x="730" y="253"/>
                  </a:cubicBezTo>
                  <a:cubicBezTo>
                    <a:pt x="710" y="255"/>
                    <a:pt x="726" y="232"/>
                    <a:pt x="734" y="228"/>
                  </a:cubicBezTo>
                  <a:cubicBezTo>
                    <a:pt x="734" y="226"/>
                    <a:pt x="728" y="229"/>
                    <a:pt x="730" y="226"/>
                  </a:cubicBezTo>
                  <a:cubicBezTo>
                    <a:pt x="731" y="221"/>
                    <a:pt x="736" y="220"/>
                    <a:pt x="734" y="215"/>
                  </a:cubicBezTo>
                  <a:cubicBezTo>
                    <a:pt x="726" y="214"/>
                    <a:pt x="726" y="222"/>
                    <a:pt x="720" y="223"/>
                  </a:cubicBezTo>
                  <a:cubicBezTo>
                    <a:pt x="721" y="221"/>
                    <a:pt x="720" y="219"/>
                    <a:pt x="718" y="219"/>
                  </a:cubicBezTo>
                  <a:cubicBezTo>
                    <a:pt x="717" y="220"/>
                    <a:pt x="715" y="222"/>
                    <a:pt x="714" y="223"/>
                  </a:cubicBezTo>
                  <a:cubicBezTo>
                    <a:pt x="713" y="226"/>
                    <a:pt x="717" y="224"/>
                    <a:pt x="715" y="227"/>
                  </a:cubicBezTo>
                  <a:cubicBezTo>
                    <a:pt x="712" y="226"/>
                    <a:pt x="709" y="229"/>
                    <a:pt x="708" y="231"/>
                  </a:cubicBezTo>
                  <a:cubicBezTo>
                    <a:pt x="708" y="231"/>
                    <a:pt x="708" y="247"/>
                    <a:pt x="708" y="247"/>
                  </a:cubicBezTo>
                  <a:cubicBezTo>
                    <a:pt x="708" y="250"/>
                    <a:pt x="711" y="251"/>
                    <a:pt x="711" y="253"/>
                  </a:cubicBezTo>
                  <a:cubicBezTo>
                    <a:pt x="710" y="260"/>
                    <a:pt x="706" y="261"/>
                    <a:pt x="701" y="266"/>
                  </a:cubicBezTo>
                  <a:cubicBezTo>
                    <a:pt x="699" y="264"/>
                    <a:pt x="697" y="261"/>
                    <a:pt x="692" y="262"/>
                  </a:cubicBezTo>
                  <a:cubicBezTo>
                    <a:pt x="690" y="263"/>
                    <a:pt x="691" y="267"/>
                    <a:pt x="689" y="267"/>
                  </a:cubicBezTo>
                  <a:cubicBezTo>
                    <a:pt x="658" y="260"/>
                    <a:pt x="655" y="300"/>
                    <a:pt x="622" y="295"/>
                  </a:cubicBezTo>
                  <a:cubicBezTo>
                    <a:pt x="624" y="289"/>
                    <a:pt x="622" y="290"/>
                    <a:pt x="619" y="287"/>
                  </a:cubicBezTo>
                  <a:cubicBezTo>
                    <a:pt x="624" y="281"/>
                    <a:pt x="635" y="282"/>
                    <a:pt x="635" y="272"/>
                  </a:cubicBezTo>
                  <a:cubicBezTo>
                    <a:pt x="632" y="268"/>
                    <a:pt x="626" y="267"/>
                    <a:pt x="621" y="270"/>
                  </a:cubicBezTo>
                  <a:cubicBezTo>
                    <a:pt x="626" y="261"/>
                    <a:pt x="625" y="249"/>
                    <a:pt x="618" y="242"/>
                  </a:cubicBezTo>
                  <a:cubicBezTo>
                    <a:pt x="620" y="240"/>
                    <a:pt x="621" y="236"/>
                    <a:pt x="622" y="234"/>
                  </a:cubicBezTo>
                  <a:cubicBezTo>
                    <a:pt x="621" y="231"/>
                    <a:pt x="619" y="228"/>
                    <a:pt x="616" y="227"/>
                  </a:cubicBezTo>
                  <a:cubicBezTo>
                    <a:pt x="622" y="221"/>
                    <a:pt x="630" y="217"/>
                    <a:pt x="634" y="209"/>
                  </a:cubicBezTo>
                  <a:cubicBezTo>
                    <a:pt x="629" y="208"/>
                    <a:pt x="623" y="208"/>
                    <a:pt x="618" y="206"/>
                  </a:cubicBezTo>
                  <a:cubicBezTo>
                    <a:pt x="622" y="203"/>
                    <a:pt x="629" y="203"/>
                    <a:pt x="629" y="197"/>
                  </a:cubicBezTo>
                  <a:cubicBezTo>
                    <a:pt x="623" y="197"/>
                    <a:pt x="620" y="198"/>
                    <a:pt x="615" y="197"/>
                  </a:cubicBezTo>
                  <a:cubicBezTo>
                    <a:pt x="610" y="200"/>
                    <a:pt x="608" y="205"/>
                    <a:pt x="602" y="206"/>
                  </a:cubicBezTo>
                  <a:cubicBezTo>
                    <a:pt x="604" y="217"/>
                    <a:pt x="593" y="215"/>
                    <a:pt x="591" y="222"/>
                  </a:cubicBezTo>
                  <a:cubicBezTo>
                    <a:pt x="592" y="225"/>
                    <a:pt x="595" y="217"/>
                    <a:pt x="596" y="221"/>
                  </a:cubicBezTo>
                  <a:cubicBezTo>
                    <a:pt x="592" y="222"/>
                    <a:pt x="592" y="228"/>
                    <a:pt x="589" y="230"/>
                  </a:cubicBezTo>
                  <a:cubicBezTo>
                    <a:pt x="589" y="227"/>
                    <a:pt x="587" y="226"/>
                    <a:pt x="583" y="228"/>
                  </a:cubicBezTo>
                  <a:cubicBezTo>
                    <a:pt x="586" y="231"/>
                    <a:pt x="586" y="232"/>
                    <a:pt x="586" y="235"/>
                  </a:cubicBezTo>
                  <a:cubicBezTo>
                    <a:pt x="588" y="233"/>
                    <a:pt x="590" y="232"/>
                    <a:pt x="593" y="234"/>
                  </a:cubicBezTo>
                  <a:cubicBezTo>
                    <a:pt x="591" y="237"/>
                    <a:pt x="587" y="237"/>
                    <a:pt x="587" y="242"/>
                  </a:cubicBezTo>
                  <a:cubicBezTo>
                    <a:pt x="590" y="244"/>
                    <a:pt x="600" y="240"/>
                    <a:pt x="602" y="241"/>
                  </a:cubicBezTo>
                  <a:cubicBezTo>
                    <a:pt x="601" y="243"/>
                    <a:pt x="597" y="243"/>
                    <a:pt x="597" y="248"/>
                  </a:cubicBezTo>
                  <a:cubicBezTo>
                    <a:pt x="597" y="250"/>
                    <a:pt x="601" y="249"/>
                    <a:pt x="601" y="252"/>
                  </a:cubicBezTo>
                  <a:cubicBezTo>
                    <a:pt x="598" y="255"/>
                    <a:pt x="597" y="260"/>
                    <a:pt x="593" y="262"/>
                  </a:cubicBezTo>
                  <a:cubicBezTo>
                    <a:pt x="589" y="260"/>
                    <a:pt x="585" y="259"/>
                    <a:pt x="580" y="259"/>
                  </a:cubicBezTo>
                  <a:cubicBezTo>
                    <a:pt x="580" y="262"/>
                    <a:pt x="578" y="263"/>
                    <a:pt x="576" y="266"/>
                  </a:cubicBezTo>
                  <a:cubicBezTo>
                    <a:pt x="578" y="266"/>
                    <a:pt x="580" y="266"/>
                    <a:pt x="581" y="268"/>
                  </a:cubicBezTo>
                  <a:cubicBezTo>
                    <a:pt x="579" y="276"/>
                    <a:pt x="565" y="272"/>
                    <a:pt x="565" y="282"/>
                  </a:cubicBezTo>
                  <a:cubicBezTo>
                    <a:pt x="572" y="279"/>
                    <a:pt x="575" y="286"/>
                    <a:pt x="581" y="287"/>
                  </a:cubicBezTo>
                  <a:cubicBezTo>
                    <a:pt x="565" y="287"/>
                    <a:pt x="557" y="295"/>
                    <a:pt x="547" y="303"/>
                  </a:cubicBezTo>
                  <a:cubicBezTo>
                    <a:pt x="554" y="307"/>
                    <a:pt x="560" y="294"/>
                    <a:pt x="567" y="302"/>
                  </a:cubicBezTo>
                  <a:cubicBezTo>
                    <a:pt x="571" y="301"/>
                    <a:pt x="573" y="297"/>
                    <a:pt x="577" y="296"/>
                  </a:cubicBezTo>
                  <a:cubicBezTo>
                    <a:pt x="580" y="295"/>
                    <a:pt x="578" y="299"/>
                    <a:pt x="581" y="299"/>
                  </a:cubicBezTo>
                  <a:cubicBezTo>
                    <a:pt x="594" y="297"/>
                    <a:pt x="607" y="300"/>
                    <a:pt x="621" y="295"/>
                  </a:cubicBezTo>
                  <a:cubicBezTo>
                    <a:pt x="626" y="312"/>
                    <a:pt x="603" y="306"/>
                    <a:pt x="599" y="317"/>
                  </a:cubicBezTo>
                  <a:cubicBezTo>
                    <a:pt x="595" y="317"/>
                    <a:pt x="591" y="317"/>
                    <a:pt x="589" y="316"/>
                  </a:cubicBezTo>
                  <a:cubicBezTo>
                    <a:pt x="589" y="312"/>
                    <a:pt x="588" y="309"/>
                    <a:pt x="583" y="310"/>
                  </a:cubicBezTo>
                  <a:cubicBezTo>
                    <a:pt x="588" y="324"/>
                    <a:pt x="570" y="328"/>
                    <a:pt x="562" y="320"/>
                  </a:cubicBezTo>
                  <a:cubicBezTo>
                    <a:pt x="558" y="323"/>
                    <a:pt x="549" y="320"/>
                    <a:pt x="546" y="323"/>
                  </a:cubicBezTo>
                  <a:cubicBezTo>
                    <a:pt x="549" y="328"/>
                    <a:pt x="541" y="328"/>
                    <a:pt x="542" y="332"/>
                  </a:cubicBezTo>
                  <a:cubicBezTo>
                    <a:pt x="549" y="336"/>
                    <a:pt x="557" y="338"/>
                    <a:pt x="562" y="345"/>
                  </a:cubicBezTo>
                  <a:cubicBezTo>
                    <a:pt x="559" y="351"/>
                    <a:pt x="563" y="357"/>
                    <a:pt x="567" y="361"/>
                  </a:cubicBezTo>
                  <a:cubicBezTo>
                    <a:pt x="564" y="378"/>
                    <a:pt x="554" y="391"/>
                    <a:pt x="545" y="403"/>
                  </a:cubicBezTo>
                  <a:cubicBezTo>
                    <a:pt x="534" y="401"/>
                    <a:pt x="525" y="401"/>
                    <a:pt x="516" y="400"/>
                  </a:cubicBezTo>
                  <a:cubicBezTo>
                    <a:pt x="510" y="400"/>
                    <a:pt x="509" y="396"/>
                    <a:pt x="504" y="395"/>
                  </a:cubicBezTo>
                  <a:cubicBezTo>
                    <a:pt x="493" y="391"/>
                    <a:pt x="483" y="396"/>
                    <a:pt x="479" y="389"/>
                  </a:cubicBezTo>
                  <a:cubicBezTo>
                    <a:pt x="474" y="395"/>
                    <a:pt x="462" y="393"/>
                    <a:pt x="457" y="398"/>
                  </a:cubicBezTo>
                  <a:cubicBezTo>
                    <a:pt x="460" y="407"/>
                    <a:pt x="456" y="410"/>
                    <a:pt x="454" y="414"/>
                  </a:cubicBezTo>
                  <a:cubicBezTo>
                    <a:pt x="451" y="422"/>
                    <a:pt x="449" y="431"/>
                    <a:pt x="441" y="441"/>
                  </a:cubicBezTo>
                  <a:cubicBezTo>
                    <a:pt x="435" y="448"/>
                    <a:pt x="425" y="458"/>
                    <a:pt x="425" y="465"/>
                  </a:cubicBezTo>
                  <a:cubicBezTo>
                    <a:pt x="424" y="467"/>
                    <a:pt x="427" y="471"/>
                    <a:pt x="427" y="472"/>
                  </a:cubicBezTo>
                  <a:cubicBezTo>
                    <a:pt x="428" y="481"/>
                    <a:pt x="421" y="484"/>
                    <a:pt x="418" y="493"/>
                  </a:cubicBezTo>
                  <a:cubicBezTo>
                    <a:pt x="421" y="496"/>
                    <a:pt x="427" y="495"/>
                    <a:pt x="429" y="498"/>
                  </a:cubicBezTo>
                  <a:cubicBezTo>
                    <a:pt x="433" y="497"/>
                    <a:pt x="436" y="495"/>
                    <a:pt x="441" y="495"/>
                  </a:cubicBezTo>
                  <a:cubicBezTo>
                    <a:pt x="446" y="500"/>
                    <a:pt x="447" y="504"/>
                    <a:pt x="446" y="514"/>
                  </a:cubicBezTo>
                  <a:cubicBezTo>
                    <a:pt x="451" y="521"/>
                    <a:pt x="455" y="514"/>
                    <a:pt x="462" y="512"/>
                  </a:cubicBezTo>
                  <a:cubicBezTo>
                    <a:pt x="476" y="506"/>
                    <a:pt x="489" y="512"/>
                    <a:pt x="501" y="513"/>
                  </a:cubicBezTo>
                  <a:cubicBezTo>
                    <a:pt x="508" y="507"/>
                    <a:pt x="510" y="498"/>
                    <a:pt x="523" y="499"/>
                  </a:cubicBezTo>
                  <a:cubicBezTo>
                    <a:pt x="527" y="491"/>
                    <a:pt x="532" y="485"/>
                    <a:pt x="542" y="483"/>
                  </a:cubicBezTo>
                  <a:cubicBezTo>
                    <a:pt x="543" y="476"/>
                    <a:pt x="538" y="477"/>
                    <a:pt x="538" y="471"/>
                  </a:cubicBezTo>
                  <a:cubicBezTo>
                    <a:pt x="543" y="459"/>
                    <a:pt x="557" y="456"/>
                    <a:pt x="564" y="445"/>
                  </a:cubicBezTo>
                  <a:cubicBezTo>
                    <a:pt x="578" y="441"/>
                    <a:pt x="602" y="440"/>
                    <a:pt x="596" y="421"/>
                  </a:cubicBezTo>
                  <a:cubicBezTo>
                    <a:pt x="602" y="415"/>
                    <a:pt x="607" y="408"/>
                    <a:pt x="615" y="408"/>
                  </a:cubicBezTo>
                  <a:cubicBezTo>
                    <a:pt x="616" y="408"/>
                    <a:pt x="618" y="410"/>
                    <a:pt x="621" y="411"/>
                  </a:cubicBezTo>
                  <a:cubicBezTo>
                    <a:pt x="632" y="413"/>
                    <a:pt x="631" y="419"/>
                    <a:pt x="644" y="418"/>
                  </a:cubicBezTo>
                  <a:cubicBezTo>
                    <a:pt x="645" y="409"/>
                    <a:pt x="656" y="410"/>
                    <a:pt x="664" y="407"/>
                  </a:cubicBezTo>
                  <a:cubicBezTo>
                    <a:pt x="670" y="404"/>
                    <a:pt x="672" y="399"/>
                    <a:pt x="676" y="398"/>
                  </a:cubicBezTo>
                  <a:cubicBezTo>
                    <a:pt x="687" y="398"/>
                    <a:pt x="695" y="409"/>
                    <a:pt x="692" y="422"/>
                  </a:cubicBezTo>
                  <a:cubicBezTo>
                    <a:pt x="703" y="432"/>
                    <a:pt x="715" y="440"/>
                    <a:pt x="723" y="453"/>
                  </a:cubicBezTo>
                  <a:cubicBezTo>
                    <a:pt x="731" y="453"/>
                    <a:pt x="731" y="453"/>
                    <a:pt x="731" y="453"/>
                  </a:cubicBezTo>
                  <a:cubicBezTo>
                    <a:pt x="732" y="462"/>
                    <a:pt x="745" y="458"/>
                    <a:pt x="749" y="464"/>
                  </a:cubicBezTo>
                  <a:cubicBezTo>
                    <a:pt x="748" y="468"/>
                    <a:pt x="750" y="469"/>
                    <a:pt x="751" y="472"/>
                  </a:cubicBezTo>
                  <a:cubicBezTo>
                    <a:pt x="753" y="473"/>
                    <a:pt x="757" y="473"/>
                    <a:pt x="759" y="475"/>
                  </a:cubicBezTo>
                  <a:cubicBezTo>
                    <a:pt x="760" y="481"/>
                    <a:pt x="762" y="487"/>
                    <a:pt x="764" y="491"/>
                  </a:cubicBezTo>
                  <a:cubicBezTo>
                    <a:pt x="760" y="496"/>
                    <a:pt x="760" y="503"/>
                    <a:pt x="753" y="505"/>
                  </a:cubicBezTo>
                  <a:cubicBezTo>
                    <a:pt x="751" y="505"/>
                    <a:pt x="747" y="504"/>
                    <a:pt x="743" y="504"/>
                  </a:cubicBezTo>
                  <a:cubicBezTo>
                    <a:pt x="733" y="505"/>
                    <a:pt x="728" y="509"/>
                    <a:pt x="722" y="503"/>
                  </a:cubicBezTo>
                  <a:cubicBezTo>
                    <a:pt x="718" y="506"/>
                    <a:pt x="716" y="504"/>
                    <a:pt x="710" y="504"/>
                  </a:cubicBezTo>
                  <a:cubicBezTo>
                    <a:pt x="709" y="507"/>
                    <a:pt x="707" y="508"/>
                    <a:pt x="709" y="512"/>
                  </a:cubicBezTo>
                  <a:cubicBezTo>
                    <a:pt x="717" y="512"/>
                    <a:pt x="720" y="521"/>
                    <a:pt x="727" y="524"/>
                  </a:cubicBezTo>
                  <a:cubicBezTo>
                    <a:pt x="729" y="525"/>
                    <a:pt x="732" y="523"/>
                    <a:pt x="734" y="524"/>
                  </a:cubicBezTo>
                  <a:cubicBezTo>
                    <a:pt x="738" y="526"/>
                    <a:pt x="742" y="535"/>
                    <a:pt x="748" y="530"/>
                  </a:cubicBezTo>
                  <a:cubicBezTo>
                    <a:pt x="750" y="523"/>
                    <a:pt x="746" y="512"/>
                    <a:pt x="754" y="510"/>
                  </a:cubicBezTo>
                  <a:cubicBezTo>
                    <a:pt x="768" y="513"/>
                    <a:pt x="768" y="494"/>
                    <a:pt x="780" y="492"/>
                  </a:cubicBezTo>
                  <a:cubicBezTo>
                    <a:pt x="781" y="483"/>
                    <a:pt x="773" y="483"/>
                    <a:pt x="771" y="477"/>
                  </a:cubicBezTo>
                  <a:cubicBezTo>
                    <a:pt x="774" y="474"/>
                    <a:pt x="774" y="468"/>
                    <a:pt x="779" y="467"/>
                  </a:cubicBezTo>
                  <a:cubicBezTo>
                    <a:pt x="788" y="467"/>
                    <a:pt x="791" y="482"/>
                    <a:pt x="800" y="475"/>
                  </a:cubicBezTo>
                  <a:cubicBezTo>
                    <a:pt x="796" y="458"/>
                    <a:pt x="776" y="458"/>
                    <a:pt x="764" y="449"/>
                  </a:cubicBezTo>
                  <a:cubicBezTo>
                    <a:pt x="766" y="447"/>
                    <a:pt x="768" y="446"/>
                    <a:pt x="767" y="442"/>
                  </a:cubicBezTo>
                  <a:cubicBezTo>
                    <a:pt x="757" y="440"/>
                    <a:pt x="749" y="439"/>
                    <a:pt x="743" y="433"/>
                  </a:cubicBezTo>
                  <a:cubicBezTo>
                    <a:pt x="739" y="428"/>
                    <a:pt x="739" y="420"/>
                    <a:pt x="736" y="414"/>
                  </a:cubicBezTo>
                  <a:cubicBezTo>
                    <a:pt x="731" y="406"/>
                    <a:pt x="720" y="405"/>
                    <a:pt x="720" y="395"/>
                  </a:cubicBezTo>
                  <a:cubicBezTo>
                    <a:pt x="724" y="394"/>
                    <a:pt x="725" y="389"/>
                    <a:pt x="722" y="386"/>
                  </a:cubicBezTo>
                  <a:cubicBezTo>
                    <a:pt x="726" y="383"/>
                    <a:pt x="734" y="378"/>
                    <a:pt x="740" y="381"/>
                  </a:cubicBezTo>
                  <a:cubicBezTo>
                    <a:pt x="740" y="386"/>
                    <a:pt x="736" y="388"/>
                    <a:pt x="738" y="394"/>
                  </a:cubicBezTo>
                  <a:cubicBezTo>
                    <a:pt x="744" y="394"/>
                    <a:pt x="742" y="388"/>
                    <a:pt x="748" y="390"/>
                  </a:cubicBezTo>
                  <a:cubicBezTo>
                    <a:pt x="751" y="402"/>
                    <a:pt x="761" y="406"/>
                    <a:pt x="765" y="417"/>
                  </a:cubicBezTo>
                  <a:cubicBezTo>
                    <a:pt x="770" y="416"/>
                    <a:pt x="773" y="418"/>
                    <a:pt x="777" y="418"/>
                  </a:cubicBezTo>
                  <a:cubicBezTo>
                    <a:pt x="778" y="420"/>
                    <a:pt x="778" y="423"/>
                    <a:pt x="780" y="424"/>
                  </a:cubicBezTo>
                  <a:cubicBezTo>
                    <a:pt x="795" y="428"/>
                    <a:pt x="801" y="441"/>
                    <a:pt x="814" y="446"/>
                  </a:cubicBezTo>
                  <a:cubicBezTo>
                    <a:pt x="813" y="455"/>
                    <a:pt x="811" y="463"/>
                    <a:pt x="809" y="469"/>
                  </a:cubicBezTo>
                  <a:cubicBezTo>
                    <a:pt x="811" y="473"/>
                    <a:pt x="818" y="473"/>
                    <a:pt x="817" y="481"/>
                  </a:cubicBezTo>
                  <a:cubicBezTo>
                    <a:pt x="827" y="485"/>
                    <a:pt x="831" y="496"/>
                    <a:pt x="838" y="503"/>
                  </a:cubicBezTo>
                  <a:cubicBezTo>
                    <a:pt x="841" y="504"/>
                    <a:pt x="847" y="501"/>
                    <a:pt x="847" y="505"/>
                  </a:cubicBezTo>
                  <a:cubicBezTo>
                    <a:pt x="845" y="507"/>
                    <a:pt x="840" y="506"/>
                    <a:pt x="839" y="510"/>
                  </a:cubicBezTo>
                  <a:cubicBezTo>
                    <a:pt x="843" y="516"/>
                    <a:pt x="846" y="518"/>
                    <a:pt x="844" y="529"/>
                  </a:cubicBezTo>
                  <a:cubicBezTo>
                    <a:pt x="848" y="531"/>
                    <a:pt x="851" y="529"/>
                    <a:pt x="856" y="529"/>
                  </a:cubicBezTo>
                  <a:cubicBezTo>
                    <a:pt x="856" y="531"/>
                    <a:pt x="857" y="532"/>
                    <a:pt x="858" y="535"/>
                  </a:cubicBezTo>
                  <a:cubicBezTo>
                    <a:pt x="863" y="530"/>
                    <a:pt x="865" y="538"/>
                    <a:pt x="870" y="536"/>
                  </a:cubicBezTo>
                  <a:cubicBezTo>
                    <a:pt x="870" y="528"/>
                    <a:pt x="864" y="521"/>
                    <a:pt x="864" y="516"/>
                  </a:cubicBezTo>
                  <a:cubicBezTo>
                    <a:pt x="869" y="516"/>
                    <a:pt x="868" y="521"/>
                    <a:pt x="874" y="519"/>
                  </a:cubicBezTo>
                  <a:cubicBezTo>
                    <a:pt x="873" y="511"/>
                    <a:pt x="857" y="510"/>
                    <a:pt x="852" y="503"/>
                  </a:cubicBezTo>
                  <a:cubicBezTo>
                    <a:pt x="863" y="501"/>
                    <a:pt x="870" y="511"/>
                    <a:pt x="881" y="513"/>
                  </a:cubicBezTo>
                  <a:cubicBezTo>
                    <a:pt x="883" y="510"/>
                    <a:pt x="881" y="506"/>
                    <a:pt x="880" y="504"/>
                  </a:cubicBezTo>
                  <a:cubicBezTo>
                    <a:pt x="883" y="503"/>
                    <a:pt x="886" y="502"/>
                    <a:pt x="885" y="496"/>
                  </a:cubicBezTo>
                  <a:cubicBezTo>
                    <a:pt x="881" y="496"/>
                    <a:pt x="876" y="496"/>
                    <a:pt x="873" y="493"/>
                  </a:cubicBezTo>
                  <a:cubicBezTo>
                    <a:pt x="867" y="489"/>
                    <a:pt x="860" y="474"/>
                    <a:pt x="858" y="467"/>
                  </a:cubicBezTo>
                  <a:cubicBezTo>
                    <a:pt x="864" y="469"/>
                    <a:pt x="866" y="474"/>
                    <a:pt x="872" y="476"/>
                  </a:cubicBezTo>
                  <a:cubicBezTo>
                    <a:pt x="878" y="473"/>
                    <a:pt x="872" y="463"/>
                    <a:pt x="880" y="461"/>
                  </a:cubicBezTo>
                  <a:cubicBezTo>
                    <a:pt x="884" y="461"/>
                    <a:pt x="884" y="464"/>
                    <a:pt x="887" y="465"/>
                  </a:cubicBezTo>
                  <a:cubicBezTo>
                    <a:pt x="891" y="463"/>
                    <a:pt x="891" y="459"/>
                    <a:pt x="895" y="459"/>
                  </a:cubicBezTo>
                  <a:cubicBezTo>
                    <a:pt x="900" y="461"/>
                    <a:pt x="908" y="461"/>
                    <a:pt x="908" y="467"/>
                  </a:cubicBezTo>
                  <a:cubicBezTo>
                    <a:pt x="906" y="469"/>
                    <a:pt x="900" y="468"/>
                    <a:pt x="902" y="473"/>
                  </a:cubicBezTo>
                  <a:cubicBezTo>
                    <a:pt x="906" y="477"/>
                    <a:pt x="907" y="470"/>
                    <a:pt x="911" y="470"/>
                  </a:cubicBezTo>
                  <a:cubicBezTo>
                    <a:pt x="910" y="479"/>
                    <a:pt x="910" y="484"/>
                    <a:pt x="906" y="490"/>
                  </a:cubicBezTo>
                  <a:cubicBezTo>
                    <a:pt x="910" y="490"/>
                    <a:pt x="912" y="492"/>
                    <a:pt x="916" y="492"/>
                  </a:cubicBezTo>
                  <a:cubicBezTo>
                    <a:pt x="920" y="487"/>
                    <a:pt x="914" y="487"/>
                    <a:pt x="912" y="484"/>
                  </a:cubicBezTo>
                  <a:cubicBezTo>
                    <a:pt x="922" y="483"/>
                    <a:pt x="922" y="498"/>
                    <a:pt x="923" y="502"/>
                  </a:cubicBezTo>
                  <a:cubicBezTo>
                    <a:pt x="919" y="497"/>
                    <a:pt x="915" y="497"/>
                    <a:pt x="907" y="498"/>
                  </a:cubicBezTo>
                  <a:cubicBezTo>
                    <a:pt x="907" y="504"/>
                    <a:pt x="907" y="504"/>
                    <a:pt x="907" y="504"/>
                  </a:cubicBezTo>
                  <a:cubicBezTo>
                    <a:pt x="918" y="505"/>
                    <a:pt x="933" y="506"/>
                    <a:pt x="930" y="519"/>
                  </a:cubicBezTo>
                  <a:cubicBezTo>
                    <a:pt x="936" y="523"/>
                    <a:pt x="943" y="525"/>
                    <a:pt x="946" y="531"/>
                  </a:cubicBezTo>
                  <a:cubicBezTo>
                    <a:pt x="957" y="529"/>
                    <a:pt x="965" y="543"/>
                    <a:pt x="980" y="537"/>
                  </a:cubicBezTo>
                  <a:cubicBezTo>
                    <a:pt x="978" y="524"/>
                    <a:pt x="995" y="524"/>
                    <a:pt x="1003" y="530"/>
                  </a:cubicBezTo>
                  <a:cubicBezTo>
                    <a:pt x="1006" y="532"/>
                    <a:pt x="1006" y="537"/>
                    <a:pt x="1010" y="539"/>
                  </a:cubicBezTo>
                  <a:cubicBezTo>
                    <a:pt x="1030" y="545"/>
                    <a:pt x="1038" y="516"/>
                    <a:pt x="1055" y="528"/>
                  </a:cubicBezTo>
                  <a:cubicBezTo>
                    <a:pt x="1059" y="527"/>
                    <a:pt x="1058" y="522"/>
                    <a:pt x="1063" y="522"/>
                  </a:cubicBezTo>
                  <a:cubicBezTo>
                    <a:pt x="1064" y="533"/>
                    <a:pt x="1056" y="553"/>
                    <a:pt x="1068" y="561"/>
                  </a:cubicBezTo>
                  <a:cubicBezTo>
                    <a:pt x="1054" y="576"/>
                    <a:pt x="1068" y="603"/>
                    <a:pt x="1059" y="616"/>
                  </a:cubicBezTo>
                  <a:cubicBezTo>
                    <a:pt x="1054" y="616"/>
                    <a:pt x="1054" y="616"/>
                    <a:pt x="1054" y="616"/>
                  </a:cubicBezTo>
                  <a:cubicBezTo>
                    <a:pt x="1052" y="630"/>
                    <a:pt x="1039" y="623"/>
                    <a:pt x="1027" y="625"/>
                  </a:cubicBezTo>
                  <a:cubicBezTo>
                    <a:pt x="1022" y="616"/>
                    <a:pt x="1015" y="621"/>
                    <a:pt x="1005" y="622"/>
                  </a:cubicBezTo>
                  <a:cubicBezTo>
                    <a:pt x="1002" y="622"/>
                    <a:pt x="1000" y="621"/>
                    <a:pt x="999" y="621"/>
                  </a:cubicBezTo>
                  <a:cubicBezTo>
                    <a:pt x="990" y="623"/>
                    <a:pt x="983" y="633"/>
                    <a:pt x="977" y="634"/>
                  </a:cubicBezTo>
                  <a:cubicBezTo>
                    <a:pt x="970" y="628"/>
                    <a:pt x="960" y="632"/>
                    <a:pt x="952" y="630"/>
                  </a:cubicBezTo>
                  <a:cubicBezTo>
                    <a:pt x="949" y="629"/>
                    <a:pt x="947" y="626"/>
                    <a:pt x="944" y="625"/>
                  </a:cubicBezTo>
                  <a:cubicBezTo>
                    <a:pt x="942" y="624"/>
                    <a:pt x="938" y="626"/>
                    <a:pt x="934" y="625"/>
                  </a:cubicBezTo>
                  <a:cubicBezTo>
                    <a:pt x="925" y="624"/>
                    <a:pt x="920" y="619"/>
                    <a:pt x="913" y="624"/>
                  </a:cubicBezTo>
                  <a:cubicBezTo>
                    <a:pt x="911" y="622"/>
                    <a:pt x="908" y="621"/>
                    <a:pt x="908" y="616"/>
                  </a:cubicBezTo>
                  <a:cubicBezTo>
                    <a:pt x="895" y="618"/>
                    <a:pt x="893" y="610"/>
                    <a:pt x="879" y="612"/>
                  </a:cubicBezTo>
                  <a:cubicBezTo>
                    <a:pt x="875" y="611"/>
                    <a:pt x="874" y="606"/>
                    <a:pt x="872" y="603"/>
                  </a:cubicBezTo>
                  <a:cubicBezTo>
                    <a:pt x="866" y="605"/>
                    <a:pt x="862" y="600"/>
                    <a:pt x="857" y="600"/>
                  </a:cubicBezTo>
                  <a:cubicBezTo>
                    <a:pt x="850" y="599"/>
                    <a:pt x="847" y="602"/>
                    <a:pt x="843" y="603"/>
                  </a:cubicBezTo>
                  <a:cubicBezTo>
                    <a:pt x="839" y="604"/>
                    <a:pt x="834" y="602"/>
                    <a:pt x="834" y="603"/>
                  </a:cubicBezTo>
                  <a:cubicBezTo>
                    <a:pt x="831" y="604"/>
                    <a:pt x="822" y="612"/>
                    <a:pt x="821" y="615"/>
                  </a:cubicBezTo>
                  <a:cubicBezTo>
                    <a:pt x="819" y="622"/>
                    <a:pt x="827" y="628"/>
                    <a:pt x="826" y="635"/>
                  </a:cubicBezTo>
                  <a:cubicBezTo>
                    <a:pt x="825" y="641"/>
                    <a:pt x="818" y="646"/>
                    <a:pt x="813" y="647"/>
                  </a:cubicBezTo>
                  <a:cubicBezTo>
                    <a:pt x="803" y="649"/>
                    <a:pt x="802" y="644"/>
                    <a:pt x="797" y="640"/>
                  </a:cubicBezTo>
                  <a:cubicBezTo>
                    <a:pt x="792" y="636"/>
                    <a:pt x="782" y="631"/>
                    <a:pt x="778" y="630"/>
                  </a:cubicBezTo>
                  <a:cubicBezTo>
                    <a:pt x="768" y="628"/>
                    <a:pt x="760" y="632"/>
                    <a:pt x="754" y="628"/>
                  </a:cubicBezTo>
                  <a:cubicBezTo>
                    <a:pt x="748" y="624"/>
                    <a:pt x="751" y="613"/>
                    <a:pt x="744" y="608"/>
                  </a:cubicBezTo>
                  <a:cubicBezTo>
                    <a:pt x="743" y="606"/>
                    <a:pt x="738" y="606"/>
                    <a:pt x="735" y="605"/>
                  </a:cubicBezTo>
                  <a:cubicBezTo>
                    <a:pt x="731" y="603"/>
                    <a:pt x="729" y="600"/>
                    <a:pt x="727" y="599"/>
                  </a:cubicBezTo>
                  <a:cubicBezTo>
                    <a:pt x="718" y="596"/>
                    <a:pt x="709" y="601"/>
                    <a:pt x="701" y="599"/>
                  </a:cubicBezTo>
                  <a:cubicBezTo>
                    <a:pt x="693" y="597"/>
                    <a:pt x="691" y="590"/>
                    <a:pt x="683" y="588"/>
                  </a:cubicBezTo>
                  <a:cubicBezTo>
                    <a:pt x="682" y="586"/>
                    <a:pt x="681" y="584"/>
                    <a:pt x="680" y="582"/>
                  </a:cubicBezTo>
                  <a:cubicBezTo>
                    <a:pt x="672" y="582"/>
                    <a:pt x="667" y="579"/>
                    <a:pt x="666" y="573"/>
                  </a:cubicBezTo>
                  <a:cubicBezTo>
                    <a:pt x="673" y="563"/>
                    <a:pt x="687" y="562"/>
                    <a:pt x="685" y="550"/>
                  </a:cubicBezTo>
                  <a:cubicBezTo>
                    <a:pt x="684" y="546"/>
                    <a:pt x="677" y="544"/>
                    <a:pt x="677" y="539"/>
                  </a:cubicBezTo>
                  <a:cubicBezTo>
                    <a:pt x="676" y="531"/>
                    <a:pt x="690" y="530"/>
                    <a:pt x="687" y="521"/>
                  </a:cubicBezTo>
                  <a:cubicBezTo>
                    <a:pt x="680" y="521"/>
                    <a:pt x="678" y="529"/>
                    <a:pt x="673" y="527"/>
                  </a:cubicBezTo>
                  <a:cubicBezTo>
                    <a:pt x="672" y="522"/>
                    <a:pt x="677" y="521"/>
                    <a:pt x="674" y="516"/>
                  </a:cubicBezTo>
                  <a:cubicBezTo>
                    <a:pt x="663" y="512"/>
                    <a:pt x="646" y="528"/>
                    <a:pt x="635" y="516"/>
                  </a:cubicBezTo>
                  <a:cubicBezTo>
                    <a:pt x="631" y="521"/>
                    <a:pt x="623" y="519"/>
                    <a:pt x="619" y="515"/>
                  </a:cubicBezTo>
                  <a:cubicBezTo>
                    <a:pt x="615" y="521"/>
                    <a:pt x="608" y="518"/>
                    <a:pt x="602" y="522"/>
                  </a:cubicBezTo>
                  <a:cubicBezTo>
                    <a:pt x="590" y="516"/>
                    <a:pt x="573" y="518"/>
                    <a:pt x="559" y="518"/>
                  </a:cubicBezTo>
                  <a:cubicBezTo>
                    <a:pt x="545" y="519"/>
                    <a:pt x="529" y="519"/>
                    <a:pt x="523" y="529"/>
                  </a:cubicBezTo>
                  <a:cubicBezTo>
                    <a:pt x="505" y="526"/>
                    <a:pt x="499" y="548"/>
                    <a:pt x="484" y="534"/>
                  </a:cubicBezTo>
                  <a:cubicBezTo>
                    <a:pt x="475" y="537"/>
                    <a:pt x="470" y="529"/>
                    <a:pt x="462" y="534"/>
                  </a:cubicBezTo>
                  <a:cubicBezTo>
                    <a:pt x="457" y="531"/>
                    <a:pt x="455" y="526"/>
                    <a:pt x="452" y="520"/>
                  </a:cubicBezTo>
                  <a:cubicBezTo>
                    <a:pt x="446" y="520"/>
                    <a:pt x="446" y="520"/>
                    <a:pt x="446" y="520"/>
                  </a:cubicBezTo>
                  <a:cubicBezTo>
                    <a:pt x="436" y="536"/>
                    <a:pt x="428" y="552"/>
                    <a:pt x="406" y="555"/>
                  </a:cubicBezTo>
                  <a:cubicBezTo>
                    <a:pt x="394" y="554"/>
                    <a:pt x="392" y="564"/>
                    <a:pt x="383" y="567"/>
                  </a:cubicBezTo>
                  <a:cubicBezTo>
                    <a:pt x="382" y="577"/>
                    <a:pt x="373" y="580"/>
                    <a:pt x="369" y="587"/>
                  </a:cubicBezTo>
                  <a:cubicBezTo>
                    <a:pt x="370" y="593"/>
                    <a:pt x="367" y="596"/>
                    <a:pt x="365" y="598"/>
                  </a:cubicBezTo>
                  <a:cubicBezTo>
                    <a:pt x="367" y="603"/>
                    <a:pt x="365" y="608"/>
                    <a:pt x="363" y="611"/>
                  </a:cubicBezTo>
                  <a:cubicBezTo>
                    <a:pt x="353" y="614"/>
                    <a:pt x="353" y="626"/>
                    <a:pt x="340" y="626"/>
                  </a:cubicBezTo>
                  <a:cubicBezTo>
                    <a:pt x="336" y="635"/>
                    <a:pt x="323" y="638"/>
                    <a:pt x="311" y="636"/>
                  </a:cubicBezTo>
                  <a:cubicBezTo>
                    <a:pt x="303" y="642"/>
                    <a:pt x="302" y="655"/>
                    <a:pt x="292" y="659"/>
                  </a:cubicBezTo>
                  <a:cubicBezTo>
                    <a:pt x="287" y="658"/>
                    <a:pt x="286" y="658"/>
                    <a:pt x="282" y="659"/>
                  </a:cubicBezTo>
                  <a:cubicBezTo>
                    <a:pt x="282" y="667"/>
                    <a:pt x="277" y="670"/>
                    <a:pt x="273" y="674"/>
                  </a:cubicBezTo>
                  <a:cubicBezTo>
                    <a:pt x="273" y="684"/>
                    <a:pt x="273" y="684"/>
                    <a:pt x="273" y="684"/>
                  </a:cubicBezTo>
                  <a:cubicBezTo>
                    <a:pt x="267" y="688"/>
                    <a:pt x="263" y="695"/>
                    <a:pt x="255" y="696"/>
                  </a:cubicBezTo>
                  <a:cubicBezTo>
                    <a:pt x="252" y="705"/>
                    <a:pt x="246" y="711"/>
                    <a:pt x="242" y="719"/>
                  </a:cubicBezTo>
                  <a:cubicBezTo>
                    <a:pt x="233" y="723"/>
                    <a:pt x="230" y="729"/>
                    <a:pt x="230" y="738"/>
                  </a:cubicBezTo>
                  <a:cubicBezTo>
                    <a:pt x="229" y="745"/>
                    <a:pt x="233" y="751"/>
                    <a:pt x="234" y="755"/>
                  </a:cubicBezTo>
                  <a:cubicBezTo>
                    <a:pt x="234" y="761"/>
                    <a:pt x="229" y="767"/>
                    <a:pt x="228" y="773"/>
                  </a:cubicBezTo>
                  <a:cubicBezTo>
                    <a:pt x="227" y="779"/>
                    <a:pt x="230" y="785"/>
                    <a:pt x="230" y="791"/>
                  </a:cubicBezTo>
                  <a:cubicBezTo>
                    <a:pt x="228" y="807"/>
                    <a:pt x="214" y="817"/>
                    <a:pt x="215" y="834"/>
                  </a:cubicBezTo>
                  <a:cubicBezTo>
                    <a:pt x="213" y="838"/>
                    <a:pt x="204" y="841"/>
                    <a:pt x="203" y="848"/>
                  </a:cubicBezTo>
                  <a:cubicBezTo>
                    <a:pt x="202" y="853"/>
                    <a:pt x="209" y="862"/>
                    <a:pt x="208" y="872"/>
                  </a:cubicBezTo>
                  <a:cubicBezTo>
                    <a:pt x="207" y="878"/>
                    <a:pt x="202" y="883"/>
                    <a:pt x="203" y="887"/>
                  </a:cubicBezTo>
                  <a:cubicBezTo>
                    <a:pt x="203" y="892"/>
                    <a:pt x="208" y="895"/>
                    <a:pt x="210" y="897"/>
                  </a:cubicBezTo>
                  <a:cubicBezTo>
                    <a:pt x="209" y="899"/>
                    <a:pt x="209" y="901"/>
                    <a:pt x="210" y="903"/>
                  </a:cubicBezTo>
                  <a:cubicBezTo>
                    <a:pt x="212" y="905"/>
                    <a:pt x="215" y="902"/>
                    <a:pt x="217" y="905"/>
                  </a:cubicBezTo>
                  <a:cubicBezTo>
                    <a:pt x="217" y="917"/>
                    <a:pt x="222" y="924"/>
                    <a:pt x="228" y="929"/>
                  </a:cubicBezTo>
                  <a:cubicBezTo>
                    <a:pt x="228" y="943"/>
                    <a:pt x="249" y="953"/>
                    <a:pt x="242" y="971"/>
                  </a:cubicBezTo>
                  <a:cubicBezTo>
                    <a:pt x="246" y="980"/>
                    <a:pt x="248" y="990"/>
                    <a:pt x="253" y="997"/>
                  </a:cubicBezTo>
                  <a:cubicBezTo>
                    <a:pt x="255" y="999"/>
                    <a:pt x="258" y="999"/>
                    <a:pt x="259" y="1000"/>
                  </a:cubicBezTo>
                  <a:cubicBezTo>
                    <a:pt x="265" y="1005"/>
                    <a:pt x="269" y="1015"/>
                    <a:pt x="276" y="1021"/>
                  </a:cubicBezTo>
                  <a:cubicBezTo>
                    <a:pt x="279" y="1024"/>
                    <a:pt x="281" y="1024"/>
                    <a:pt x="283" y="1027"/>
                  </a:cubicBezTo>
                  <a:cubicBezTo>
                    <a:pt x="287" y="1032"/>
                    <a:pt x="289" y="1039"/>
                    <a:pt x="293" y="1044"/>
                  </a:cubicBezTo>
                  <a:cubicBezTo>
                    <a:pt x="297" y="1048"/>
                    <a:pt x="304" y="1051"/>
                    <a:pt x="308" y="1055"/>
                  </a:cubicBezTo>
                  <a:cubicBezTo>
                    <a:pt x="312" y="1058"/>
                    <a:pt x="314" y="1062"/>
                    <a:pt x="317" y="1065"/>
                  </a:cubicBezTo>
                  <a:cubicBezTo>
                    <a:pt x="325" y="1070"/>
                    <a:pt x="331" y="1063"/>
                    <a:pt x="343" y="1062"/>
                  </a:cubicBezTo>
                  <a:cubicBezTo>
                    <a:pt x="350" y="1061"/>
                    <a:pt x="357" y="1063"/>
                    <a:pt x="363" y="1064"/>
                  </a:cubicBezTo>
                  <a:cubicBezTo>
                    <a:pt x="374" y="1064"/>
                    <a:pt x="378" y="1062"/>
                    <a:pt x="384" y="1068"/>
                  </a:cubicBezTo>
                  <a:cubicBezTo>
                    <a:pt x="387" y="1069"/>
                    <a:pt x="389" y="1068"/>
                    <a:pt x="391" y="1067"/>
                  </a:cubicBezTo>
                  <a:cubicBezTo>
                    <a:pt x="394" y="1075"/>
                    <a:pt x="405" y="1075"/>
                    <a:pt x="409" y="1082"/>
                  </a:cubicBezTo>
                  <a:cubicBezTo>
                    <a:pt x="425" y="1078"/>
                    <a:pt x="440" y="1078"/>
                    <a:pt x="452" y="1070"/>
                  </a:cubicBezTo>
                  <a:cubicBezTo>
                    <a:pt x="460" y="1078"/>
                    <a:pt x="467" y="1068"/>
                    <a:pt x="474" y="1067"/>
                  </a:cubicBezTo>
                  <a:cubicBezTo>
                    <a:pt x="477" y="1067"/>
                    <a:pt x="481" y="1070"/>
                    <a:pt x="486" y="1069"/>
                  </a:cubicBezTo>
                  <a:cubicBezTo>
                    <a:pt x="489" y="1069"/>
                    <a:pt x="491" y="1067"/>
                    <a:pt x="493" y="1067"/>
                  </a:cubicBezTo>
                  <a:cubicBezTo>
                    <a:pt x="496" y="1068"/>
                    <a:pt x="498" y="1071"/>
                    <a:pt x="501" y="1071"/>
                  </a:cubicBezTo>
                  <a:cubicBezTo>
                    <a:pt x="504" y="1072"/>
                    <a:pt x="507" y="1070"/>
                    <a:pt x="509" y="1069"/>
                  </a:cubicBezTo>
                  <a:cubicBezTo>
                    <a:pt x="525" y="1069"/>
                    <a:pt x="539" y="1084"/>
                    <a:pt x="543" y="1095"/>
                  </a:cubicBezTo>
                  <a:cubicBezTo>
                    <a:pt x="547" y="1108"/>
                    <a:pt x="548" y="1115"/>
                    <a:pt x="568" y="1113"/>
                  </a:cubicBezTo>
                  <a:cubicBezTo>
                    <a:pt x="569" y="1112"/>
                    <a:pt x="568" y="1109"/>
                    <a:pt x="571" y="1110"/>
                  </a:cubicBezTo>
                  <a:cubicBezTo>
                    <a:pt x="580" y="1109"/>
                    <a:pt x="585" y="1116"/>
                    <a:pt x="592" y="1115"/>
                  </a:cubicBezTo>
                  <a:cubicBezTo>
                    <a:pt x="597" y="1115"/>
                    <a:pt x="604" y="1108"/>
                    <a:pt x="609" y="1115"/>
                  </a:cubicBezTo>
                  <a:cubicBezTo>
                    <a:pt x="610" y="1128"/>
                    <a:pt x="627" y="1131"/>
                    <a:pt x="629" y="1141"/>
                  </a:cubicBezTo>
                  <a:cubicBezTo>
                    <a:pt x="631" y="1149"/>
                    <a:pt x="623" y="1151"/>
                    <a:pt x="625" y="1162"/>
                  </a:cubicBezTo>
                  <a:cubicBezTo>
                    <a:pt x="623" y="1165"/>
                    <a:pt x="619" y="1166"/>
                    <a:pt x="617" y="1169"/>
                  </a:cubicBezTo>
                  <a:cubicBezTo>
                    <a:pt x="618" y="1175"/>
                    <a:pt x="623" y="1177"/>
                    <a:pt x="623" y="1184"/>
                  </a:cubicBezTo>
                  <a:cubicBezTo>
                    <a:pt x="622" y="1185"/>
                    <a:pt x="619" y="1184"/>
                    <a:pt x="618" y="1186"/>
                  </a:cubicBezTo>
                  <a:cubicBezTo>
                    <a:pt x="619" y="1196"/>
                    <a:pt x="616" y="1203"/>
                    <a:pt x="607" y="1203"/>
                  </a:cubicBezTo>
                  <a:cubicBezTo>
                    <a:pt x="608" y="1210"/>
                    <a:pt x="613" y="1213"/>
                    <a:pt x="618" y="1216"/>
                  </a:cubicBezTo>
                  <a:cubicBezTo>
                    <a:pt x="619" y="1219"/>
                    <a:pt x="617" y="1219"/>
                    <a:pt x="618" y="1222"/>
                  </a:cubicBezTo>
                  <a:cubicBezTo>
                    <a:pt x="622" y="1224"/>
                    <a:pt x="625" y="1227"/>
                    <a:pt x="626" y="1233"/>
                  </a:cubicBezTo>
                  <a:cubicBezTo>
                    <a:pt x="633" y="1233"/>
                    <a:pt x="632" y="1237"/>
                    <a:pt x="635" y="1240"/>
                  </a:cubicBezTo>
                  <a:cubicBezTo>
                    <a:pt x="637" y="1243"/>
                    <a:pt x="642" y="1244"/>
                    <a:pt x="643" y="1246"/>
                  </a:cubicBezTo>
                  <a:cubicBezTo>
                    <a:pt x="646" y="1249"/>
                    <a:pt x="646" y="1252"/>
                    <a:pt x="648" y="1255"/>
                  </a:cubicBezTo>
                  <a:cubicBezTo>
                    <a:pt x="653" y="1260"/>
                    <a:pt x="661" y="1262"/>
                    <a:pt x="666" y="1267"/>
                  </a:cubicBezTo>
                  <a:cubicBezTo>
                    <a:pt x="673" y="1274"/>
                    <a:pt x="674" y="1284"/>
                    <a:pt x="681" y="1291"/>
                  </a:cubicBezTo>
                  <a:cubicBezTo>
                    <a:pt x="681" y="1294"/>
                    <a:pt x="678" y="1293"/>
                    <a:pt x="679" y="1297"/>
                  </a:cubicBezTo>
                  <a:cubicBezTo>
                    <a:pt x="682" y="1301"/>
                    <a:pt x="688" y="1303"/>
                    <a:pt x="688" y="1311"/>
                  </a:cubicBezTo>
                  <a:cubicBezTo>
                    <a:pt x="693" y="1317"/>
                    <a:pt x="701" y="1320"/>
                    <a:pt x="700" y="1331"/>
                  </a:cubicBezTo>
                  <a:cubicBezTo>
                    <a:pt x="699" y="1335"/>
                    <a:pt x="695" y="1335"/>
                    <a:pt x="694" y="1339"/>
                  </a:cubicBezTo>
                  <a:cubicBezTo>
                    <a:pt x="696" y="1352"/>
                    <a:pt x="713" y="1360"/>
                    <a:pt x="712" y="1373"/>
                  </a:cubicBezTo>
                  <a:cubicBezTo>
                    <a:pt x="711" y="1378"/>
                    <a:pt x="705" y="1379"/>
                    <a:pt x="707" y="1385"/>
                  </a:cubicBezTo>
                  <a:cubicBezTo>
                    <a:pt x="697" y="1384"/>
                    <a:pt x="698" y="1394"/>
                    <a:pt x="689" y="1393"/>
                  </a:cubicBezTo>
                  <a:cubicBezTo>
                    <a:pt x="689" y="1403"/>
                    <a:pt x="684" y="1405"/>
                    <a:pt x="687" y="1415"/>
                  </a:cubicBezTo>
                  <a:cubicBezTo>
                    <a:pt x="680" y="1417"/>
                    <a:pt x="683" y="1423"/>
                    <a:pt x="677" y="1427"/>
                  </a:cubicBezTo>
                  <a:cubicBezTo>
                    <a:pt x="679" y="1436"/>
                    <a:pt x="676" y="1443"/>
                    <a:pt x="679" y="1451"/>
                  </a:cubicBezTo>
                  <a:cubicBezTo>
                    <a:pt x="683" y="1459"/>
                    <a:pt x="695" y="1464"/>
                    <a:pt x="704" y="1475"/>
                  </a:cubicBezTo>
                  <a:cubicBezTo>
                    <a:pt x="706" y="1477"/>
                    <a:pt x="706" y="1479"/>
                    <a:pt x="708" y="1481"/>
                  </a:cubicBezTo>
                  <a:cubicBezTo>
                    <a:pt x="712" y="1487"/>
                    <a:pt x="718" y="1489"/>
                    <a:pt x="721" y="1493"/>
                  </a:cubicBezTo>
                  <a:cubicBezTo>
                    <a:pt x="722" y="1494"/>
                    <a:pt x="721" y="1496"/>
                    <a:pt x="722" y="1497"/>
                  </a:cubicBezTo>
                  <a:cubicBezTo>
                    <a:pt x="726" y="1500"/>
                    <a:pt x="731" y="1499"/>
                    <a:pt x="733" y="1503"/>
                  </a:cubicBezTo>
                  <a:cubicBezTo>
                    <a:pt x="735" y="1508"/>
                    <a:pt x="733" y="1515"/>
                    <a:pt x="735" y="1521"/>
                  </a:cubicBezTo>
                  <a:cubicBezTo>
                    <a:pt x="736" y="1524"/>
                    <a:pt x="740" y="1527"/>
                    <a:pt x="741" y="1529"/>
                  </a:cubicBezTo>
                  <a:cubicBezTo>
                    <a:pt x="742" y="1530"/>
                    <a:pt x="740" y="1533"/>
                    <a:pt x="740" y="1534"/>
                  </a:cubicBezTo>
                  <a:cubicBezTo>
                    <a:pt x="741" y="1535"/>
                    <a:pt x="744" y="1541"/>
                    <a:pt x="744" y="1542"/>
                  </a:cubicBezTo>
                  <a:cubicBezTo>
                    <a:pt x="746" y="1545"/>
                    <a:pt x="751" y="1550"/>
                    <a:pt x="753" y="1552"/>
                  </a:cubicBezTo>
                  <a:cubicBezTo>
                    <a:pt x="762" y="1563"/>
                    <a:pt x="783" y="1564"/>
                    <a:pt x="783" y="1578"/>
                  </a:cubicBezTo>
                  <a:cubicBezTo>
                    <a:pt x="788" y="1583"/>
                    <a:pt x="799" y="1582"/>
                    <a:pt x="800" y="1592"/>
                  </a:cubicBezTo>
                  <a:cubicBezTo>
                    <a:pt x="800" y="1594"/>
                    <a:pt x="797" y="1594"/>
                    <a:pt x="794" y="1594"/>
                  </a:cubicBezTo>
                  <a:cubicBezTo>
                    <a:pt x="794" y="1599"/>
                    <a:pt x="800" y="1599"/>
                    <a:pt x="801" y="1604"/>
                  </a:cubicBezTo>
                  <a:cubicBezTo>
                    <a:pt x="808" y="1602"/>
                    <a:pt x="813" y="1607"/>
                    <a:pt x="820" y="1608"/>
                  </a:cubicBezTo>
                  <a:cubicBezTo>
                    <a:pt x="833" y="1609"/>
                    <a:pt x="848" y="1604"/>
                    <a:pt x="860" y="1603"/>
                  </a:cubicBezTo>
                  <a:cubicBezTo>
                    <a:pt x="881" y="1601"/>
                    <a:pt x="902" y="1604"/>
                    <a:pt x="921" y="1600"/>
                  </a:cubicBezTo>
                  <a:cubicBezTo>
                    <a:pt x="940" y="1597"/>
                    <a:pt x="954" y="1584"/>
                    <a:pt x="970" y="1580"/>
                  </a:cubicBezTo>
                  <a:cubicBezTo>
                    <a:pt x="984" y="1576"/>
                    <a:pt x="990" y="1567"/>
                    <a:pt x="1000" y="1562"/>
                  </a:cubicBezTo>
                  <a:cubicBezTo>
                    <a:pt x="1004" y="1559"/>
                    <a:pt x="1011" y="1559"/>
                    <a:pt x="1016" y="1556"/>
                  </a:cubicBezTo>
                  <a:cubicBezTo>
                    <a:pt x="1024" y="1552"/>
                    <a:pt x="1029" y="1542"/>
                    <a:pt x="1033" y="1535"/>
                  </a:cubicBezTo>
                  <a:cubicBezTo>
                    <a:pt x="1034" y="1532"/>
                    <a:pt x="1029" y="1534"/>
                    <a:pt x="1030" y="1530"/>
                  </a:cubicBezTo>
                  <a:cubicBezTo>
                    <a:pt x="1046" y="1521"/>
                    <a:pt x="1066" y="1516"/>
                    <a:pt x="1082" y="1507"/>
                  </a:cubicBezTo>
                  <a:cubicBezTo>
                    <a:pt x="1083" y="1504"/>
                    <a:pt x="1080" y="1504"/>
                    <a:pt x="1080" y="1501"/>
                  </a:cubicBezTo>
                  <a:cubicBezTo>
                    <a:pt x="1086" y="1499"/>
                    <a:pt x="1087" y="1493"/>
                    <a:pt x="1089" y="1487"/>
                  </a:cubicBezTo>
                  <a:cubicBezTo>
                    <a:pt x="1085" y="1486"/>
                    <a:pt x="1085" y="1482"/>
                    <a:pt x="1082" y="1479"/>
                  </a:cubicBezTo>
                  <a:cubicBezTo>
                    <a:pt x="1084" y="1478"/>
                    <a:pt x="1085" y="1476"/>
                    <a:pt x="1085" y="1474"/>
                  </a:cubicBezTo>
                  <a:cubicBezTo>
                    <a:pt x="1084" y="1472"/>
                    <a:pt x="1081" y="1472"/>
                    <a:pt x="1079" y="1471"/>
                  </a:cubicBezTo>
                  <a:cubicBezTo>
                    <a:pt x="1081" y="1463"/>
                    <a:pt x="1089" y="1464"/>
                    <a:pt x="1095" y="1460"/>
                  </a:cubicBezTo>
                  <a:cubicBezTo>
                    <a:pt x="1098" y="1458"/>
                    <a:pt x="1100" y="1454"/>
                    <a:pt x="1103" y="1451"/>
                  </a:cubicBezTo>
                  <a:cubicBezTo>
                    <a:pt x="1108" y="1449"/>
                    <a:pt x="1114" y="1448"/>
                    <a:pt x="1119" y="1445"/>
                  </a:cubicBezTo>
                  <a:cubicBezTo>
                    <a:pt x="1122" y="1442"/>
                    <a:pt x="1124" y="1437"/>
                    <a:pt x="1127" y="1434"/>
                  </a:cubicBezTo>
                  <a:cubicBezTo>
                    <a:pt x="1142" y="1423"/>
                    <a:pt x="1160" y="1422"/>
                    <a:pt x="1174" y="1412"/>
                  </a:cubicBezTo>
                  <a:cubicBezTo>
                    <a:pt x="1179" y="1409"/>
                    <a:pt x="1188" y="1400"/>
                    <a:pt x="1193" y="1395"/>
                  </a:cubicBezTo>
                  <a:cubicBezTo>
                    <a:pt x="1200" y="1387"/>
                    <a:pt x="1197" y="1383"/>
                    <a:pt x="1197" y="1373"/>
                  </a:cubicBezTo>
                  <a:cubicBezTo>
                    <a:pt x="1197" y="1369"/>
                    <a:pt x="1198" y="1363"/>
                    <a:pt x="1199" y="1360"/>
                  </a:cubicBezTo>
                  <a:cubicBezTo>
                    <a:pt x="1202" y="1350"/>
                    <a:pt x="1203" y="1342"/>
                    <a:pt x="1208" y="1331"/>
                  </a:cubicBezTo>
                  <a:cubicBezTo>
                    <a:pt x="1207" y="1325"/>
                    <a:pt x="1197" y="1327"/>
                    <a:pt x="1194" y="1323"/>
                  </a:cubicBezTo>
                  <a:cubicBezTo>
                    <a:pt x="1197" y="1312"/>
                    <a:pt x="1186" y="1305"/>
                    <a:pt x="1194" y="1299"/>
                  </a:cubicBezTo>
                  <a:cubicBezTo>
                    <a:pt x="1188" y="1292"/>
                    <a:pt x="1199" y="1289"/>
                    <a:pt x="1197" y="1281"/>
                  </a:cubicBezTo>
                  <a:cubicBezTo>
                    <a:pt x="1194" y="1279"/>
                    <a:pt x="1187" y="1280"/>
                    <a:pt x="1186" y="1276"/>
                  </a:cubicBezTo>
                  <a:cubicBezTo>
                    <a:pt x="1190" y="1267"/>
                    <a:pt x="1190" y="1259"/>
                    <a:pt x="1194" y="1251"/>
                  </a:cubicBezTo>
                  <a:cubicBezTo>
                    <a:pt x="1198" y="1245"/>
                    <a:pt x="1210" y="1240"/>
                    <a:pt x="1208" y="1230"/>
                  </a:cubicBezTo>
                  <a:cubicBezTo>
                    <a:pt x="1210" y="1227"/>
                    <a:pt x="1213" y="1224"/>
                    <a:pt x="1216" y="1222"/>
                  </a:cubicBezTo>
                  <a:cubicBezTo>
                    <a:pt x="1216" y="1219"/>
                    <a:pt x="1215" y="1219"/>
                    <a:pt x="1215" y="1216"/>
                  </a:cubicBezTo>
                  <a:cubicBezTo>
                    <a:pt x="1221" y="1213"/>
                    <a:pt x="1226" y="1209"/>
                    <a:pt x="1228" y="1202"/>
                  </a:cubicBezTo>
                  <a:cubicBezTo>
                    <a:pt x="1231" y="1202"/>
                    <a:pt x="1232" y="1200"/>
                    <a:pt x="1236" y="1200"/>
                  </a:cubicBezTo>
                  <a:cubicBezTo>
                    <a:pt x="1244" y="1193"/>
                    <a:pt x="1246" y="1183"/>
                    <a:pt x="1253" y="1175"/>
                  </a:cubicBezTo>
                  <a:cubicBezTo>
                    <a:pt x="1257" y="1170"/>
                    <a:pt x="1264" y="1167"/>
                    <a:pt x="1267" y="1163"/>
                  </a:cubicBezTo>
                  <a:cubicBezTo>
                    <a:pt x="1269" y="1160"/>
                    <a:pt x="1269" y="1157"/>
                    <a:pt x="1271" y="1154"/>
                  </a:cubicBezTo>
                  <a:cubicBezTo>
                    <a:pt x="1273" y="1152"/>
                    <a:pt x="1276" y="1151"/>
                    <a:pt x="1278" y="1149"/>
                  </a:cubicBezTo>
                  <a:cubicBezTo>
                    <a:pt x="1304" y="1121"/>
                    <a:pt x="1338" y="1099"/>
                    <a:pt x="1353" y="1061"/>
                  </a:cubicBezTo>
                  <a:cubicBezTo>
                    <a:pt x="1355" y="1054"/>
                    <a:pt x="1362" y="1049"/>
                    <a:pt x="1365" y="1042"/>
                  </a:cubicBezTo>
                  <a:cubicBezTo>
                    <a:pt x="1368" y="1037"/>
                    <a:pt x="1367" y="1031"/>
                    <a:pt x="1368" y="1025"/>
                  </a:cubicBezTo>
                  <a:cubicBezTo>
                    <a:pt x="1369" y="1021"/>
                    <a:pt x="1376" y="1015"/>
                    <a:pt x="1378" y="1007"/>
                  </a:cubicBezTo>
                  <a:cubicBezTo>
                    <a:pt x="1381" y="995"/>
                    <a:pt x="1382" y="986"/>
                    <a:pt x="1388" y="981"/>
                  </a:cubicBezTo>
                  <a:cubicBezTo>
                    <a:pt x="1388" y="974"/>
                    <a:pt x="1389" y="967"/>
                    <a:pt x="1387" y="961"/>
                  </a:cubicBezTo>
                  <a:cubicBezTo>
                    <a:pt x="1388" y="958"/>
                    <a:pt x="1391" y="958"/>
                    <a:pt x="1391" y="954"/>
                  </a:cubicBezTo>
                  <a:cubicBezTo>
                    <a:pt x="1390" y="946"/>
                    <a:pt x="1389" y="937"/>
                    <a:pt x="1392" y="931"/>
                  </a:cubicBezTo>
                  <a:cubicBezTo>
                    <a:pt x="1391" y="931"/>
                    <a:pt x="1390" y="930"/>
                    <a:pt x="1389" y="928"/>
                  </a:cubicBezTo>
                  <a:cubicBezTo>
                    <a:pt x="1386" y="928"/>
                    <a:pt x="1385" y="929"/>
                    <a:pt x="1382" y="929"/>
                  </a:cubicBezTo>
                  <a:cubicBezTo>
                    <a:pt x="1378" y="948"/>
                    <a:pt x="1351" y="944"/>
                    <a:pt x="1341" y="956"/>
                  </a:cubicBezTo>
                  <a:cubicBezTo>
                    <a:pt x="1338" y="957"/>
                    <a:pt x="1339" y="954"/>
                    <a:pt x="1336" y="954"/>
                  </a:cubicBezTo>
                  <a:cubicBezTo>
                    <a:pt x="1329" y="958"/>
                    <a:pt x="1326" y="965"/>
                    <a:pt x="1319" y="969"/>
                  </a:cubicBezTo>
                  <a:cubicBezTo>
                    <a:pt x="1316" y="968"/>
                    <a:pt x="1315" y="966"/>
                    <a:pt x="1311" y="967"/>
                  </a:cubicBezTo>
                  <a:cubicBezTo>
                    <a:pt x="1301" y="972"/>
                    <a:pt x="1295" y="982"/>
                    <a:pt x="1282" y="979"/>
                  </a:cubicBezTo>
                  <a:cubicBezTo>
                    <a:pt x="1273" y="977"/>
                    <a:pt x="1270" y="964"/>
                    <a:pt x="1261" y="963"/>
                  </a:cubicBezTo>
                  <a:cubicBezTo>
                    <a:pt x="1271" y="953"/>
                    <a:pt x="1263" y="938"/>
                    <a:pt x="1248" y="938"/>
                  </a:cubicBezTo>
                  <a:cubicBezTo>
                    <a:pt x="1248" y="935"/>
                    <a:pt x="1247" y="932"/>
                    <a:pt x="1245" y="929"/>
                  </a:cubicBezTo>
                  <a:cubicBezTo>
                    <a:pt x="1239" y="930"/>
                    <a:pt x="1236" y="927"/>
                    <a:pt x="1232" y="925"/>
                  </a:cubicBezTo>
                  <a:cubicBezTo>
                    <a:pt x="1230" y="922"/>
                    <a:pt x="1230" y="916"/>
                    <a:pt x="1227" y="914"/>
                  </a:cubicBezTo>
                  <a:cubicBezTo>
                    <a:pt x="1224" y="912"/>
                    <a:pt x="1222" y="913"/>
                    <a:pt x="1218" y="914"/>
                  </a:cubicBezTo>
                  <a:cubicBezTo>
                    <a:pt x="1216" y="913"/>
                    <a:pt x="1214" y="910"/>
                    <a:pt x="1211" y="909"/>
                  </a:cubicBezTo>
                  <a:cubicBezTo>
                    <a:pt x="1200" y="909"/>
                    <a:pt x="1191" y="903"/>
                    <a:pt x="1188" y="894"/>
                  </a:cubicBezTo>
                  <a:cubicBezTo>
                    <a:pt x="1186" y="888"/>
                    <a:pt x="1188" y="882"/>
                    <a:pt x="1186" y="877"/>
                  </a:cubicBezTo>
                  <a:cubicBezTo>
                    <a:pt x="1181" y="865"/>
                    <a:pt x="1173" y="858"/>
                    <a:pt x="1162" y="853"/>
                  </a:cubicBezTo>
                  <a:cubicBezTo>
                    <a:pt x="1161" y="852"/>
                    <a:pt x="1162" y="848"/>
                    <a:pt x="1159" y="849"/>
                  </a:cubicBezTo>
                  <a:cubicBezTo>
                    <a:pt x="1156" y="846"/>
                    <a:pt x="1152" y="850"/>
                    <a:pt x="1149" y="848"/>
                  </a:cubicBezTo>
                  <a:cubicBezTo>
                    <a:pt x="1149" y="833"/>
                    <a:pt x="1138" y="819"/>
                    <a:pt x="1142" y="805"/>
                  </a:cubicBezTo>
                  <a:cubicBezTo>
                    <a:pt x="1140" y="802"/>
                    <a:pt x="1136" y="801"/>
                    <a:pt x="1135" y="797"/>
                  </a:cubicBezTo>
                  <a:cubicBezTo>
                    <a:pt x="1135" y="784"/>
                    <a:pt x="1124" y="781"/>
                    <a:pt x="1114" y="778"/>
                  </a:cubicBezTo>
                  <a:cubicBezTo>
                    <a:pt x="1108" y="772"/>
                    <a:pt x="1104" y="760"/>
                    <a:pt x="1106" y="753"/>
                  </a:cubicBezTo>
                  <a:cubicBezTo>
                    <a:pt x="1094" y="749"/>
                    <a:pt x="1092" y="733"/>
                    <a:pt x="1084" y="723"/>
                  </a:cubicBezTo>
                  <a:cubicBezTo>
                    <a:pt x="1080" y="718"/>
                    <a:pt x="1074" y="715"/>
                    <a:pt x="1072" y="709"/>
                  </a:cubicBezTo>
                  <a:cubicBezTo>
                    <a:pt x="1070" y="706"/>
                    <a:pt x="1071" y="703"/>
                    <a:pt x="1070" y="700"/>
                  </a:cubicBezTo>
                  <a:cubicBezTo>
                    <a:pt x="1067" y="695"/>
                    <a:pt x="1059" y="696"/>
                    <a:pt x="1060" y="689"/>
                  </a:cubicBezTo>
                  <a:cubicBezTo>
                    <a:pt x="1064" y="692"/>
                    <a:pt x="1066" y="696"/>
                    <a:pt x="1074" y="695"/>
                  </a:cubicBezTo>
                  <a:cubicBezTo>
                    <a:pt x="1075" y="687"/>
                    <a:pt x="1067" y="675"/>
                    <a:pt x="1074" y="670"/>
                  </a:cubicBezTo>
                  <a:cubicBezTo>
                    <a:pt x="1074" y="687"/>
                    <a:pt x="1082" y="694"/>
                    <a:pt x="1096" y="697"/>
                  </a:cubicBezTo>
                  <a:cubicBezTo>
                    <a:pt x="1099" y="702"/>
                    <a:pt x="1101" y="710"/>
                    <a:pt x="1106" y="715"/>
                  </a:cubicBezTo>
                  <a:cubicBezTo>
                    <a:pt x="1111" y="721"/>
                    <a:pt x="1117" y="722"/>
                    <a:pt x="1122" y="726"/>
                  </a:cubicBezTo>
                  <a:cubicBezTo>
                    <a:pt x="1127" y="731"/>
                    <a:pt x="1127" y="739"/>
                    <a:pt x="1131" y="746"/>
                  </a:cubicBezTo>
                  <a:cubicBezTo>
                    <a:pt x="1136" y="754"/>
                    <a:pt x="1143" y="749"/>
                    <a:pt x="1150" y="751"/>
                  </a:cubicBezTo>
                  <a:cubicBezTo>
                    <a:pt x="1174" y="756"/>
                    <a:pt x="1166" y="802"/>
                    <a:pt x="1188" y="811"/>
                  </a:cubicBezTo>
                  <a:cubicBezTo>
                    <a:pt x="1191" y="811"/>
                    <a:pt x="1193" y="810"/>
                    <a:pt x="1197" y="810"/>
                  </a:cubicBezTo>
                  <a:cubicBezTo>
                    <a:pt x="1201" y="812"/>
                    <a:pt x="1206" y="818"/>
                    <a:pt x="1210" y="823"/>
                  </a:cubicBezTo>
                  <a:cubicBezTo>
                    <a:pt x="1215" y="829"/>
                    <a:pt x="1221" y="838"/>
                    <a:pt x="1228" y="847"/>
                  </a:cubicBezTo>
                  <a:cubicBezTo>
                    <a:pt x="1240" y="860"/>
                    <a:pt x="1255" y="866"/>
                    <a:pt x="1246" y="889"/>
                  </a:cubicBezTo>
                  <a:cubicBezTo>
                    <a:pt x="1256" y="893"/>
                    <a:pt x="1257" y="910"/>
                    <a:pt x="1254" y="923"/>
                  </a:cubicBezTo>
                  <a:cubicBezTo>
                    <a:pt x="1259" y="927"/>
                    <a:pt x="1264" y="932"/>
                    <a:pt x="1267" y="938"/>
                  </a:cubicBezTo>
                  <a:cubicBezTo>
                    <a:pt x="1274" y="939"/>
                    <a:pt x="1283" y="939"/>
                    <a:pt x="1289" y="935"/>
                  </a:cubicBezTo>
                  <a:cubicBezTo>
                    <a:pt x="1293" y="931"/>
                    <a:pt x="1293" y="921"/>
                    <a:pt x="1299" y="921"/>
                  </a:cubicBezTo>
                  <a:cubicBezTo>
                    <a:pt x="1311" y="920"/>
                    <a:pt x="1318" y="917"/>
                    <a:pt x="1325" y="914"/>
                  </a:cubicBezTo>
                  <a:cubicBezTo>
                    <a:pt x="1329" y="912"/>
                    <a:pt x="1333" y="912"/>
                    <a:pt x="1336" y="911"/>
                  </a:cubicBezTo>
                  <a:cubicBezTo>
                    <a:pt x="1340" y="908"/>
                    <a:pt x="1343" y="900"/>
                    <a:pt x="1348" y="895"/>
                  </a:cubicBezTo>
                  <a:cubicBezTo>
                    <a:pt x="1356" y="887"/>
                    <a:pt x="1362" y="882"/>
                    <a:pt x="1370" y="875"/>
                  </a:cubicBezTo>
                  <a:cubicBezTo>
                    <a:pt x="1377" y="868"/>
                    <a:pt x="1382" y="864"/>
                    <a:pt x="1393" y="863"/>
                  </a:cubicBezTo>
                  <a:cubicBezTo>
                    <a:pt x="1396" y="838"/>
                    <a:pt x="1419" y="832"/>
                    <a:pt x="1434" y="818"/>
                  </a:cubicBezTo>
                  <a:cubicBezTo>
                    <a:pt x="1434" y="814"/>
                    <a:pt x="1433" y="812"/>
                    <a:pt x="1433" y="808"/>
                  </a:cubicBezTo>
                  <a:cubicBezTo>
                    <a:pt x="1439" y="803"/>
                    <a:pt x="1449" y="801"/>
                    <a:pt x="1447" y="788"/>
                  </a:cubicBezTo>
                  <a:cubicBezTo>
                    <a:pt x="1455" y="782"/>
                    <a:pt x="1457" y="771"/>
                    <a:pt x="1455" y="757"/>
                  </a:cubicBezTo>
                  <a:cubicBezTo>
                    <a:pt x="1459" y="758"/>
                    <a:pt x="1461" y="756"/>
                    <a:pt x="1463" y="755"/>
                  </a:cubicBezTo>
                  <a:cubicBezTo>
                    <a:pt x="1460" y="738"/>
                    <a:pt x="1475" y="729"/>
                    <a:pt x="1466" y="712"/>
                  </a:cubicBezTo>
                  <a:cubicBezTo>
                    <a:pt x="1457" y="713"/>
                    <a:pt x="1454" y="700"/>
                    <a:pt x="1447" y="697"/>
                  </a:cubicBezTo>
                  <a:cubicBezTo>
                    <a:pt x="1437" y="692"/>
                    <a:pt x="1426" y="699"/>
                    <a:pt x="1417" y="693"/>
                  </a:cubicBezTo>
                  <a:cubicBezTo>
                    <a:pt x="1406" y="686"/>
                    <a:pt x="1409" y="668"/>
                    <a:pt x="1401" y="658"/>
                  </a:cubicBezTo>
                  <a:cubicBezTo>
                    <a:pt x="1400" y="677"/>
                    <a:pt x="1385" y="685"/>
                    <a:pt x="1387" y="706"/>
                  </a:cubicBezTo>
                  <a:cubicBezTo>
                    <a:pt x="1381" y="709"/>
                    <a:pt x="1377" y="706"/>
                    <a:pt x="1370" y="707"/>
                  </a:cubicBezTo>
                  <a:cubicBezTo>
                    <a:pt x="1365" y="709"/>
                    <a:pt x="1362" y="716"/>
                    <a:pt x="1358" y="715"/>
                  </a:cubicBezTo>
                  <a:cubicBezTo>
                    <a:pt x="1340" y="714"/>
                    <a:pt x="1363" y="674"/>
                    <a:pt x="1338" y="679"/>
                  </a:cubicBezTo>
                  <a:cubicBezTo>
                    <a:pt x="1335" y="685"/>
                    <a:pt x="1344" y="697"/>
                    <a:pt x="1338" y="703"/>
                  </a:cubicBezTo>
                  <a:cubicBezTo>
                    <a:pt x="1334" y="690"/>
                    <a:pt x="1318" y="689"/>
                    <a:pt x="1317" y="673"/>
                  </a:cubicBezTo>
                  <a:cubicBezTo>
                    <a:pt x="1310" y="669"/>
                    <a:pt x="1298" y="668"/>
                    <a:pt x="1298" y="657"/>
                  </a:cubicBezTo>
                  <a:cubicBezTo>
                    <a:pt x="1293" y="654"/>
                    <a:pt x="1290" y="651"/>
                    <a:pt x="1289" y="645"/>
                  </a:cubicBezTo>
                  <a:cubicBezTo>
                    <a:pt x="1284" y="643"/>
                    <a:pt x="1278" y="641"/>
                    <a:pt x="1277" y="635"/>
                  </a:cubicBezTo>
                  <a:cubicBezTo>
                    <a:pt x="1278" y="634"/>
                    <a:pt x="1283" y="635"/>
                    <a:pt x="1285" y="634"/>
                  </a:cubicBezTo>
                  <a:cubicBezTo>
                    <a:pt x="1285" y="627"/>
                    <a:pt x="1285" y="627"/>
                    <a:pt x="1285" y="627"/>
                  </a:cubicBezTo>
                  <a:cubicBezTo>
                    <a:pt x="1290" y="627"/>
                    <a:pt x="1290" y="627"/>
                    <a:pt x="1290" y="627"/>
                  </a:cubicBezTo>
                  <a:cubicBezTo>
                    <a:pt x="1288" y="610"/>
                    <a:pt x="1299" y="620"/>
                    <a:pt x="1306" y="626"/>
                  </a:cubicBezTo>
                  <a:cubicBezTo>
                    <a:pt x="1316" y="635"/>
                    <a:pt x="1327" y="651"/>
                    <a:pt x="1336" y="657"/>
                  </a:cubicBezTo>
                  <a:cubicBezTo>
                    <a:pt x="1352" y="644"/>
                    <a:pt x="1362" y="667"/>
                    <a:pt x="1380" y="666"/>
                  </a:cubicBezTo>
                  <a:cubicBezTo>
                    <a:pt x="1388" y="661"/>
                    <a:pt x="1393" y="652"/>
                    <a:pt x="1401" y="647"/>
                  </a:cubicBezTo>
                  <a:cubicBezTo>
                    <a:pt x="1408" y="652"/>
                    <a:pt x="1412" y="659"/>
                    <a:pt x="1416" y="666"/>
                  </a:cubicBezTo>
                  <a:cubicBezTo>
                    <a:pt x="1429" y="670"/>
                    <a:pt x="1436" y="663"/>
                    <a:pt x="1448" y="668"/>
                  </a:cubicBezTo>
                  <a:cubicBezTo>
                    <a:pt x="1451" y="668"/>
                    <a:pt x="1450" y="664"/>
                    <a:pt x="1455" y="665"/>
                  </a:cubicBezTo>
                  <a:cubicBezTo>
                    <a:pt x="1464" y="670"/>
                    <a:pt x="1468" y="663"/>
                    <a:pt x="1474" y="659"/>
                  </a:cubicBezTo>
                  <a:cubicBezTo>
                    <a:pt x="1479" y="657"/>
                    <a:pt x="1486" y="658"/>
                    <a:pt x="1486" y="652"/>
                  </a:cubicBezTo>
                  <a:cubicBezTo>
                    <a:pt x="1495" y="653"/>
                    <a:pt x="1501" y="644"/>
                    <a:pt x="1508" y="640"/>
                  </a:cubicBezTo>
                  <a:cubicBezTo>
                    <a:pt x="1514" y="642"/>
                    <a:pt x="1516" y="648"/>
                    <a:pt x="1519" y="653"/>
                  </a:cubicBezTo>
                  <a:cubicBezTo>
                    <a:pt x="1523" y="653"/>
                    <a:pt x="1526" y="651"/>
                    <a:pt x="1531" y="652"/>
                  </a:cubicBezTo>
                  <a:cubicBezTo>
                    <a:pt x="1532" y="655"/>
                    <a:pt x="1535" y="657"/>
                    <a:pt x="1536" y="659"/>
                  </a:cubicBezTo>
                  <a:cubicBezTo>
                    <a:pt x="1539" y="659"/>
                    <a:pt x="1541" y="658"/>
                    <a:pt x="1544" y="659"/>
                  </a:cubicBezTo>
                  <a:cubicBezTo>
                    <a:pt x="1545" y="662"/>
                    <a:pt x="1546" y="664"/>
                    <a:pt x="1547" y="667"/>
                  </a:cubicBezTo>
                  <a:cubicBezTo>
                    <a:pt x="1555" y="671"/>
                    <a:pt x="1559" y="664"/>
                    <a:pt x="1562" y="659"/>
                  </a:cubicBezTo>
                  <a:cubicBezTo>
                    <a:pt x="1566" y="671"/>
                    <a:pt x="1552" y="672"/>
                    <a:pt x="1553" y="682"/>
                  </a:cubicBezTo>
                  <a:cubicBezTo>
                    <a:pt x="1553" y="687"/>
                    <a:pt x="1566" y="695"/>
                    <a:pt x="1571" y="697"/>
                  </a:cubicBezTo>
                  <a:cubicBezTo>
                    <a:pt x="1592" y="705"/>
                    <a:pt x="1580" y="671"/>
                    <a:pt x="1586" y="661"/>
                  </a:cubicBezTo>
                  <a:cubicBezTo>
                    <a:pt x="1587" y="667"/>
                    <a:pt x="1585" y="672"/>
                    <a:pt x="1585" y="677"/>
                  </a:cubicBezTo>
                  <a:cubicBezTo>
                    <a:pt x="1587" y="680"/>
                    <a:pt x="1590" y="681"/>
                    <a:pt x="1592" y="683"/>
                  </a:cubicBezTo>
                  <a:cubicBezTo>
                    <a:pt x="1595" y="712"/>
                    <a:pt x="1602" y="735"/>
                    <a:pt x="1614" y="755"/>
                  </a:cubicBezTo>
                  <a:cubicBezTo>
                    <a:pt x="1614" y="758"/>
                    <a:pt x="1614" y="760"/>
                    <a:pt x="1615" y="762"/>
                  </a:cubicBezTo>
                  <a:cubicBezTo>
                    <a:pt x="1616" y="764"/>
                    <a:pt x="1619" y="763"/>
                    <a:pt x="1621" y="765"/>
                  </a:cubicBezTo>
                  <a:cubicBezTo>
                    <a:pt x="1621" y="772"/>
                    <a:pt x="1625" y="776"/>
                    <a:pt x="1629" y="779"/>
                  </a:cubicBezTo>
                  <a:cubicBezTo>
                    <a:pt x="1628" y="802"/>
                    <a:pt x="1645" y="814"/>
                    <a:pt x="1647" y="830"/>
                  </a:cubicBezTo>
                  <a:cubicBezTo>
                    <a:pt x="1648" y="844"/>
                    <a:pt x="1651" y="853"/>
                    <a:pt x="1658" y="862"/>
                  </a:cubicBezTo>
                  <a:cubicBezTo>
                    <a:pt x="1663" y="856"/>
                    <a:pt x="1660" y="849"/>
                    <a:pt x="1661" y="842"/>
                  </a:cubicBezTo>
                  <a:cubicBezTo>
                    <a:pt x="1662" y="838"/>
                    <a:pt x="1665" y="835"/>
                    <a:pt x="1666" y="831"/>
                  </a:cubicBezTo>
                  <a:cubicBezTo>
                    <a:pt x="1666" y="830"/>
                    <a:pt x="1665" y="827"/>
                    <a:pt x="1665" y="825"/>
                  </a:cubicBezTo>
                  <a:cubicBezTo>
                    <a:pt x="1665" y="820"/>
                    <a:pt x="1669" y="814"/>
                    <a:pt x="1669" y="810"/>
                  </a:cubicBezTo>
                  <a:cubicBezTo>
                    <a:pt x="1669" y="804"/>
                    <a:pt x="1665" y="794"/>
                    <a:pt x="1664" y="783"/>
                  </a:cubicBezTo>
                  <a:close/>
                  <a:moveTo>
                    <a:pt x="911" y="465"/>
                  </a:moveTo>
                  <a:cubicBezTo>
                    <a:pt x="918" y="465"/>
                    <a:pt x="918" y="465"/>
                    <a:pt x="918" y="465"/>
                  </a:cubicBezTo>
                  <a:cubicBezTo>
                    <a:pt x="918" y="468"/>
                    <a:pt x="910" y="471"/>
                    <a:pt x="911" y="465"/>
                  </a:cubicBezTo>
                  <a:close/>
                  <a:moveTo>
                    <a:pt x="923" y="465"/>
                  </a:moveTo>
                  <a:cubicBezTo>
                    <a:pt x="924" y="455"/>
                    <a:pt x="940" y="454"/>
                    <a:pt x="947" y="459"/>
                  </a:cubicBezTo>
                  <a:cubicBezTo>
                    <a:pt x="947" y="468"/>
                    <a:pt x="931" y="466"/>
                    <a:pt x="923" y="465"/>
                  </a:cubicBezTo>
                  <a:close/>
                  <a:moveTo>
                    <a:pt x="1059" y="449"/>
                  </a:moveTo>
                  <a:cubicBezTo>
                    <a:pt x="1056" y="449"/>
                    <a:pt x="1055" y="446"/>
                    <a:pt x="1052" y="444"/>
                  </a:cubicBezTo>
                  <a:cubicBezTo>
                    <a:pt x="1049" y="444"/>
                    <a:pt x="1048" y="446"/>
                    <a:pt x="1045" y="445"/>
                  </a:cubicBezTo>
                  <a:cubicBezTo>
                    <a:pt x="1041" y="445"/>
                    <a:pt x="1041" y="441"/>
                    <a:pt x="1038" y="440"/>
                  </a:cubicBezTo>
                  <a:cubicBezTo>
                    <a:pt x="1035" y="439"/>
                    <a:pt x="1033" y="441"/>
                    <a:pt x="1030" y="442"/>
                  </a:cubicBezTo>
                  <a:cubicBezTo>
                    <a:pt x="1026" y="440"/>
                    <a:pt x="1024" y="437"/>
                    <a:pt x="1021" y="435"/>
                  </a:cubicBezTo>
                  <a:cubicBezTo>
                    <a:pt x="1015" y="442"/>
                    <a:pt x="1008" y="436"/>
                    <a:pt x="1001" y="437"/>
                  </a:cubicBezTo>
                  <a:cubicBezTo>
                    <a:pt x="990" y="438"/>
                    <a:pt x="981" y="446"/>
                    <a:pt x="976" y="453"/>
                  </a:cubicBezTo>
                  <a:cubicBezTo>
                    <a:pt x="959" y="454"/>
                    <a:pt x="951" y="450"/>
                    <a:pt x="934" y="450"/>
                  </a:cubicBezTo>
                  <a:cubicBezTo>
                    <a:pt x="931" y="445"/>
                    <a:pt x="929" y="437"/>
                    <a:pt x="924" y="433"/>
                  </a:cubicBezTo>
                  <a:cubicBezTo>
                    <a:pt x="925" y="429"/>
                    <a:pt x="927" y="425"/>
                    <a:pt x="925" y="420"/>
                  </a:cubicBezTo>
                  <a:cubicBezTo>
                    <a:pt x="927" y="419"/>
                    <a:pt x="929" y="418"/>
                    <a:pt x="932" y="419"/>
                  </a:cubicBezTo>
                  <a:cubicBezTo>
                    <a:pt x="930" y="406"/>
                    <a:pt x="932" y="395"/>
                    <a:pt x="944" y="395"/>
                  </a:cubicBezTo>
                  <a:cubicBezTo>
                    <a:pt x="945" y="389"/>
                    <a:pt x="942" y="388"/>
                    <a:pt x="942" y="383"/>
                  </a:cubicBezTo>
                  <a:cubicBezTo>
                    <a:pt x="950" y="377"/>
                    <a:pt x="951" y="363"/>
                    <a:pt x="968" y="365"/>
                  </a:cubicBezTo>
                  <a:cubicBezTo>
                    <a:pt x="971" y="368"/>
                    <a:pt x="966" y="366"/>
                    <a:pt x="966" y="370"/>
                  </a:cubicBezTo>
                  <a:cubicBezTo>
                    <a:pt x="971" y="376"/>
                    <a:pt x="981" y="370"/>
                    <a:pt x="987" y="374"/>
                  </a:cubicBezTo>
                  <a:cubicBezTo>
                    <a:pt x="985" y="379"/>
                    <a:pt x="979" y="379"/>
                    <a:pt x="978" y="384"/>
                  </a:cubicBezTo>
                  <a:cubicBezTo>
                    <a:pt x="982" y="386"/>
                    <a:pt x="988" y="386"/>
                    <a:pt x="991" y="389"/>
                  </a:cubicBezTo>
                  <a:cubicBezTo>
                    <a:pt x="991" y="392"/>
                    <a:pt x="990" y="396"/>
                    <a:pt x="992" y="397"/>
                  </a:cubicBezTo>
                  <a:cubicBezTo>
                    <a:pt x="993" y="399"/>
                    <a:pt x="996" y="398"/>
                    <a:pt x="998" y="399"/>
                  </a:cubicBezTo>
                  <a:cubicBezTo>
                    <a:pt x="1001" y="393"/>
                    <a:pt x="1013" y="396"/>
                    <a:pt x="1014" y="387"/>
                  </a:cubicBezTo>
                  <a:cubicBezTo>
                    <a:pt x="1016" y="388"/>
                    <a:pt x="1019" y="389"/>
                    <a:pt x="1023" y="389"/>
                  </a:cubicBezTo>
                  <a:cubicBezTo>
                    <a:pt x="1025" y="388"/>
                    <a:pt x="1025" y="384"/>
                    <a:pt x="1027" y="382"/>
                  </a:cubicBezTo>
                  <a:cubicBezTo>
                    <a:pt x="1017" y="381"/>
                    <a:pt x="1005" y="384"/>
                    <a:pt x="999" y="373"/>
                  </a:cubicBezTo>
                  <a:cubicBezTo>
                    <a:pt x="1005" y="364"/>
                    <a:pt x="1021" y="365"/>
                    <a:pt x="1027" y="356"/>
                  </a:cubicBezTo>
                  <a:cubicBezTo>
                    <a:pt x="1035" y="358"/>
                    <a:pt x="1039" y="350"/>
                    <a:pt x="1047" y="353"/>
                  </a:cubicBezTo>
                  <a:cubicBezTo>
                    <a:pt x="1045" y="358"/>
                    <a:pt x="1040" y="360"/>
                    <a:pt x="1035" y="362"/>
                  </a:cubicBezTo>
                  <a:cubicBezTo>
                    <a:pt x="1036" y="366"/>
                    <a:pt x="1039" y="366"/>
                    <a:pt x="1042" y="368"/>
                  </a:cubicBezTo>
                  <a:cubicBezTo>
                    <a:pt x="1038" y="370"/>
                    <a:pt x="1040" y="378"/>
                    <a:pt x="1037" y="382"/>
                  </a:cubicBezTo>
                  <a:cubicBezTo>
                    <a:pt x="1033" y="383"/>
                    <a:pt x="1033" y="379"/>
                    <a:pt x="1029" y="380"/>
                  </a:cubicBezTo>
                  <a:cubicBezTo>
                    <a:pt x="1029" y="388"/>
                    <a:pt x="1037" y="388"/>
                    <a:pt x="1040" y="393"/>
                  </a:cubicBezTo>
                  <a:cubicBezTo>
                    <a:pt x="1049" y="391"/>
                    <a:pt x="1049" y="398"/>
                    <a:pt x="1058" y="396"/>
                  </a:cubicBezTo>
                  <a:cubicBezTo>
                    <a:pt x="1067" y="408"/>
                    <a:pt x="1087" y="411"/>
                    <a:pt x="1099" y="418"/>
                  </a:cubicBezTo>
                  <a:cubicBezTo>
                    <a:pt x="1105" y="421"/>
                    <a:pt x="1106" y="431"/>
                    <a:pt x="1112" y="436"/>
                  </a:cubicBezTo>
                  <a:cubicBezTo>
                    <a:pt x="1106" y="454"/>
                    <a:pt x="1075" y="450"/>
                    <a:pt x="1059" y="449"/>
                  </a:cubicBezTo>
                  <a:close/>
                  <a:moveTo>
                    <a:pt x="1104" y="91"/>
                  </a:moveTo>
                  <a:cubicBezTo>
                    <a:pt x="1108" y="89"/>
                    <a:pt x="1112" y="93"/>
                    <a:pt x="1115" y="94"/>
                  </a:cubicBezTo>
                  <a:cubicBezTo>
                    <a:pt x="1112" y="96"/>
                    <a:pt x="1108" y="92"/>
                    <a:pt x="1104" y="91"/>
                  </a:cubicBezTo>
                  <a:close/>
                  <a:moveTo>
                    <a:pt x="215" y="250"/>
                  </a:moveTo>
                  <a:cubicBezTo>
                    <a:pt x="215" y="251"/>
                    <a:pt x="214" y="252"/>
                    <a:pt x="215" y="252"/>
                  </a:cubicBezTo>
                  <a:cubicBezTo>
                    <a:pt x="217" y="250"/>
                    <a:pt x="221" y="244"/>
                    <a:pt x="217" y="245"/>
                  </a:cubicBezTo>
                  <a:cubicBezTo>
                    <a:pt x="222" y="239"/>
                    <a:pt x="233" y="233"/>
                    <a:pt x="233" y="227"/>
                  </a:cubicBezTo>
                  <a:cubicBezTo>
                    <a:pt x="238" y="227"/>
                    <a:pt x="246" y="222"/>
                    <a:pt x="248" y="214"/>
                  </a:cubicBezTo>
                  <a:cubicBezTo>
                    <a:pt x="246" y="214"/>
                    <a:pt x="243" y="217"/>
                    <a:pt x="242" y="215"/>
                  </a:cubicBezTo>
                  <a:cubicBezTo>
                    <a:pt x="248" y="212"/>
                    <a:pt x="251" y="208"/>
                    <a:pt x="258" y="206"/>
                  </a:cubicBezTo>
                  <a:cubicBezTo>
                    <a:pt x="260" y="209"/>
                    <a:pt x="257" y="213"/>
                    <a:pt x="257" y="216"/>
                  </a:cubicBezTo>
                  <a:cubicBezTo>
                    <a:pt x="262" y="217"/>
                    <a:pt x="268" y="210"/>
                    <a:pt x="274" y="208"/>
                  </a:cubicBezTo>
                  <a:cubicBezTo>
                    <a:pt x="277" y="207"/>
                    <a:pt x="283" y="209"/>
                    <a:pt x="287" y="206"/>
                  </a:cubicBezTo>
                  <a:cubicBezTo>
                    <a:pt x="288" y="206"/>
                    <a:pt x="290" y="202"/>
                    <a:pt x="292" y="201"/>
                  </a:cubicBezTo>
                  <a:cubicBezTo>
                    <a:pt x="297" y="196"/>
                    <a:pt x="310" y="191"/>
                    <a:pt x="305" y="187"/>
                  </a:cubicBezTo>
                  <a:cubicBezTo>
                    <a:pt x="309" y="187"/>
                    <a:pt x="308" y="182"/>
                    <a:pt x="311" y="180"/>
                  </a:cubicBezTo>
                  <a:cubicBezTo>
                    <a:pt x="313" y="181"/>
                    <a:pt x="313" y="182"/>
                    <a:pt x="314" y="181"/>
                  </a:cubicBezTo>
                  <a:cubicBezTo>
                    <a:pt x="323" y="157"/>
                    <a:pt x="359" y="143"/>
                    <a:pt x="376" y="124"/>
                  </a:cubicBezTo>
                  <a:cubicBezTo>
                    <a:pt x="369" y="128"/>
                    <a:pt x="360" y="131"/>
                    <a:pt x="353" y="134"/>
                  </a:cubicBezTo>
                  <a:cubicBezTo>
                    <a:pt x="361" y="124"/>
                    <a:pt x="378" y="117"/>
                    <a:pt x="387" y="108"/>
                  </a:cubicBezTo>
                  <a:cubicBezTo>
                    <a:pt x="396" y="101"/>
                    <a:pt x="401" y="100"/>
                    <a:pt x="400" y="94"/>
                  </a:cubicBezTo>
                  <a:cubicBezTo>
                    <a:pt x="322" y="137"/>
                    <a:pt x="252" y="193"/>
                    <a:pt x="200" y="258"/>
                  </a:cubicBezTo>
                  <a:cubicBezTo>
                    <a:pt x="202" y="257"/>
                    <a:pt x="206" y="253"/>
                    <a:pt x="208" y="254"/>
                  </a:cubicBezTo>
                  <a:cubicBezTo>
                    <a:pt x="203" y="260"/>
                    <a:pt x="192" y="264"/>
                    <a:pt x="192" y="271"/>
                  </a:cubicBezTo>
                  <a:cubicBezTo>
                    <a:pt x="194" y="265"/>
                    <a:pt x="199" y="268"/>
                    <a:pt x="203" y="266"/>
                  </a:cubicBezTo>
                  <a:cubicBezTo>
                    <a:pt x="210" y="262"/>
                    <a:pt x="210" y="255"/>
                    <a:pt x="215" y="250"/>
                  </a:cubicBezTo>
                  <a:close/>
                  <a:moveTo>
                    <a:pt x="63" y="1119"/>
                  </a:moveTo>
                  <a:cubicBezTo>
                    <a:pt x="63" y="1103"/>
                    <a:pt x="54" y="1079"/>
                    <a:pt x="50" y="1063"/>
                  </a:cubicBezTo>
                  <a:cubicBezTo>
                    <a:pt x="48" y="1055"/>
                    <a:pt x="40" y="1047"/>
                    <a:pt x="37" y="1040"/>
                  </a:cubicBezTo>
                  <a:cubicBezTo>
                    <a:pt x="33" y="1032"/>
                    <a:pt x="30" y="1023"/>
                    <a:pt x="27" y="1015"/>
                  </a:cubicBezTo>
                  <a:cubicBezTo>
                    <a:pt x="21" y="998"/>
                    <a:pt x="12" y="982"/>
                    <a:pt x="8" y="967"/>
                  </a:cubicBezTo>
                  <a:cubicBezTo>
                    <a:pt x="7" y="962"/>
                    <a:pt x="6" y="954"/>
                    <a:pt x="5" y="947"/>
                  </a:cubicBezTo>
                  <a:cubicBezTo>
                    <a:pt x="4" y="944"/>
                    <a:pt x="0" y="929"/>
                    <a:pt x="1" y="934"/>
                  </a:cubicBezTo>
                  <a:cubicBezTo>
                    <a:pt x="15" y="1040"/>
                    <a:pt x="48" y="1132"/>
                    <a:pt x="89" y="1208"/>
                  </a:cubicBezTo>
                  <a:cubicBezTo>
                    <a:pt x="80" y="1183"/>
                    <a:pt x="62" y="1159"/>
                    <a:pt x="61" y="1131"/>
                  </a:cubicBezTo>
                  <a:cubicBezTo>
                    <a:pt x="61" y="1127"/>
                    <a:pt x="63" y="1123"/>
                    <a:pt x="63" y="1119"/>
                  </a:cubicBezTo>
                  <a:close/>
                  <a:moveTo>
                    <a:pt x="585" y="5"/>
                  </a:moveTo>
                  <a:cubicBezTo>
                    <a:pt x="584" y="5"/>
                    <a:pt x="583" y="5"/>
                    <a:pt x="583" y="4"/>
                  </a:cubicBezTo>
                  <a:cubicBezTo>
                    <a:pt x="584" y="4"/>
                    <a:pt x="585" y="4"/>
                    <a:pt x="585" y="3"/>
                  </a:cubicBezTo>
                  <a:cubicBezTo>
                    <a:pt x="581" y="3"/>
                    <a:pt x="578" y="3"/>
                    <a:pt x="577" y="6"/>
                  </a:cubicBezTo>
                  <a:cubicBezTo>
                    <a:pt x="580" y="7"/>
                    <a:pt x="584" y="7"/>
                    <a:pt x="585" y="5"/>
                  </a:cubicBezTo>
                  <a:close/>
                </a:path>
              </a:pathLst>
            </a:custGeom>
            <a:grpFill/>
            <a:ln w="9525">
              <a:solidFill>
                <a:srgbClr val="FFFFFF"/>
              </a:solidFill>
              <a:round/>
              <a:headEnd/>
              <a:tailEnd/>
            </a:ln>
          </p:spPr>
          <p:txBody>
            <a:bodyPr/>
            <a:lstStyle>
              <a:lvl1pPr eaLnBrk="0" hangingPunct="0">
                <a:defRPr sz="1000" b="1">
                  <a:solidFill>
                    <a:schemeClr val="tx1"/>
                  </a:solidFill>
                  <a:latin typeface="Arial" panose="020B0604020202020204" pitchFamily="34" charset="0"/>
                </a:defRPr>
              </a:lvl1pPr>
              <a:lvl2pPr marL="742950" indent="-285750" eaLnBrk="0" hangingPunct="0">
                <a:defRPr sz="1000" b="1">
                  <a:solidFill>
                    <a:schemeClr val="tx1"/>
                  </a:solidFill>
                  <a:latin typeface="Arial" panose="020B0604020202020204" pitchFamily="34" charset="0"/>
                </a:defRPr>
              </a:lvl2pPr>
              <a:lvl3pPr marL="1143000" indent="-228600" eaLnBrk="0" hangingPunct="0">
                <a:defRPr sz="1000" b="1">
                  <a:solidFill>
                    <a:schemeClr val="tx1"/>
                  </a:solidFill>
                  <a:latin typeface="Arial" panose="020B0604020202020204" pitchFamily="34" charset="0"/>
                </a:defRPr>
              </a:lvl3pPr>
              <a:lvl4pPr marL="1600200" indent="-228600" eaLnBrk="0" hangingPunct="0">
                <a:defRPr sz="1000" b="1">
                  <a:solidFill>
                    <a:schemeClr val="tx1"/>
                  </a:solidFill>
                  <a:latin typeface="Arial" panose="020B0604020202020204" pitchFamily="34" charset="0"/>
                </a:defRPr>
              </a:lvl4pPr>
              <a:lvl5pPr marL="2057400" indent="-228600" eaLnBrk="0" hangingPunct="0">
                <a:defRPr sz="1000" b="1">
                  <a:solidFill>
                    <a:schemeClr val="tx1"/>
                  </a:solidFill>
                  <a:latin typeface="Arial" panose="020B0604020202020204" pitchFamily="34" charset="0"/>
                </a:defRPr>
              </a:lvl5pPr>
              <a:lvl6pPr marL="25146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6pPr>
              <a:lvl7pPr marL="29718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7pPr>
              <a:lvl8pPr marL="34290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8pPr>
              <a:lvl9pPr marL="3886200" indent="-228600" eaLnBrk="0" fontAlgn="base" hangingPunct="0">
                <a:lnSpc>
                  <a:spcPct val="90000"/>
                </a:lnSpc>
                <a:spcBef>
                  <a:spcPct val="50000"/>
                </a:spcBef>
                <a:spcAft>
                  <a:spcPct val="0"/>
                </a:spcAft>
                <a:defRPr sz="1000" b="1">
                  <a:solidFill>
                    <a:schemeClr val="tx1"/>
                  </a:solidFill>
                  <a:latin typeface="Arial" panose="020B0604020202020204" pitchFamily="34" charset="0"/>
                </a:defRPr>
              </a:lvl9pPr>
            </a:lstStyle>
            <a:p>
              <a:pPr eaLnBrk="1" hangingPunct="1">
                <a:defRPr/>
              </a:pPr>
              <a:endParaRPr lang="en-US" altLang="en-US"/>
            </a:p>
          </p:txBody>
        </p:sp>
      </p:grpSp>
      <p:sp>
        <p:nvSpPr>
          <p:cNvPr id="34831" name="Rectangle 36"/>
          <p:cNvSpPr>
            <a:spLocks noChangeArrowheads="1"/>
          </p:cNvSpPr>
          <p:nvPr/>
        </p:nvSpPr>
        <p:spPr bwMode="auto">
          <a:xfrm>
            <a:off x="1909764" y="1440742"/>
            <a:ext cx="402907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1600">
                <a:latin typeface="Arial" panose="020B0604020202020204" pitchFamily="34" charset="0"/>
              </a:rPr>
              <a:t>“…with </a:t>
            </a:r>
            <a:r>
              <a:rPr lang="en-US" altLang="en-US" sz="2000">
                <a:latin typeface="Arial" panose="020B0604020202020204" pitchFamily="34" charset="0"/>
              </a:rPr>
              <a:t>quality benefits </a:t>
            </a:r>
            <a:r>
              <a:rPr lang="en-US" altLang="en-US" sz="1600">
                <a:latin typeface="Arial" panose="020B0604020202020204" pitchFamily="34" charset="0"/>
              </a:rPr>
              <a:t>for our clients.”</a:t>
            </a:r>
          </a:p>
        </p:txBody>
      </p:sp>
      <p:sp>
        <p:nvSpPr>
          <p:cNvPr id="34832" name="Rectangle 37"/>
          <p:cNvSpPr>
            <a:spLocks noChangeArrowheads="1"/>
          </p:cNvSpPr>
          <p:nvPr/>
        </p:nvSpPr>
        <p:spPr bwMode="auto">
          <a:xfrm>
            <a:off x="4724401" y="2659942"/>
            <a:ext cx="13446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dirty="0">
                <a:solidFill>
                  <a:schemeClr val="bg1"/>
                </a:solidFill>
                <a:latin typeface="Arial" panose="020B0604020202020204" pitchFamily="34" charset="0"/>
              </a:rPr>
              <a:t>68%</a:t>
            </a:r>
          </a:p>
        </p:txBody>
      </p:sp>
      <p:sp>
        <p:nvSpPr>
          <p:cNvPr id="34833" name="Rectangle 39"/>
          <p:cNvSpPr>
            <a:spLocks noChangeArrowheads="1"/>
          </p:cNvSpPr>
          <p:nvPr/>
        </p:nvSpPr>
        <p:spPr bwMode="auto">
          <a:xfrm>
            <a:off x="6713539" y="2659942"/>
            <a:ext cx="13430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a:solidFill>
                  <a:schemeClr val="bg1"/>
                </a:solidFill>
                <a:latin typeface="Arial" panose="020B0604020202020204" pitchFamily="34" charset="0"/>
              </a:rPr>
              <a:t>14%</a:t>
            </a:r>
          </a:p>
        </p:txBody>
      </p:sp>
      <p:sp>
        <p:nvSpPr>
          <p:cNvPr id="34834" name="Rectangle 40"/>
          <p:cNvSpPr>
            <a:spLocks noChangeArrowheads="1"/>
          </p:cNvSpPr>
          <p:nvPr/>
        </p:nvSpPr>
        <p:spPr bwMode="auto">
          <a:xfrm>
            <a:off x="4724401" y="4455405"/>
            <a:ext cx="13446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a:solidFill>
                  <a:schemeClr val="bg1"/>
                </a:solidFill>
                <a:latin typeface="Arial" panose="020B0604020202020204" pitchFamily="34" charset="0"/>
              </a:rPr>
              <a:t>29%</a:t>
            </a:r>
          </a:p>
        </p:txBody>
      </p:sp>
      <p:sp>
        <p:nvSpPr>
          <p:cNvPr id="34835" name="Rectangle 41"/>
          <p:cNvSpPr>
            <a:spLocks noChangeArrowheads="1"/>
          </p:cNvSpPr>
          <p:nvPr/>
        </p:nvSpPr>
        <p:spPr bwMode="auto">
          <a:xfrm>
            <a:off x="6713539" y="4455405"/>
            <a:ext cx="13430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a:solidFill>
                  <a:schemeClr val="bg1"/>
                </a:solidFill>
                <a:latin typeface="Arial" panose="020B0604020202020204" pitchFamily="34" charset="0"/>
              </a:rPr>
              <a:t>9%</a:t>
            </a:r>
          </a:p>
        </p:txBody>
      </p:sp>
      <p:sp>
        <p:nvSpPr>
          <p:cNvPr id="34836" name="Text Box 46"/>
          <p:cNvSpPr txBox="1">
            <a:spLocks noChangeArrowheads="1"/>
          </p:cNvSpPr>
          <p:nvPr/>
        </p:nvSpPr>
        <p:spPr bwMode="gray">
          <a:xfrm>
            <a:off x="7773988" y="4477630"/>
            <a:ext cx="230505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7800" indent="-177800" defTabSz="801688">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defTabSz="801688">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defTabSz="801688">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defTabSz="801688">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defTabSz="801688">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defTabSz="801688"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en-US" altLang="en-US" sz="1400">
                <a:latin typeface="Arial" panose="020B0604020202020204" pitchFamily="34" charset="0"/>
              </a:rPr>
              <a:t>Decrease in “Priority 4” incidents</a:t>
            </a:r>
          </a:p>
        </p:txBody>
      </p:sp>
      <p:sp>
        <p:nvSpPr>
          <p:cNvPr id="34837" name="TextBox 47"/>
          <p:cNvSpPr txBox="1">
            <a:spLocks noChangeArrowheads="1"/>
          </p:cNvSpPr>
          <p:nvPr/>
        </p:nvSpPr>
        <p:spPr bwMode="auto">
          <a:xfrm>
            <a:off x="8018464" y="1570917"/>
            <a:ext cx="1817687" cy="735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7131" tIns="28564" rIns="57131" bIns="28564">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r>
              <a:rPr lang="ja-JP" altLang="en-US" sz="1100" dirty="0">
                <a:solidFill>
                  <a:schemeClr val="bg1"/>
                </a:solidFill>
                <a:latin typeface="Arial" panose="020B0604020202020204" pitchFamily="34" charset="0"/>
              </a:rPr>
              <a:t>“</a:t>
            </a:r>
            <a:r>
              <a:rPr lang="en-US" altLang="ja-JP" sz="1100" dirty="0">
                <a:solidFill>
                  <a:schemeClr val="bg1"/>
                </a:solidFill>
                <a:latin typeface="Arial" panose="020B0604020202020204" pitchFamily="34" charset="0"/>
              </a:rPr>
              <a:t>File System Full</a:t>
            </a:r>
            <a:r>
              <a:rPr lang="ja-JP" altLang="en-US" sz="1100" dirty="0">
                <a:solidFill>
                  <a:schemeClr val="bg1"/>
                </a:solidFill>
                <a:latin typeface="Arial" panose="020B0604020202020204" pitchFamily="34" charset="0"/>
              </a:rPr>
              <a:t>”</a:t>
            </a:r>
            <a:r>
              <a:rPr lang="en-US" altLang="ja-JP" sz="1100" dirty="0">
                <a:solidFill>
                  <a:schemeClr val="bg1"/>
                </a:solidFill>
                <a:latin typeface="Arial" panose="020B0604020202020204" pitchFamily="34" charset="0"/>
              </a:rPr>
              <a:t> Example</a:t>
            </a:r>
          </a:p>
          <a:p>
            <a:pPr>
              <a:lnSpc>
                <a:spcPct val="100000"/>
              </a:lnSpc>
              <a:spcBef>
                <a:spcPct val="0"/>
              </a:spcBef>
            </a:pPr>
            <a:r>
              <a:rPr lang="en-US" altLang="en-US" sz="1100" dirty="0">
                <a:solidFill>
                  <a:schemeClr val="bg1"/>
                </a:solidFill>
                <a:latin typeface="Arial" panose="020B0604020202020204" pitchFamily="34" charset="0"/>
              </a:rPr>
              <a:t>FROM: &gt; 110 minutes</a:t>
            </a:r>
          </a:p>
          <a:p>
            <a:pPr>
              <a:lnSpc>
                <a:spcPct val="100000"/>
              </a:lnSpc>
              <a:spcBef>
                <a:spcPct val="0"/>
              </a:spcBef>
            </a:pPr>
            <a:r>
              <a:rPr lang="en-US" altLang="en-US" sz="1100" dirty="0">
                <a:solidFill>
                  <a:schemeClr val="bg1"/>
                </a:solidFill>
                <a:latin typeface="Arial" panose="020B0604020202020204" pitchFamily="34" charset="0"/>
              </a:rPr>
              <a:t>TO: &lt; 10 minutes</a:t>
            </a:r>
          </a:p>
        </p:txBody>
      </p:sp>
      <p:sp>
        <p:nvSpPr>
          <p:cNvPr id="53" name="Rounded Rectangle 52"/>
          <p:cNvSpPr/>
          <p:nvPr/>
        </p:nvSpPr>
        <p:spPr>
          <a:xfrm>
            <a:off x="2225675" y="5574591"/>
            <a:ext cx="2863850" cy="469900"/>
          </a:xfrm>
          <a:prstGeom prst="roundRect">
            <a:avLst/>
          </a:prstGeom>
          <a:solidFill>
            <a:schemeClr val="accent4"/>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600">
              <a:solidFill>
                <a:srgbClr val="FFFFFF"/>
              </a:solidFill>
              <a:ea typeface="MS PGothic" charset="0"/>
              <a:cs typeface="MS PGothic" charset="0"/>
            </a:endParaRPr>
          </a:p>
        </p:txBody>
      </p:sp>
      <p:sp>
        <p:nvSpPr>
          <p:cNvPr id="34839" name="Rectangle 53"/>
          <p:cNvSpPr>
            <a:spLocks noChangeArrowheads="1"/>
          </p:cNvSpPr>
          <p:nvPr/>
        </p:nvSpPr>
        <p:spPr bwMode="auto">
          <a:xfrm>
            <a:off x="2056165" y="5657142"/>
            <a:ext cx="317747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ts val="375"/>
              </a:spcBef>
              <a:buNone/>
            </a:pPr>
            <a:r>
              <a:rPr lang="en-US" altLang="en-US" sz="1400">
                <a:solidFill>
                  <a:schemeClr val="bg1"/>
                </a:solidFill>
                <a:latin typeface="Arial" panose="020B0604020202020204" pitchFamily="34" charset="0"/>
              </a:rPr>
              <a:t>Faster response &amp; resolution times</a:t>
            </a:r>
          </a:p>
        </p:txBody>
      </p:sp>
      <p:sp>
        <p:nvSpPr>
          <p:cNvPr id="55" name="Rounded Rectangle 54"/>
          <p:cNvSpPr/>
          <p:nvPr/>
        </p:nvSpPr>
        <p:spPr>
          <a:xfrm>
            <a:off x="6929439" y="5574591"/>
            <a:ext cx="3425825" cy="469900"/>
          </a:xfrm>
          <a:prstGeom prst="roundRect">
            <a:avLst/>
          </a:prstGeom>
          <a:solidFill>
            <a:schemeClr val="accent4"/>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600">
              <a:solidFill>
                <a:srgbClr val="FFFFFF"/>
              </a:solidFill>
              <a:ea typeface="MS PGothic" charset="0"/>
              <a:cs typeface="MS PGothic" charset="0"/>
            </a:endParaRPr>
          </a:p>
        </p:txBody>
      </p:sp>
      <p:sp>
        <p:nvSpPr>
          <p:cNvPr id="34841" name="Rectangle 55"/>
          <p:cNvSpPr>
            <a:spLocks noChangeArrowheads="1"/>
          </p:cNvSpPr>
          <p:nvPr/>
        </p:nvSpPr>
        <p:spPr bwMode="auto">
          <a:xfrm>
            <a:off x="6724968" y="5657142"/>
            <a:ext cx="384111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100000"/>
              </a:lnSpc>
              <a:spcBef>
                <a:spcPts val="375"/>
              </a:spcBef>
              <a:buNone/>
            </a:pPr>
            <a:r>
              <a:rPr lang="en-US" altLang="en-US" sz="1400">
                <a:solidFill>
                  <a:schemeClr val="bg1"/>
                </a:solidFill>
                <a:latin typeface="Arial" panose="020B0604020202020204" pitchFamily="34" charset="0"/>
              </a:rPr>
              <a:t>Improvement in non-critical event handling</a:t>
            </a:r>
          </a:p>
        </p:txBody>
      </p:sp>
      <p:sp>
        <p:nvSpPr>
          <p:cNvPr id="6" name="Date Placeholder 5">
            <a:extLst>
              <a:ext uri="{FF2B5EF4-FFF2-40B4-BE49-F238E27FC236}">
                <a16:creationId xmlns:a16="http://schemas.microsoft.com/office/drawing/2014/main" id="{EBE9000E-23A0-4515-B6A4-A467B4FAA1C7}"/>
              </a:ext>
            </a:extLst>
          </p:cNvPr>
          <p:cNvSpPr>
            <a:spLocks noGrp="1"/>
          </p:cNvSpPr>
          <p:nvPr>
            <p:ph type="dt" sz="half" idx="12"/>
          </p:nvPr>
        </p:nvSpPr>
        <p:spPr/>
        <p:txBody>
          <a:bodyPr/>
          <a:lstStyle/>
          <a:p>
            <a:pPr>
              <a:spcBef>
                <a:spcPct val="0"/>
              </a:spcBef>
              <a:buFontTx/>
              <a:buNone/>
            </a:pPr>
            <a:fld id="{69E9F6A3-F926-4D41-B9C9-CC5959B9917F}" type="datetime4">
              <a:rPr lang="en-AU" smtClean="0"/>
              <a:t>26 January 2018</a:t>
            </a:fld>
            <a:endParaRPr lang="en-AU"/>
          </a:p>
        </p:txBody>
      </p:sp>
      <p:sp>
        <p:nvSpPr>
          <p:cNvPr id="7" name="Footer Placeholder 6">
            <a:extLst>
              <a:ext uri="{FF2B5EF4-FFF2-40B4-BE49-F238E27FC236}">
                <a16:creationId xmlns:a16="http://schemas.microsoft.com/office/drawing/2014/main" id="{0BE10F68-5E97-4336-BA0C-BC5BA5E25065}"/>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409547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ltLang="en-US"/>
              <a:t>Value Proposition – Benefits of Dynamic Automation </a:t>
            </a:r>
            <a:endParaRPr lang="en-US" dirty="0"/>
          </a:p>
        </p:txBody>
      </p:sp>
      <p:sp>
        <p:nvSpPr>
          <p:cNvPr id="13" name="Slide Number Placeholder 12"/>
          <p:cNvSpPr>
            <a:spLocks noGrp="1"/>
          </p:cNvSpPr>
          <p:nvPr>
            <p:ph type="sldNum" sz="quarter" idx="11"/>
          </p:nvPr>
        </p:nvSpPr>
        <p:spPr/>
        <p:txBody>
          <a:bodyPr/>
          <a:lstStyle/>
          <a:p>
            <a:fld id="{3922C6F2-B8C0-4680-8EDC-9A2F2593CFCB}" type="slidenum">
              <a:rPr lang="en-US" altLang="en-US" smtClean="0"/>
              <a:pPr/>
              <a:t>8</a:t>
            </a:fld>
            <a:endParaRPr lang="en-US" altLang="en-US"/>
          </a:p>
        </p:txBody>
      </p:sp>
      <p:sp>
        <p:nvSpPr>
          <p:cNvPr id="29701" name="Rectangle 6"/>
          <p:cNvSpPr>
            <a:spLocks noChangeArrowheads="1"/>
          </p:cNvSpPr>
          <p:nvPr/>
        </p:nvSpPr>
        <p:spPr bwMode="auto">
          <a:xfrm>
            <a:off x="7335839" y="5257801"/>
            <a:ext cx="1520825" cy="652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80000"/>
              </a:lnSpc>
              <a:spcBef>
                <a:spcPct val="0"/>
              </a:spcBef>
              <a:buFontTx/>
              <a:buNone/>
            </a:pPr>
            <a:r>
              <a:rPr lang="en-US" altLang="en-US" sz="1400">
                <a:latin typeface="Arial" panose="020B0604020202020204" pitchFamily="34" charset="0"/>
              </a:rPr>
              <a:t>Quality of service</a:t>
            </a:r>
          </a:p>
          <a:p>
            <a:pPr>
              <a:lnSpc>
                <a:spcPct val="100000"/>
              </a:lnSpc>
              <a:spcBef>
                <a:spcPct val="0"/>
              </a:spcBef>
              <a:buFontTx/>
              <a:buNone/>
            </a:pPr>
            <a:endParaRPr lang="en-US" altLang="en-US" sz="1400">
              <a:latin typeface="Arial" panose="020B0604020202020204" pitchFamily="34" charset="0"/>
            </a:endParaRPr>
          </a:p>
        </p:txBody>
      </p:sp>
      <p:cxnSp>
        <p:nvCxnSpPr>
          <p:cNvPr id="6" name="Straight Connector 5"/>
          <p:cNvCxnSpPr/>
          <p:nvPr/>
        </p:nvCxnSpPr>
        <p:spPr>
          <a:xfrm>
            <a:off x="2905125" y="3844925"/>
            <a:ext cx="621030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2486025" y="2762250"/>
            <a:ext cx="838200" cy="838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14" name="Oval 13"/>
          <p:cNvSpPr/>
          <p:nvPr/>
        </p:nvSpPr>
        <p:spPr>
          <a:xfrm>
            <a:off x="3505200" y="4090988"/>
            <a:ext cx="838200" cy="838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15" name="Oval 14"/>
          <p:cNvSpPr/>
          <p:nvPr/>
        </p:nvSpPr>
        <p:spPr>
          <a:xfrm>
            <a:off x="4562475" y="2762250"/>
            <a:ext cx="838200" cy="838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16" name="Oval 15"/>
          <p:cNvSpPr/>
          <p:nvPr/>
        </p:nvSpPr>
        <p:spPr>
          <a:xfrm>
            <a:off x="5591175" y="4090988"/>
            <a:ext cx="838200" cy="838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17" name="Oval 16"/>
          <p:cNvSpPr/>
          <p:nvPr/>
        </p:nvSpPr>
        <p:spPr>
          <a:xfrm>
            <a:off x="6648450" y="2762250"/>
            <a:ext cx="838200" cy="838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18" name="Oval 17"/>
          <p:cNvSpPr/>
          <p:nvPr/>
        </p:nvSpPr>
        <p:spPr>
          <a:xfrm>
            <a:off x="7677150" y="4090988"/>
            <a:ext cx="838200" cy="838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19" name="Oval 18"/>
          <p:cNvSpPr/>
          <p:nvPr/>
        </p:nvSpPr>
        <p:spPr>
          <a:xfrm>
            <a:off x="8696325" y="2762250"/>
            <a:ext cx="838200" cy="8382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3" name="Oval 22"/>
          <p:cNvSpPr/>
          <p:nvPr/>
        </p:nvSpPr>
        <p:spPr>
          <a:xfrm>
            <a:off x="2441575" y="2719388"/>
            <a:ext cx="927100" cy="925512"/>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4" name="Oval 23"/>
          <p:cNvSpPr/>
          <p:nvPr/>
        </p:nvSpPr>
        <p:spPr>
          <a:xfrm>
            <a:off x="4518025" y="2719388"/>
            <a:ext cx="927100" cy="925512"/>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5" name="Oval 24"/>
          <p:cNvSpPr/>
          <p:nvPr/>
        </p:nvSpPr>
        <p:spPr>
          <a:xfrm>
            <a:off x="6604000" y="2719388"/>
            <a:ext cx="927100" cy="925512"/>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6" name="Oval 25"/>
          <p:cNvSpPr/>
          <p:nvPr/>
        </p:nvSpPr>
        <p:spPr>
          <a:xfrm>
            <a:off x="8651875" y="2719388"/>
            <a:ext cx="927100" cy="925512"/>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7" name="Oval 26"/>
          <p:cNvSpPr/>
          <p:nvPr/>
        </p:nvSpPr>
        <p:spPr>
          <a:xfrm>
            <a:off x="7632700" y="4046538"/>
            <a:ext cx="927100" cy="925512"/>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8" name="Oval 27"/>
          <p:cNvSpPr/>
          <p:nvPr/>
        </p:nvSpPr>
        <p:spPr>
          <a:xfrm>
            <a:off x="5546725" y="4046538"/>
            <a:ext cx="927100" cy="925512"/>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sp>
        <p:nvSpPr>
          <p:cNvPr id="29" name="Oval 28"/>
          <p:cNvSpPr/>
          <p:nvPr/>
        </p:nvSpPr>
        <p:spPr>
          <a:xfrm>
            <a:off x="3460750" y="4046538"/>
            <a:ext cx="927100" cy="925512"/>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FFFF"/>
              </a:solidFill>
              <a:ea typeface="MS PGothic" charset="0"/>
              <a:cs typeface="MS PGothic" charset="0"/>
            </a:endParaRPr>
          </a:p>
        </p:txBody>
      </p:sp>
      <p:cxnSp>
        <p:nvCxnSpPr>
          <p:cNvPr id="30" name="Straight Connector 29"/>
          <p:cNvCxnSpPr/>
          <p:nvPr/>
        </p:nvCxnSpPr>
        <p:spPr>
          <a:xfrm>
            <a:off x="2905125" y="3649664"/>
            <a:ext cx="0" cy="200025"/>
          </a:xfrm>
          <a:prstGeom prst="line">
            <a:avLst/>
          </a:prstGeom>
          <a:ln w="12700">
            <a:solidFill>
              <a:srgbClr val="34B34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4981575" y="3649664"/>
            <a:ext cx="0" cy="20002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067550" y="3649664"/>
            <a:ext cx="0" cy="20002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115425" y="3649664"/>
            <a:ext cx="0" cy="20002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8096250" y="3844926"/>
            <a:ext cx="0" cy="20002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010275" y="3844926"/>
            <a:ext cx="0" cy="20002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3924300" y="3844926"/>
            <a:ext cx="0" cy="20002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 name="Group 19461"/>
          <p:cNvGrpSpPr/>
          <p:nvPr/>
        </p:nvGrpSpPr>
        <p:grpSpPr>
          <a:xfrm>
            <a:off x="2622817" y="2888701"/>
            <a:ext cx="564616" cy="586020"/>
            <a:chOff x="1750623" y="2381700"/>
            <a:chExt cx="405981" cy="421372"/>
          </a:xfrm>
          <a:solidFill>
            <a:schemeClr val="bg1"/>
          </a:solidFill>
        </p:grpSpPr>
        <p:sp>
          <p:nvSpPr>
            <p:cNvPr id="3" name="Hexagon 19460"/>
            <p:cNvSpPr/>
            <p:nvPr/>
          </p:nvSpPr>
          <p:spPr>
            <a:xfrm>
              <a:off x="1885950" y="2535261"/>
              <a:ext cx="135327" cy="116661"/>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5" name="Hexagon 44"/>
            <p:cNvSpPr/>
            <p:nvPr/>
          </p:nvSpPr>
          <p:spPr>
            <a:xfrm>
              <a:off x="2021277" y="2456371"/>
              <a:ext cx="135327" cy="116661"/>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6" name="Hexagon 45"/>
            <p:cNvSpPr/>
            <p:nvPr/>
          </p:nvSpPr>
          <p:spPr>
            <a:xfrm>
              <a:off x="1750623" y="2456371"/>
              <a:ext cx="135327" cy="116661"/>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7" name="Hexagon 46"/>
            <p:cNvSpPr/>
            <p:nvPr/>
          </p:nvSpPr>
          <p:spPr>
            <a:xfrm>
              <a:off x="1885949" y="2381700"/>
              <a:ext cx="135327" cy="116661"/>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8" name="Hexagon 47"/>
            <p:cNvSpPr/>
            <p:nvPr/>
          </p:nvSpPr>
          <p:spPr>
            <a:xfrm>
              <a:off x="1885949" y="2686411"/>
              <a:ext cx="135327" cy="116661"/>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9" name="Hexagon 48"/>
            <p:cNvSpPr/>
            <p:nvPr/>
          </p:nvSpPr>
          <p:spPr>
            <a:xfrm>
              <a:off x="1750623" y="2605225"/>
              <a:ext cx="135327" cy="116661"/>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0" name="Hexagon 49"/>
            <p:cNvSpPr/>
            <p:nvPr/>
          </p:nvSpPr>
          <p:spPr>
            <a:xfrm>
              <a:off x="2021276" y="2605225"/>
              <a:ext cx="135327" cy="116661"/>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grpSp>
      <p:sp>
        <p:nvSpPr>
          <p:cNvPr id="29725" name="Rectangle 19462"/>
          <p:cNvSpPr>
            <a:spLocks noChangeArrowheads="1"/>
          </p:cNvSpPr>
          <p:nvPr/>
        </p:nvSpPr>
        <p:spPr bwMode="auto">
          <a:xfrm>
            <a:off x="2116139" y="2049463"/>
            <a:ext cx="1577975" cy="684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80000"/>
              </a:lnSpc>
              <a:spcBef>
                <a:spcPct val="0"/>
              </a:spcBef>
              <a:buFontTx/>
              <a:buNone/>
            </a:pPr>
            <a:r>
              <a:rPr lang="en-US" altLang="en-US" sz="1600">
                <a:latin typeface="Arial" panose="020B0604020202020204" pitchFamily="34" charset="0"/>
              </a:rPr>
              <a:t>Consistency of outcomes</a:t>
            </a:r>
            <a:br>
              <a:rPr lang="en-US" altLang="en-US" sz="1600">
                <a:latin typeface="Arial" panose="020B0604020202020204" pitchFamily="34" charset="0"/>
              </a:rPr>
            </a:br>
            <a:endParaRPr lang="en-US" altLang="en-US" sz="1600">
              <a:latin typeface="Arial" panose="020B0604020202020204" pitchFamily="34" charset="0"/>
            </a:endParaRPr>
          </a:p>
        </p:txBody>
      </p:sp>
      <p:sp>
        <p:nvSpPr>
          <p:cNvPr id="29726" name="Rectangle 52"/>
          <p:cNvSpPr>
            <a:spLocks noChangeArrowheads="1"/>
          </p:cNvSpPr>
          <p:nvPr/>
        </p:nvSpPr>
        <p:spPr bwMode="auto">
          <a:xfrm>
            <a:off x="4192589" y="2049463"/>
            <a:ext cx="1577975" cy="487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80000"/>
              </a:lnSpc>
              <a:spcBef>
                <a:spcPct val="0"/>
              </a:spcBef>
              <a:buFontTx/>
              <a:buNone/>
            </a:pPr>
            <a:r>
              <a:rPr lang="en-US" altLang="en-US" sz="1600">
                <a:latin typeface="Arial" panose="020B0604020202020204" pitchFamily="34" charset="0"/>
              </a:rPr>
              <a:t>Reduction of error rates</a:t>
            </a:r>
          </a:p>
        </p:txBody>
      </p:sp>
      <p:sp>
        <p:nvSpPr>
          <p:cNvPr id="29727" name="Rectangle 53"/>
          <p:cNvSpPr>
            <a:spLocks noChangeArrowheads="1"/>
          </p:cNvSpPr>
          <p:nvPr/>
        </p:nvSpPr>
        <p:spPr bwMode="auto">
          <a:xfrm>
            <a:off x="6164264" y="2065338"/>
            <a:ext cx="1806575" cy="609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80000"/>
              </a:lnSpc>
              <a:spcBef>
                <a:spcPct val="0"/>
              </a:spcBef>
              <a:buFontTx/>
              <a:buNone/>
            </a:pPr>
            <a:r>
              <a:rPr lang="en-US" altLang="en-US" sz="1400">
                <a:latin typeface="Arial" panose="020B0604020202020204" pitchFamily="34" charset="0"/>
              </a:rPr>
              <a:t>Enhanced response &amp; remediation times</a:t>
            </a:r>
          </a:p>
        </p:txBody>
      </p:sp>
      <p:sp>
        <p:nvSpPr>
          <p:cNvPr id="29728" name="Rectangle 54"/>
          <p:cNvSpPr>
            <a:spLocks noChangeArrowheads="1"/>
          </p:cNvSpPr>
          <p:nvPr/>
        </p:nvSpPr>
        <p:spPr bwMode="auto">
          <a:xfrm>
            <a:off x="8124825" y="1931989"/>
            <a:ext cx="19812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80000"/>
              </a:lnSpc>
              <a:spcBef>
                <a:spcPct val="0"/>
              </a:spcBef>
              <a:buFontTx/>
              <a:buNone/>
            </a:pPr>
            <a:r>
              <a:rPr lang="en-US" altLang="en-US" sz="1400">
                <a:latin typeface="Arial" panose="020B0604020202020204" pitchFamily="34" charset="0"/>
              </a:rPr>
              <a:t>On-demand scalability to meet peak and/or asymmetric workloads</a:t>
            </a:r>
          </a:p>
        </p:txBody>
      </p:sp>
      <p:sp>
        <p:nvSpPr>
          <p:cNvPr id="29729" name="Rectangle 55"/>
          <p:cNvSpPr>
            <a:spLocks noChangeArrowheads="1"/>
          </p:cNvSpPr>
          <p:nvPr/>
        </p:nvSpPr>
        <p:spPr bwMode="auto">
          <a:xfrm>
            <a:off x="3135314" y="5116513"/>
            <a:ext cx="1577975"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80000"/>
              </a:lnSpc>
              <a:spcBef>
                <a:spcPct val="0"/>
              </a:spcBef>
              <a:buFontTx/>
              <a:buNone/>
            </a:pPr>
            <a:r>
              <a:rPr lang="en-US" altLang="en-US" sz="1400">
                <a:latin typeface="Arial" panose="020B0604020202020204" pitchFamily="34" charset="0"/>
              </a:rPr>
              <a:t>Enrichment of inputs to human engineers</a:t>
            </a:r>
          </a:p>
        </p:txBody>
      </p:sp>
      <p:sp>
        <p:nvSpPr>
          <p:cNvPr id="29730" name="Rectangle 56"/>
          <p:cNvSpPr>
            <a:spLocks noChangeArrowheads="1"/>
          </p:cNvSpPr>
          <p:nvPr/>
        </p:nvSpPr>
        <p:spPr bwMode="auto">
          <a:xfrm>
            <a:off x="5221289" y="5116513"/>
            <a:ext cx="1577975"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ctr">
              <a:lnSpc>
                <a:spcPct val="80000"/>
              </a:lnSpc>
              <a:spcBef>
                <a:spcPct val="0"/>
              </a:spcBef>
              <a:buFontTx/>
              <a:buNone/>
            </a:pPr>
            <a:r>
              <a:rPr lang="en-US" altLang="en-US" sz="1400">
                <a:latin typeface="Arial" panose="020B0604020202020204" pitchFamily="34" charset="0"/>
              </a:rPr>
              <a:t>Zero disruption to client’s IT environment</a:t>
            </a:r>
          </a:p>
        </p:txBody>
      </p:sp>
      <p:grpSp>
        <p:nvGrpSpPr>
          <p:cNvPr id="58" name="Group 1722"/>
          <p:cNvGrpSpPr/>
          <p:nvPr/>
        </p:nvGrpSpPr>
        <p:grpSpPr>
          <a:xfrm flipH="1">
            <a:off x="4731924" y="2903211"/>
            <a:ext cx="555115" cy="537670"/>
            <a:chOff x="577131" y="2301798"/>
            <a:chExt cx="319874" cy="320814"/>
          </a:xfrm>
          <a:solidFill>
            <a:schemeClr val="bg1"/>
          </a:solidFill>
        </p:grpSpPr>
        <p:sp>
          <p:nvSpPr>
            <p:cNvPr id="59" name="Freeform 1693"/>
            <p:cNvSpPr>
              <a:spLocks noEditPoints="1"/>
            </p:cNvSpPr>
            <p:nvPr/>
          </p:nvSpPr>
          <p:spPr bwMode="auto">
            <a:xfrm rot="212984" flipH="1" flipV="1">
              <a:off x="577131" y="2301798"/>
              <a:ext cx="302997" cy="218317"/>
            </a:xfrm>
            <a:custGeom>
              <a:avLst/>
              <a:gdLst/>
              <a:ahLst/>
              <a:cxnLst>
                <a:cxn ang="0">
                  <a:pos x="159" y="51"/>
                </a:cxn>
                <a:cxn ang="0">
                  <a:pos x="166" y="36"/>
                </a:cxn>
                <a:cxn ang="0">
                  <a:pos x="142" y="2"/>
                </a:cxn>
                <a:cxn ang="0">
                  <a:pos x="108" y="27"/>
                </a:cxn>
                <a:cxn ang="0">
                  <a:pos x="115" y="51"/>
                </a:cxn>
                <a:cxn ang="0">
                  <a:pos x="91" y="77"/>
                </a:cxn>
                <a:cxn ang="0">
                  <a:pos x="54" y="65"/>
                </a:cxn>
                <a:cxn ang="0">
                  <a:pos x="0" y="109"/>
                </a:cxn>
                <a:cxn ang="0">
                  <a:pos x="3" y="118"/>
                </a:cxn>
                <a:cxn ang="0">
                  <a:pos x="56" y="75"/>
                </a:cxn>
                <a:cxn ang="0">
                  <a:pos x="93" y="88"/>
                </a:cxn>
                <a:cxn ang="0">
                  <a:pos x="122" y="56"/>
                </a:cxn>
                <a:cxn ang="0">
                  <a:pos x="133" y="60"/>
                </a:cxn>
                <a:cxn ang="0">
                  <a:pos x="151" y="58"/>
                </a:cxn>
                <a:cxn ang="0">
                  <a:pos x="159" y="51"/>
                </a:cxn>
                <a:cxn ang="0">
                  <a:pos x="157" y="34"/>
                </a:cxn>
                <a:cxn ang="0">
                  <a:pos x="134" y="51"/>
                </a:cxn>
                <a:cxn ang="0">
                  <a:pos x="128" y="49"/>
                </a:cxn>
                <a:cxn ang="0">
                  <a:pos x="138" y="39"/>
                </a:cxn>
                <a:cxn ang="0">
                  <a:pos x="144" y="45"/>
                </a:cxn>
                <a:cxn ang="0">
                  <a:pos x="149" y="20"/>
                </a:cxn>
                <a:cxn ang="0">
                  <a:pos x="125" y="28"/>
                </a:cxn>
                <a:cxn ang="0">
                  <a:pos x="131" y="33"/>
                </a:cxn>
                <a:cxn ang="0">
                  <a:pos x="121" y="44"/>
                </a:cxn>
                <a:cxn ang="0">
                  <a:pos x="117" y="28"/>
                </a:cxn>
                <a:cxn ang="0">
                  <a:pos x="140" y="11"/>
                </a:cxn>
                <a:cxn ang="0">
                  <a:pos x="157" y="34"/>
                </a:cxn>
              </a:cxnLst>
              <a:rect l="0" t="0" r="r" b="b"/>
              <a:pathLst>
                <a:path w="169" h="118">
                  <a:moveTo>
                    <a:pt x="159" y="51"/>
                  </a:moveTo>
                  <a:cubicBezTo>
                    <a:pt x="163" y="47"/>
                    <a:pt x="165" y="42"/>
                    <a:pt x="166" y="36"/>
                  </a:cubicBezTo>
                  <a:cubicBezTo>
                    <a:pt x="169" y="20"/>
                    <a:pt x="158" y="5"/>
                    <a:pt x="142" y="2"/>
                  </a:cubicBezTo>
                  <a:cubicBezTo>
                    <a:pt x="126" y="0"/>
                    <a:pt x="110" y="11"/>
                    <a:pt x="108" y="27"/>
                  </a:cubicBezTo>
                  <a:cubicBezTo>
                    <a:pt x="107" y="36"/>
                    <a:pt x="109" y="44"/>
                    <a:pt x="115" y="51"/>
                  </a:cubicBezTo>
                  <a:cubicBezTo>
                    <a:pt x="91" y="77"/>
                    <a:pt x="91" y="77"/>
                    <a:pt x="91" y="77"/>
                  </a:cubicBezTo>
                  <a:cubicBezTo>
                    <a:pt x="54" y="65"/>
                    <a:pt x="54" y="65"/>
                    <a:pt x="54" y="65"/>
                  </a:cubicBezTo>
                  <a:cubicBezTo>
                    <a:pt x="0" y="109"/>
                    <a:pt x="0" y="109"/>
                    <a:pt x="0" y="109"/>
                  </a:cubicBezTo>
                  <a:cubicBezTo>
                    <a:pt x="3" y="118"/>
                    <a:pt x="3" y="118"/>
                    <a:pt x="3" y="118"/>
                  </a:cubicBezTo>
                  <a:cubicBezTo>
                    <a:pt x="56" y="75"/>
                    <a:pt x="56" y="75"/>
                    <a:pt x="56" y="75"/>
                  </a:cubicBezTo>
                  <a:cubicBezTo>
                    <a:pt x="93" y="88"/>
                    <a:pt x="93" y="88"/>
                    <a:pt x="93" y="88"/>
                  </a:cubicBezTo>
                  <a:cubicBezTo>
                    <a:pt x="122" y="56"/>
                    <a:pt x="122" y="56"/>
                    <a:pt x="122" y="56"/>
                  </a:cubicBezTo>
                  <a:cubicBezTo>
                    <a:pt x="125" y="58"/>
                    <a:pt x="129" y="60"/>
                    <a:pt x="133" y="60"/>
                  </a:cubicBezTo>
                  <a:cubicBezTo>
                    <a:pt x="139" y="61"/>
                    <a:pt x="145" y="60"/>
                    <a:pt x="151" y="58"/>
                  </a:cubicBezTo>
                  <a:cubicBezTo>
                    <a:pt x="159" y="51"/>
                    <a:pt x="159" y="51"/>
                    <a:pt x="159" y="51"/>
                  </a:cubicBezTo>
                  <a:moveTo>
                    <a:pt x="157" y="34"/>
                  </a:moveTo>
                  <a:cubicBezTo>
                    <a:pt x="155" y="45"/>
                    <a:pt x="145" y="53"/>
                    <a:pt x="134" y="51"/>
                  </a:cubicBezTo>
                  <a:cubicBezTo>
                    <a:pt x="132" y="51"/>
                    <a:pt x="130" y="50"/>
                    <a:pt x="128" y="49"/>
                  </a:cubicBezTo>
                  <a:cubicBezTo>
                    <a:pt x="138" y="39"/>
                    <a:pt x="138" y="39"/>
                    <a:pt x="138" y="39"/>
                  </a:cubicBezTo>
                  <a:cubicBezTo>
                    <a:pt x="144" y="45"/>
                    <a:pt x="144" y="45"/>
                    <a:pt x="144" y="45"/>
                  </a:cubicBezTo>
                  <a:cubicBezTo>
                    <a:pt x="149" y="20"/>
                    <a:pt x="149" y="20"/>
                    <a:pt x="149" y="20"/>
                  </a:cubicBezTo>
                  <a:cubicBezTo>
                    <a:pt x="125" y="28"/>
                    <a:pt x="125" y="28"/>
                    <a:pt x="125" y="28"/>
                  </a:cubicBezTo>
                  <a:cubicBezTo>
                    <a:pt x="131" y="33"/>
                    <a:pt x="131" y="33"/>
                    <a:pt x="131" y="33"/>
                  </a:cubicBezTo>
                  <a:cubicBezTo>
                    <a:pt x="121" y="44"/>
                    <a:pt x="121" y="44"/>
                    <a:pt x="121" y="44"/>
                  </a:cubicBezTo>
                  <a:cubicBezTo>
                    <a:pt x="118" y="40"/>
                    <a:pt x="116" y="34"/>
                    <a:pt x="117" y="28"/>
                  </a:cubicBezTo>
                  <a:cubicBezTo>
                    <a:pt x="119" y="17"/>
                    <a:pt x="129" y="10"/>
                    <a:pt x="140" y="11"/>
                  </a:cubicBezTo>
                  <a:cubicBezTo>
                    <a:pt x="151" y="13"/>
                    <a:pt x="159" y="23"/>
                    <a:pt x="157" y="34"/>
                  </a:cubicBezTo>
                </a:path>
              </a:pathLst>
            </a:custGeom>
            <a:grpFill/>
            <a:ln w="9525">
              <a:noFill/>
              <a:round/>
              <a:headEnd/>
              <a:tailEnd/>
            </a:ln>
          </p:spPr>
          <p:txBody>
            <a:bodyPr/>
            <a:lstStyle/>
            <a:p>
              <a:pPr>
                <a:defRPr/>
              </a:pPr>
              <a:endParaRPr lang="en-US" sz="600"/>
            </a:p>
          </p:txBody>
        </p:sp>
        <p:sp>
          <p:nvSpPr>
            <p:cNvPr id="60" name="Freeform 1694"/>
            <p:cNvSpPr>
              <a:spLocks/>
            </p:cNvSpPr>
            <p:nvPr/>
          </p:nvSpPr>
          <p:spPr bwMode="auto">
            <a:xfrm>
              <a:off x="823217" y="2402665"/>
              <a:ext cx="46857" cy="209535"/>
            </a:xfrm>
            <a:custGeom>
              <a:avLst/>
              <a:gdLst>
                <a:gd name="connsiteX0" fmla="*/ 10000 w 10000"/>
                <a:gd name="connsiteY0" fmla="*/ 0 h 10000"/>
                <a:gd name="connsiteX1" fmla="*/ 0 w 10000"/>
                <a:gd name="connsiteY1" fmla="*/ 1564 h 10000"/>
                <a:gd name="connsiteX2" fmla="*/ 0 w 10000"/>
                <a:gd name="connsiteY2" fmla="*/ 10000 h 10000"/>
                <a:gd name="connsiteX3" fmla="*/ 10000 w 10000"/>
                <a:gd name="connsiteY3" fmla="*/ 10000 h 10000"/>
                <a:gd name="connsiteX4" fmla="*/ 1000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0000" y="0"/>
                  </a:moveTo>
                  <a:lnTo>
                    <a:pt x="0" y="1564"/>
                  </a:lnTo>
                  <a:lnTo>
                    <a:pt x="0" y="10000"/>
                  </a:lnTo>
                  <a:lnTo>
                    <a:pt x="10000" y="10000"/>
                  </a:lnTo>
                  <a:lnTo>
                    <a:pt x="10000" y="0"/>
                  </a:lnTo>
                  <a:close/>
                </a:path>
              </a:pathLst>
            </a:custGeom>
            <a:grpFill/>
            <a:ln w="9525">
              <a:noFill/>
              <a:round/>
              <a:headEnd/>
              <a:tailEnd/>
            </a:ln>
          </p:spPr>
          <p:txBody>
            <a:bodyPr/>
            <a:lstStyle/>
            <a:p>
              <a:pPr>
                <a:defRPr/>
              </a:pPr>
              <a:endParaRPr lang="en-US" sz="600"/>
            </a:p>
          </p:txBody>
        </p:sp>
        <p:sp>
          <p:nvSpPr>
            <p:cNvPr id="61" name="Freeform 1696"/>
            <p:cNvSpPr>
              <a:spLocks/>
            </p:cNvSpPr>
            <p:nvPr/>
          </p:nvSpPr>
          <p:spPr bwMode="auto">
            <a:xfrm>
              <a:off x="634449" y="2502000"/>
              <a:ext cx="47724" cy="110200"/>
            </a:xfrm>
            <a:custGeom>
              <a:avLst/>
              <a:gdLst/>
              <a:ahLst/>
              <a:cxnLst>
                <a:cxn ang="0">
                  <a:pos x="0" y="42"/>
                </a:cxn>
                <a:cxn ang="0">
                  <a:pos x="0" y="127"/>
                </a:cxn>
                <a:cxn ang="0">
                  <a:pos x="55" y="127"/>
                </a:cxn>
                <a:cxn ang="0">
                  <a:pos x="55" y="0"/>
                </a:cxn>
                <a:cxn ang="0">
                  <a:pos x="0" y="42"/>
                </a:cxn>
              </a:cxnLst>
              <a:rect l="0" t="0" r="r" b="b"/>
              <a:pathLst>
                <a:path w="55" h="127">
                  <a:moveTo>
                    <a:pt x="0" y="42"/>
                  </a:moveTo>
                  <a:lnTo>
                    <a:pt x="0" y="127"/>
                  </a:lnTo>
                  <a:lnTo>
                    <a:pt x="55" y="127"/>
                  </a:lnTo>
                  <a:lnTo>
                    <a:pt x="55" y="0"/>
                  </a:lnTo>
                  <a:lnTo>
                    <a:pt x="0" y="42"/>
                  </a:lnTo>
                  <a:close/>
                </a:path>
              </a:pathLst>
            </a:custGeom>
            <a:grpFill/>
            <a:ln w="9525">
              <a:noFill/>
              <a:round/>
              <a:headEnd/>
              <a:tailEnd/>
            </a:ln>
          </p:spPr>
          <p:txBody>
            <a:bodyPr/>
            <a:lstStyle/>
            <a:p>
              <a:pPr>
                <a:defRPr/>
              </a:pPr>
              <a:endParaRPr lang="en-US" sz="600"/>
            </a:p>
          </p:txBody>
        </p:sp>
        <p:sp>
          <p:nvSpPr>
            <p:cNvPr id="62" name="Freeform 1697"/>
            <p:cNvSpPr>
              <a:spLocks/>
            </p:cNvSpPr>
            <p:nvPr/>
          </p:nvSpPr>
          <p:spPr bwMode="auto">
            <a:xfrm>
              <a:off x="724764" y="2453475"/>
              <a:ext cx="47724" cy="158725"/>
            </a:xfrm>
            <a:custGeom>
              <a:avLst/>
              <a:gdLst>
                <a:gd name="connsiteX0" fmla="*/ 10000 w 10000"/>
                <a:gd name="connsiteY0" fmla="*/ 0 h 9368"/>
                <a:gd name="connsiteX1" fmla="*/ 0 w 10000"/>
                <a:gd name="connsiteY1" fmla="*/ 575 h 9368"/>
                <a:gd name="connsiteX2" fmla="*/ 0 w 10000"/>
                <a:gd name="connsiteY2" fmla="*/ 9368 h 9368"/>
                <a:gd name="connsiteX3" fmla="*/ 10000 w 10000"/>
                <a:gd name="connsiteY3" fmla="*/ 9368 h 9368"/>
                <a:gd name="connsiteX4" fmla="*/ 10000 w 10000"/>
                <a:gd name="connsiteY4" fmla="*/ 0 h 9368"/>
                <a:gd name="connsiteX0" fmla="*/ 10000 w 10000"/>
                <a:gd name="connsiteY0" fmla="*/ 0 h 11222"/>
                <a:gd name="connsiteX1" fmla="*/ 0 w 10000"/>
                <a:gd name="connsiteY1" fmla="*/ 1836 h 11222"/>
                <a:gd name="connsiteX2" fmla="*/ 0 w 10000"/>
                <a:gd name="connsiteY2" fmla="*/ 11222 h 11222"/>
                <a:gd name="connsiteX3" fmla="*/ 10000 w 10000"/>
                <a:gd name="connsiteY3" fmla="*/ 11222 h 11222"/>
                <a:gd name="connsiteX4" fmla="*/ 10000 w 10000"/>
                <a:gd name="connsiteY4" fmla="*/ 0 h 11222"/>
                <a:gd name="connsiteX0" fmla="*/ 10000 w 10000"/>
                <a:gd name="connsiteY0" fmla="*/ 0 h 11222"/>
                <a:gd name="connsiteX1" fmla="*/ 0 w 10000"/>
                <a:gd name="connsiteY1" fmla="*/ 2447 h 11222"/>
                <a:gd name="connsiteX2" fmla="*/ 0 w 10000"/>
                <a:gd name="connsiteY2" fmla="*/ 11222 h 11222"/>
                <a:gd name="connsiteX3" fmla="*/ 10000 w 10000"/>
                <a:gd name="connsiteY3" fmla="*/ 11222 h 11222"/>
                <a:gd name="connsiteX4" fmla="*/ 10000 w 10000"/>
                <a:gd name="connsiteY4" fmla="*/ 0 h 11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1222">
                  <a:moveTo>
                    <a:pt x="10000" y="0"/>
                  </a:moveTo>
                  <a:lnTo>
                    <a:pt x="0" y="2447"/>
                  </a:lnTo>
                  <a:lnTo>
                    <a:pt x="0" y="11222"/>
                  </a:lnTo>
                  <a:lnTo>
                    <a:pt x="10000" y="11222"/>
                  </a:lnTo>
                  <a:lnTo>
                    <a:pt x="10000" y="0"/>
                  </a:lnTo>
                  <a:close/>
                </a:path>
              </a:pathLst>
            </a:custGeom>
            <a:grpFill/>
            <a:ln w="9525">
              <a:noFill/>
              <a:round/>
              <a:headEnd/>
              <a:tailEnd/>
            </a:ln>
          </p:spPr>
          <p:txBody>
            <a:bodyPr/>
            <a:lstStyle/>
            <a:p>
              <a:pPr>
                <a:defRPr/>
              </a:pPr>
              <a:endParaRPr lang="en-US" sz="600"/>
            </a:p>
          </p:txBody>
        </p:sp>
        <p:sp>
          <p:nvSpPr>
            <p:cNvPr id="63" name="Rectangle 1698"/>
            <p:cNvSpPr>
              <a:spLocks noChangeArrowheads="1"/>
            </p:cNvSpPr>
            <p:nvPr/>
          </p:nvSpPr>
          <p:spPr bwMode="auto">
            <a:xfrm>
              <a:off x="600246" y="2614803"/>
              <a:ext cx="296759" cy="7809"/>
            </a:xfrm>
            <a:prstGeom prst="rect">
              <a:avLst/>
            </a:prstGeom>
            <a:grpFill/>
            <a:ln w="9525">
              <a:noFill/>
              <a:miter lim="800000"/>
              <a:headEnd/>
              <a:tailEnd/>
            </a:ln>
          </p:spPr>
          <p:txBody>
            <a:bodyPr/>
            <a:lstStyle/>
            <a:p>
              <a:pPr>
                <a:defRPr/>
              </a:pPr>
              <a:endParaRPr lang="en-US" sz="600"/>
            </a:p>
          </p:txBody>
        </p:sp>
      </p:grpSp>
      <p:grpSp>
        <p:nvGrpSpPr>
          <p:cNvPr id="70" name="Group 1787"/>
          <p:cNvGrpSpPr/>
          <p:nvPr/>
        </p:nvGrpSpPr>
        <p:grpSpPr>
          <a:xfrm>
            <a:off x="3676740" y="4220543"/>
            <a:ext cx="515740" cy="580834"/>
            <a:chOff x="2326135" y="1236869"/>
            <a:chExt cx="268124" cy="301965"/>
          </a:xfrm>
          <a:solidFill>
            <a:schemeClr val="bg1"/>
          </a:solidFill>
        </p:grpSpPr>
        <p:sp>
          <p:nvSpPr>
            <p:cNvPr id="71" name="Freeform 487"/>
            <p:cNvSpPr>
              <a:spLocks/>
            </p:cNvSpPr>
            <p:nvPr/>
          </p:nvSpPr>
          <p:spPr bwMode="auto">
            <a:xfrm>
              <a:off x="2467573" y="1376571"/>
              <a:ext cx="16487" cy="16487"/>
            </a:xfrm>
            <a:custGeom>
              <a:avLst/>
              <a:gdLst/>
              <a:ahLst/>
              <a:cxnLst>
                <a:cxn ang="0">
                  <a:pos x="1" y="2"/>
                </a:cxn>
                <a:cxn ang="0">
                  <a:pos x="2" y="7"/>
                </a:cxn>
                <a:cxn ang="0">
                  <a:pos x="7" y="6"/>
                </a:cxn>
                <a:cxn ang="0">
                  <a:pos x="6" y="1"/>
                </a:cxn>
                <a:cxn ang="0">
                  <a:pos x="1" y="2"/>
                </a:cxn>
              </a:cxnLst>
              <a:rect l="0" t="0" r="r" b="b"/>
              <a:pathLst>
                <a:path w="8" h="8">
                  <a:moveTo>
                    <a:pt x="1" y="2"/>
                  </a:moveTo>
                  <a:cubicBezTo>
                    <a:pt x="0" y="3"/>
                    <a:pt x="1" y="6"/>
                    <a:pt x="2" y="7"/>
                  </a:cubicBezTo>
                  <a:cubicBezTo>
                    <a:pt x="4" y="8"/>
                    <a:pt x="6" y="7"/>
                    <a:pt x="7" y="6"/>
                  </a:cubicBezTo>
                  <a:cubicBezTo>
                    <a:pt x="8" y="4"/>
                    <a:pt x="8" y="2"/>
                    <a:pt x="6" y="1"/>
                  </a:cubicBezTo>
                  <a:cubicBezTo>
                    <a:pt x="5" y="0"/>
                    <a:pt x="2" y="0"/>
                    <a:pt x="1" y="2"/>
                  </a:cubicBezTo>
                </a:path>
              </a:pathLst>
            </a:custGeom>
            <a:grpFill/>
            <a:ln w="9525">
              <a:noFill/>
              <a:round/>
              <a:headEnd/>
              <a:tailEnd/>
            </a:ln>
          </p:spPr>
          <p:txBody>
            <a:bodyPr/>
            <a:lstStyle/>
            <a:p>
              <a:pPr>
                <a:defRPr/>
              </a:pPr>
              <a:endParaRPr lang="en-US" sz="600"/>
            </a:p>
          </p:txBody>
        </p:sp>
        <p:sp>
          <p:nvSpPr>
            <p:cNvPr id="72" name="Freeform 488"/>
            <p:cNvSpPr>
              <a:spLocks/>
            </p:cNvSpPr>
            <p:nvPr/>
          </p:nvSpPr>
          <p:spPr bwMode="auto">
            <a:xfrm>
              <a:off x="2368653" y="1341862"/>
              <a:ext cx="20825" cy="19957"/>
            </a:xfrm>
            <a:custGeom>
              <a:avLst/>
              <a:gdLst/>
              <a:ahLst/>
              <a:cxnLst>
                <a:cxn ang="0">
                  <a:pos x="2" y="3"/>
                </a:cxn>
                <a:cxn ang="0">
                  <a:pos x="3" y="9"/>
                </a:cxn>
                <a:cxn ang="0">
                  <a:pos x="9" y="8"/>
                </a:cxn>
                <a:cxn ang="0">
                  <a:pos x="8" y="2"/>
                </a:cxn>
                <a:cxn ang="0">
                  <a:pos x="2" y="3"/>
                </a:cxn>
              </a:cxnLst>
              <a:rect l="0" t="0" r="r" b="b"/>
              <a:pathLst>
                <a:path w="10" h="10">
                  <a:moveTo>
                    <a:pt x="2" y="3"/>
                  </a:moveTo>
                  <a:cubicBezTo>
                    <a:pt x="0" y="5"/>
                    <a:pt x="1" y="7"/>
                    <a:pt x="3" y="9"/>
                  </a:cubicBezTo>
                  <a:cubicBezTo>
                    <a:pt x="5" y="10"/>
                    <a:pt x="7" y="10"/>
                    <a:pt x="9" y="8"/>
                  </a:cubicBezTo>
                  <a:cubicBezTo>
                    <a:pt x="10" y="6"/>
                    <a:pt x="10" y="3"/>
                    <a:pt x="8" y="2"/>
                  </a:cubicBezTo>
                  <a:cubicBezTo>
                    <a:pt x="6" y="0"/>
                    <a:pt x="3" y="1"/>
                    <a:pt x="2" y="3"/>
                  </a:cubicBezTo>
                </a:path>
              </a:pathLst>
            </a:custGeom>
            <a:grpFill/>
            <a:ln w="9525">
              <a:noFill/>
              <a:round/>
              <a:headEnd/>
              <a:tailEnd/>
            </a:ln>
          </p:spPr>
          <p:txBody>
            <a:bodyPr/>
            <a:lstStyle/>
            <a:p>
              <a:pPr>
                <a:defRPr/>
              </a:pPr>
              <a:endParaRPr lang="en-US" sz="600"/>
            </a:p>
          </p:txBody>
        </p:sp>
        <p:sp>
          <p:nvSpPr>
            <p:cNvPr id="73" name="Freeform 489"/>
            <p:cNvSpPr>
              <a:spLocks noEditPoints="1"/>
            </p:cNvSpPr>
            <p:nvPr/>
          </p:nvSpPr>
          <p:spPr bwMode="auto">
            <a:xfrm>
              <a:off x="2326135" y="1236869"/>
              <a:ext cx="268124" cy="301965"/>
            </a:xfrm>
            <a:custGeom>
              <a:avLst/>
              <a:gdLst/>
              <a:ahLst/>
              <a:cxnLst>
                <a:cxn ang="0">
                  <a:pos x="118" y="34"/>
                </a:cxn>
                <a:cxn ang="0">
                  <a:pos x="24" y="116"/>
                </a:cxn>
                <a:cxn ang="0">
                  <a:pos x="115" y="132"/>
                </a:cxn>
                <a:cxn ang="0">
                  <a:pos x="119" y="110"/>
                </a:cxn>
                <a:cxn ang="0">
                  <a:pos x="65" y="92"/>
                </a:cxn>
                <a:cxn ang="0">
                  <a:pos x="59" y="101"/>
                </a:cxn>
                <a:cxn ang="0">
                  <a:pos x="49" y="106"/>
                </a:cxn>
                <a:cxn ang="0">
                  <a:pos x="38" y="105"/>
                </a:cxn>
                <a:cxn ang="0">
                  <a:pos x="29" y="99"/>
                </a:cxn>
                <a:cxn ang="0">
                  <a:pos x="24" y="89"/>
                </a:cxn>
                <a:cxn ang="0">
                  <a:pos x="24" y="78"/>
                </a:cxn>
                <a:cxn ang="0">
                  <a:pos x="30" y="69"/>
                </a:cxn>
                <a:cxn ang="0">
                  <a:pos x="40" y="64"/>
                </a:cxn>
                <a:cxn ang="0">
                  <a:pos x="51" y="65"/>
                </a:cxn>
                <a:cxn ang="0">
                  <a:pos x="61" y="71"/>
                </a:cxn>
                <a:cxn ang="0">
                  <a:pos x="65" y="81"/>
                </a:cxn>
                <a:cxn ang="0">
                  <a:pos x="65" y="92"/>
                </a:cxn>
                <a:cxn ang="0">
                  <a:pos x="79" y="77"/>
                </a:cxn>
                <a:cxn ang="0">
                  <a:pos x="75" y="79"/>
                </a:cxn>
                <a:cxn ang="0">
                  <a:pos x="71" y="79"/>
                </a:cxn>
                <a:cxn ang="0">
                  <a:pos x="68" y="77"/>
                </a:cxn>
                <a:cxn ang="0">
                  <a:pos x="66" y="74"/>
                </a:cxn>
                <a:cxn ang="0">
                  <a:pos x="66" y="70"/>
                </a:cxn>
                <a:cxn ang="0">
                  <a:pos x="68" y="66"/>
                </a:cxn>
                <a:cxn ang="0">
                  <a:pos x="71" y="64"/>
                </a:cxn>
                <a:cxn ang="0">
                  <a:pos x="75" y="64"/>
                </a:cxn>
                <a:cxn ang="0">
                  <a:pos x="79" y="66"/>
                </a:cxn>
                <a:cxn ang="0">
                  <a:pos x="81" y="70"/>
                </a:cxn>
                <a:cxn ang="0">
                  <a:pos x="81" y="74"/>
                </a:cxn>
                <a:cxn ang="0">
                  <a:pos x="78" y="50"/>
                </a:cxn>
                <a:cxn ang="0">
                  <a:pos x="70" y="57"/>
                </a:cxn>
                <a:cxn ang="0">
                  <a:pos x="59" y="59"/>
                </a:cxn>
                <a:cxn ang="0">
                  <a:pos x="49" y="56"/>
                </a:cxn>
                <a:cxn ang="0">
                  <a:pos x="39" y="56"/>
                </a:cxn>
                <a:cxn ang="0">
                  <a:pos x="37" y="62"/>
                </a:cxn>
                <a:cxn ang="0">
                  <a:pos x="33" y="67"/>
                </a:cxn>
                <a:cxn ang="0">
                  <a:pos x="26" y="68"/>
                </a:cxn>
                <a:cxn ang="0">
                  <a:pos x="20" y="67"/>
                </a:cxn>
                <a:cxn ang="0">
                  <a:pos x="16" y="62"/>
                </a:cxn>
                <a:cxn ang="0">
                  <a:pos x="14" y="56"/>
                </a:cxn>
                <a:cxn ang="0">
                  <a:pos x="16" y="50"/>
                </a:cxn>
                <a:cxn ang="0">
                  <a:pos x="20" y="46"/>
                </a:cxn>
                <a:cxn ang="0">
                  <a:pos x="26" y="44"/>
                </a:cxn>
                <a:cxn ang="0">
                  <a:pos x="32" y="45"/>
                </a:cxn>
                <a:cxn ang="0">
                  <a:pos x="37" y="50"/>
                </a:cxn>
                <a:cxn ang="0">
                  <a:pos x="37" y="52"/>
                </a:cxn>
                <a:cxn ang="0">
                  <a:pos x="33" y="39"/>
                </a:cxn>
                <a:cxn ang="0">
                  <a:pos x="37" y="25"/>
                </a:cxn>
                <a:cxn ang="0">
                  <a:pos x="46" y="15"/>
                </a:cxn>
                <a:cxn ang="0">
                  <a:pos x="60" y="11"/>
                </a:cxn>
                <a:cxn ang="0">
                  <a:pos x="73" y="15"/>
                </a:cxn>
                <a:cxn ang="0">
                  <a:pos x="83" y="24"/>
                </a:cxn>
                <a:cxn ang="0">
                  <a:pos x="87" y="38"/>
                </a:cxn>
              </a:cxnLst>
              <a:rect l="0" t="0" r="r" b="b"/>
              <a:pathLst>
                <a:path w="131" h="147">
                  <a:moveTo>
                    <a:pt x="127" y="84"/>
                  </a:moveTo>
                  <a:cubicBezTo>
                    <a:pt x="124" y="81"/>
                    <a:pt x="118" y="70"/>
                    <a:pt x="121" y="66"/>
                  </a:cubicBezTo>
                  <a:cubicBezTo>
                    <a:pt x="125" y="61"/>
                    <a:pt x="123" y="49"/>
                    <a:pt x="122" y="44"/>
                  </a:cubicBezTo>
                  <a:cubicBezTo>
                    <a:pt x="122" y="42"/>
                    <a:pt x="120" y="38"/>
                    <a:pt x="118" y="34"/>
                  </a:cubicBezTo>
                  <a:cubicBezTo>
                    <a:pt x="118" y="34"/>
                    <a:pt x="111" y="19"/>
                    <a:pt x="98" y="13"/>
                  </a:cubicBezTo>
                  <a:cubicBezTo>
                    <a:pt x="85" y="6"/>
                    <a:pt x="57" y="0"/>
                    <a:pt x="32" y="16"/>
                  </a:cubicBezTo>
                  <a:cubicBezTo>
                    <a:pt x="15" y="27"/>
                    <a:pt x="0" y="53"/>
                    <a:pt x="7" y="77"/>
                  </a:cubicBezTo>
                  <a:cubicBezTo>
                    <a:pt x="14" y="101"/>
                    <a:pt x="21" y="106"/>
                    <a:pt x="24" y="116"/>
                  </a:cubicBezTo>
                  <a:cubicBezTo>
                    <a:pt x="27" y="125"/>
                    <a:pt x="27" y="147"/>
                    <a:pt x="27" y="147"/>
                  </a:cubicBezTo>
                  <a:cubicBezTo>
                    <a:pt x="91" y="147"/>
                    <a:pt x="91" y="147"/>
                    <a:pt x="91" y="147"/>
                  </a:cubicBezTo>
                  <a:cubicBezTo>
                    <a:pt x="91" y="147"/>
                    <a:pt x="91" y="134"/>
                    <a:pt x="97" y="134"/>
                  </a:cubicBezTo>
                  <a:cubicBezTo>
                    <a:pt x="104" y="134"/>
                    <a:pt x="109" y="136"/>
                    <a:pt x="115" y="132"/>
                  </a:cubicBezTo>
                  <a:cubicBezTo>
                    <a:pt x="121" y="129"/>
                    <a:pt x="116" y="120"/>
                    <a:pt x="116" y="120"/>
                  </a:cubicBezTo>
                  <a:cubicBezTo>
                    <a:pt x="116" y="120"/>
                    <a:pt x="116" y="120"/>
                    <a:pt x="116" y="120"/>
                  </a:cubicBezTo>
                  <a:cubicBezTo>
                    <a:pt x="117" y="116"/>
                    <a:pt x="117" y="115"/>
                    <a:pt x="120" y="114"/>
                  </a:cubicBezTo>
                  <a:cubicBezTo>
                    <a:pt x="123" y="112"/>
                    <a:pt x="119" y="110"/>
                    <a:pt x="119" y="110"/>
                  </a:cubicBezTo>
                  <a:cubicBezTo>
                    <a:pt x="119" y="110"/>
                    <a:pt x="122" y="108"/>
                    <a:pt x="122" y="107"/>
                  </a:cubicBezTo>
                  <a:cubicBezTo>
                    <a:pt x="124" y="104"/>
                    <a:pt x="116" y="99"/>
                    <a:pt x="125" y="95"/>
                  </a:cubicBezTo>
                  <a:cubicBezTo>
                    <a:pt x="131" y="93"/>
                    <a:pt x="131" y="87"/>
                    <a:pt x="127" y="84"/>
                  </a:cubicBezTo>
                  <a:moveTo>
                    <a:pt x="65" y="92"/>
                  </a:moveTo>
                  <a:cubicBezTo>
                    <a:pt x="63" y="95"/>
                    <a:pt x="63" y="95"/>
                    <a:pt x="63" y="95"/>
                  </a:cubicBezTo>
                  <a:cubicBezTo>
                    <a:pt x="59" y="94"/>
                    <a:pt x="59" y="94"/>
                    <a:pt x="59" y="94"/>
                  </a:cubicBezTo>
                  <a:cubicBezTo>
                    <a:pt x="58" y="95"/>
                    <a:pt x="57" y="96"/>
                    <a:pt x="56" y="97"/>
                  </a:cubicBezTo>
                  <a:cubicBezTo>
                    <a:pt x="59" y="101"/>
                    <a:pt x="59" y="101"/>
                    <a:pt x="59" y="101"/>
                  </a:cubicBezTo>
                  <a:cubicBezTo>
                    <a:pt x="56" y="103"/>
                    <a:pt x="56" y="103"/>
                    <a:pt x="56" y="103"/>
                  </a:cubicBezTo>
                  <a:cubicBezTo>
                    <a:pt x="52" y="100"/>
                    <a:pt x="52" y="100"/>
                    <a:pt x="52" y="100"/>
                  </a:cubicBezTo>
                  <a:cubicBezTo>
                    <a:pt x="51" y="100"/>
                    <a:pt x="50" y="101"/>
                    <a:pt x="49" y="101"/>
                  </a:cubicBezTo>
                  <a:cubicBezTo>
                    <a:pt x="49" y="106"/>
                    <a:pt x="49" y="106"/>
                    <a:pt x="49" y="106"/>
                  </a:cubicBezTo>
                  <a:cubicBezTo>
                    <a:pt x="45" y="106"/>
                    <a:pt x="45" y="106"/>
                    <a:pt x="45" y="106"/>
                  </a:cubicBezTo>
                  <a:cubicBezTo>
                    <a:pt x="44" y="102"/>
                    <a:pt x="44" y="102"/>
                    <a:pt x="44" y="102"/>
                  </a:cubicBezTo>
                  <a:cubicBezTo>
                    <a:pt x="43" y="102"/>
                    <a:pt x="41" y="101"/>
                    <a:pt x="40" y="101"/>
                  </a:cubicBezTo>
                  <a:cubicBezTo>
                    <a:pt x="38" y="105"/>
                    <a:pt x="38" y="105"/>
                    <a:pt x="38" y="105"/>
                  </a:cubicBezTo>
                  <a:cubicBezTo>
                    <a:pt x="34" y="104"/>
                    <a:pt x="34" y="104"/>
                    <a:pt x="34" y="104"/>
                  </a:cubicBezTo>
                  <a:cubicBezTo>
                    <a:pt x="36" y="99"/>
                    <a:pt x="36" y="99"/>
                    <a:pt x="36" y="99"/>
                  </a:cubicBezTo>
                  <a:cubicBezTo>
                    <a:pt x="35" y="98"/>
                    <a:pt x="34" y="98"/>
                    <a:pt x="33" y="97"/>
                  </a:cubicBezTo>
                  <a:cubicBezTo>
                    <a:pt x="29" y="99"/>
                    <a:pt x="29" y="99"/>
                    <a:pt x="29" y="99"/>
                  </a:cubicBezTo>
                  <a:cubicBezTo>
                    <a:pt x="26" y="96"/>
                    <a:pt x="26" y="96"/>
                    <a:pt x="26" y="96"/>
                  </a:cubicBezTo>
                  <a:cubicBezTo>
                    <a:pt x="30" y="93"/>
                    <a:pt x="30" y="93"/>
                    <a:pt x="30" y="93"/>
                  </a:cubicBezTo>
                  <a:cubicBezTo>
                    <a:pt x="29" y="92"/>
                    <a:pt x="29" y="91"/>
                    <a:pt x="28" y="89"/>
                  </a:cubicBezTo>
                  <a:cubicBezTo>
                    <a:pt x="24" y="89"/>
                    <a:pt x="24" y="89"/>
                    <a:pt x="24" y="89"/>
                  </a:cubicBezTo>
                  <a:cubicBezTo>
                    <a:pt x="23" y="85"/>
                    <a:pt x="23" y="85"/>
                    <a:pt x="23" y="85"/>
                  </a:cubicBezTo>
                  <a:cubicBezTo>
                    <a:pt x="28" y="84"/>
                    <a:pt x="28" y="84"/>
                    <a:pt x="28" y="84"/>
                  </a:cubicBezTo>
                  <a:cubicBezTo>
                    <a:pt x="28" y="83"/>
                    <a:pt x="28" y="82"/>
                    <a:pt x="28" y="81"/>
                  </a:cubicBezTo>
                  <a:cubicBezTo>
                    <a:pt x="24" y="78"/>
                    <a:pt x="24" y="78"/>
                    <a:pt x="24" y="78"/>
                  </a:cubicBezTo>
                  <a:cubicBezTo>
                    <a:pt x="26" y="75"/>
                    <a:pt x="26" y="75"/>
                    <a:pt x="26" y="75"/>
                  </a:cubicBezTo>
                  <a:cubicBezTo>
                    <a:pt x="31" y="76"/>
                    <a:pt x="31" y="76"/>
                    <a:pt x="31" y="76"/>
                  </a:cubicBezTo>
                  <a:cubicBezTo>
                    <a:pt x="31" y="75"/>
                    <a:pt x="32" y="74"/>
                    <a:pt x="33" y="73"/>
                  </a:cubicBezTo>
                  <a:cubicBezTo>
                    <a:pt x="30" y="69"/>
                    <a:pt x="30" y="69"/>
                    <a:pt x="30" y="69"/>
                  </a:cubicBezTo>
                  <a:cubicBezTo>
                    <a:pt x="34" y="67"/>
                    <a:pt x="34" y="67"/>
                    <a:pt x="34" y="67"/>
                  </a:cubicBezTo>
                  <a:cubicBezTo>
                    <a:pt x="37" y="70"/>
                    <a:pt x="37" y="70"/>
                    <a:pt x="37" y="70"/>
                  </a:cubicBezTo>
                  <a:cubicBezTo>
                    <a:pt x="38" y="70"/>
                    <a:pt x="39" y="69"/>
                    <a:pt x="40" y="69"/>
                  </a:cubicBezTo>
                  <a:cubicBezTo>
                    <a:pt x="40" y="64"/>
                    <a:pt x="40" y="64"/>
                    <a:pt x="40" y="64"/>
                  </a:cubicBezTo>
                  <a:cubicBezTo>
                    <a:pt x="44" y="64"/>
                    <a:pt x="44" y="64"/>
                    <a:pt x="44" y="64"/>
                  </a:cubicBezTo>
                  <a:cubicBezTo>
                    <a:pt x="45" y="68"/>
                    <a:pt x="45" y="68"/>
                    <a:pt x="45" y="68"/>
                  </a:cubicBezTo>
                  <a:cubicBezTo>
                    <a:pt x="46" y="68"/>
                    <a:pt x="48" y="69"/>
                    <a:pt x="49" y="69"/>
                  </a:cubicBezTo>
                  <a:cubicBezTo>
                    <a:pt x="51" y="65"/>
                    <a:pt x="51" y="65"/>
                    <a:pt x="51" y="65"/>
                  </a:cubicBezTo>
                  <a:cubicBezTo>
                    <a:pt x="55" y="66"/>
                    <a:pt x="55" y="66"/>
                    <a:pt x="55" y="66"/>
                  </a:cubicBezTo>
                  <a:cubicBezTo>
                    <a:pt x="54" y="71"/>
                    <a:pt x="54" y="71"/>
                    <a:pt x="54" y="71"/>
                  </a:cubicBezTo>
                  <a:cubicBezTo>
                    <a:pt x="55" y="72"/>
                    <a:pt x="55" y="72"/>
                    <a:pt x="56" y="73"/>
                  </a:cubicBezTo>
                  <a:cubicBezTo>
                    <a:pt x="61" y="71"/>
                    <a:pt x="61" y="71"/>
                    <a:pt x="61" y="71"/>
                  </a:cubicBezTo>
                  <a:cubicBezTo>
                    <a:pt x="63" y="74"/>
                    <a:pt x="63" y="74"/>
                    <a:pt x="63" y="74"/>
                  </a:cubicBezTo>
                  <a:cubicBezTo>
                    <a:pt x="59" y="77"/>
                    <a:pt x="59" y="77"/>
                    <a:pt x="59" y="77"/>
                  </a:cubicBezTo>
                  <a:cubicBezTo>
                    <a:pt x="60" y="78"/>
                    <a:pt x="60" y="79"/>
                    <a:pt x="61" y="81"/>
                  </a:cubicBezTo>
                  <a:cubicBezTo>
                    <a:pt x="65" y="81"/>
                    <a:pt x="65" y="81"/>
                    <a:pt x="65" y="81"/>
                  </a:cubicBezTo>
                  <a:cubicBezTo>
                    <a:pt x="66" y="85"/>
                    <a:pt x="66" y="85"/>
                    <a:pt x="66" y="85"/>
                  </a:cubicBezTo>
                  <a:cubicBezTo>
                    <a:pt x="61" y="86"/>
                    <a:pt x="61" y="86"/>
                    <a:pt x="61" y="86"/>
                  </a:cubicBezTo>
                  <a:cubicBezTo>
                    <a:pt x="61" y="87"/>
                    <a:pt x="61" y="88"/>
                    <a:pt x="61" y="89"/>
                  </a:cubicBezTo>
                  <a:lnTo>
                    <a:pt x="65" y="92"/>
                  </a:lnTo>
                  <a:close/>
                  <a:moveTo>
                    <a:pt x="83" y="75"/>
                  </a:moveTo>
                  <a:cubicBezTo>
                    <a:pt x="82" y="77"/>
                    <a:pt x="82" y="77"/>
                    <a:pt x="82" y="77"/>
                  </a:cubicBezTo>
                  <a:cubicBezTo>
                    <a:pt x="80" y="76"/>
                    <a:pt x="80" y="76"/>
                    <a:pt x="80" y="76"/>
                  </a:cubicBezTo>
                  <a:cubicBezTo>
                    <a:pt x="79" y="76"/>
                    <a:pt x="79" y="77"/>
                    <a:pt x="79" y="77"/>
                  </a:cubicBezTo>
                  <a:cubicBezTo>
                    <a:pt x="80" y="79"/>
                    <a:pt x="80" y="79"/>
                    <a:pt x="80" y="79"/>
                  </a:cubicBezTo>
                  <a:cubicBezTo>
                    <a:pt x="78" y="80"/>
                    <a:pt x="78" y="80"/>
                    <a:pt x="78" y="80"/>
                  </a:cubicBezTo>
                  <a:cubicBezTo>
                    <a:pt x="77" y="79"/>
                    <a:pt x="77" y="79"/>
                    <a:pt x="77" y="79"/>
                  </a:cubicBezTo>
                  <a:cubicBezTo>
                    <a:pt x="76" y="79"/>
                    <a:pt x="76" y="79"/>
                    <a:pt x="75" y="79"/>
                  </a:cubicBezTo>
                  <a:cubicBezTo>
                    <a:pt x="75" y="81"/>
                    <a:pt x="75" y="81"/>
                    <a:pt x="75" y="81"/>
                  </a:cubicBezTo>
                  <a:cubicBezTo>
                    <a:pt x="73" y="82"/>
                    <a:pt x="73" y="82"/>
                    <a:pt x="73" y="82"/>
                  </a:cubicBezTo>
                  <a:cubicBezTo>
                    <a:pt x="73" y="79"/>
                    <a:pt x="73" y="79"/>
                    <a:pt x="73" y="79"/>
                  </a:cubicBezTo>
                  <a:cubicBezTo>
                    <a:pt x="72" y="79"/>
                    <a:pt x="72" y="79"/>
                    <a:pt x="71" y="79"/>
                  </a:cubicBezTo>
                  <a:cubicBezTo>
                    <a:pt x="70" y="81"/>
                    <a:pt x="70" y="81"/>
                    <a:pt x="70" y="81"/>
                  </a:cubicBezTo>
                  <a:cubicBezTo>
                    <a:pt x="68" y="80"/>
                    <a:pt x="68" y="80"/>
                    <a:pt x="68" y="80"/>
                  </a:cubicBezTo>
                  <a:cubicBezTo>
                    <a:pt x="69" y="78"/>
                    <a:pt x="69" y="78"/>
                    <a:pt x="69" y="78"/>
                  </a:cubicBezTo>
                  <a:cubicBezTo>
                    <a:pt x="69" y="78"/>
                    <a:pt x="68" y="78"/>
                    <a:pt x="68" y="77"/>
                  </a:cubicBezTo>
                  <a:cubicBezTo>
                    <a:pt x="66" y="78"/>
                    <a:pt x="66" y="78"/>
                    <a:pt x="66" y="78"/>
                  </a:cubicBezTo>
                  <a:cubicBezTo>
                    <a:pt x="65" y="77"/>
                    <a:pt x="65" y="77"/>
                    <a:pt x="65" y="77"/>
                  </a:cubicBezTo>
                  <a:cubicBezTo>
                    <a:pt x="66" y="75"/>
                    <a:pt x="66" y="75"/>
                    <a:pt x="66" y="75"/>
                  </a:cubicBezTo>
                  <a:cubicBezTo>
                    <a:pt x="66" y="75"/>
                    <a:pt x="66" y="74"/>
                    <a:pt x="66" y="74"/>
                  </a:cubicBezTo>
                  <a:cubicBezTo>
                    <a:pt x="64" y="74"/>
                    <a:pt x="64" y="74"/>
                    <a:pt x="64" y="74"/>
                  </a:cubicBezTo>
                  <a:cubicBezTo>
                    <a:pt x="63" y="72"/>
                    <a:pt x="63" y="72"/>
                    <a:pt x="63" y="72"/>
                  </a:cubicBezTo>
                  <a:cubicBezTo>
                    <a:pt x="65" y="71"/>
                    <a:pt x="65" y="71"/>
                    <a:pt x="65" y="71"/>
                  </a:cubicBezTo>
                  <a:cubicBezTo>
                    <a:pt x="66" y="71"/>
                    <a:pt x="66" y="70"/>
                    <a:pt x="66" y="70"/>
                  </a:cubicBezTo>
                  <a:cubicBezTo>
                    <a:pt x="64" y="69"/>
                    <a:pt x="64" y="69"/>
                    <a:pt x="64" y="69"/>
                  </a:cubicBezTo>
                  <a:cubicBezTo>
                    <a:pt x="65" y="67"/>
                    <a:pt x="65" y="67"/>
                    <a:pt x="65" y="67"/>
                  </a:cubicBezTo>
                  <a:cubicBezTo>
                    <a:pt x="67" y="68"/>
                    <a:pt x="67" y="68"/>
                    <a:pt x="67" y="68"/>
                  </a:cubicBezTo>
                  <a:cubicBezTo>
                    <a:pt x="67" y="67"/>
                    <a:pt x="67" y="67"/>
                    <a:pt x="68" y="66"/>
                  </a:cubicBezTo>
                  <a:cubicBezTo>
                    <a:pt x="67" y="64"/>
                    <a:pt x="67" y="64"/>
                    <a:pt x="67" y="64"/>
                  </a:cubicBezTo>
                  <a:cubicBezTo>
                    <a:pt x="68" y="63"/>
                    <a:pt x="68" y="63"/>
                    <a:pt x="68" y="63"/>
                  </a:cubicBezTo>
                  <a:cubicBezTo>
                    <a:pt x="70" y="65"/>
                    <a:pt x="70" y="65"/>
                    <a:pt x="70" y="65"/>
                  </a:cubicBezTo>
                  <a:cubicBezTo>
                    <a:pt x="70" y="65"/>
                    <a:pt x="71" y="64"/>
                    <a:pt x="71" y="64"/>
                  </a:cubicBezTo>
                  <a:cubicBezTo>
                    <a:pt x="71" y="62"/>
                    <a:pt x="71" y="62"/>
                    <a:pt x="71" y="62"/>
                  </a:cubicBezTo>
                  <a:cubicBezTo>
                    <a:pt x="73" y="62"/>
                    <a:pt x="73" y="62"/>
                    <a:pt x="73" y="62"/>
                  </a:cubicBezTo>
                  <a:cubicBezTo>
                    <a:pt x="74" y="64"/>
                    <a:pt x="74" y="64"/>
                    <a:pt x="74" y="64"/>
                  </a:cubicBezTo>
                  <a:cubicBezTo>
                    <a:pt x="74" y="64"/>
                    <a:pt x="75" y="64"/>
                    <a:pt x="75" y="64"/>
                  </a:cubicBezTo>
                  <a:cubicBezTo>
                    <a:pt x="76" y="62"/>
                    <a:pt x="76" y="62"/>
                    <a:pt x="76" y="62"/>
                  </a:cubicBezTo>
                  <a:cubicBezTo>
                    <a:pt x="78" y="63"/>
                    <a:pt x="78" y="63"/>
                    <a:pt x="78" y="63"/>
                  </a:cubicBezTo>
                  <a:cubicBezTo>
                    <a:pt x="77" y="65"/>
                    <a:pt x="77" y="65"/>
                    <a:pt x="77" y="65"/>
                  </a:cubicBezTo>
                  <a:cubicBezTo>
                    <a:pt x="78" y="66"/>
                    <a:pt x="78" y="66"/>
                    <a:pt x="79" y="66"/>
                  </a:cubicBezTo>
                  <a:cubicBezTo>
                    <a:pt x="81" y="65"/>
                    <a:pt x="81" y="65"/>
                    <a:pt x="81" y="65"/>
                  </a:cubicBezTo>
                  <a:cubicBezTo>
                    <a:pt x="82" y="67"/>
                    <a:pt x="82" y="67"/>
                    <a:pt x="82" y="67"/>
                  </a:cubicBezTo>
                  <a:cubicBezTo>
                    <a:pt x="80" y="68"/>
                    <a:pt x="80" y="68"/>
                    <a:pt x="80" y="68"/>
                  </a:cubicBezTo>
                  <a:cubicBezTo>
                    <a:pt x="80" y="69"/>
                    <a:pt x="80" y="69"/>
                    <a:pt x="81" y="70"/>
                  </a:cubicBezTo>
                  <a:cubicBezTo>
                    <a:pt x="83" y="70"/>
                    <a:pt x="83" y="70"/>
                    <a:pt x="83" y="70"/>
                  </a:cubicBezTo>
                  <a:cubicBezTo>
                    <a:pt x="83" y="72"/>
                    <a:pt x="83" y="72"/>
                    <a:pt x="83" y="72"/>
                  </a:cubicBezTo>
                  <a:cubicBezTo>
                    <a:pt x="81" y="72"/>
                    <a:pt x="81" y="72"/>
                    <a:pt x="81" y="72"/>
                  </a:cubicBezTo>
                  <a:cubicBezTo>
                    <a:pt x="81" y="73"/>
                    <a:pt x="81" y="73"/>
                    <a:pt x="81" y="74"/>
                  </a:cubicBezTo>
                  <a:lnTo>
                    <a:pt x="83" y="75"/>
                  </a:lnTo>
                  <a:close/>
                  <a:moveTo>
                    <a:pt x="86" y="47"/>
                  </a:moveTo>
                  <a:cubicBezTo>
                    <a:pt x="84" y="51"/>
                    <a:pt x="84" y="51"/>
                    <a:pt x="84" y="51"/>
                  </a:cubicBezTo>
                  <a:cubicBezTo>
                    <a:pt x="78" y="50"/>
                    <a:pt x="78" y="50"/>
                    <a:pt x="78" y="50"/>
                  </a:cubicBezTo>
                  <a:cubicBezTo>
                    <a:pt x="77" y="51"/>
                    <a:pt x="76" y="52"/>
                    <a:pt x="75" y="53"/>
                  </a:cubicBezTo>
                  <a:cubicBezTo>
                    <a:pt x="78" y="59"/>
                    <a:pt x="78" y="59"/>
                    <a:pt x="78" y="59"/>
                  </a:cubicBezTo>
                  <a:cubicBezTo>
                    <a:pt x="74" y="62"/>
                    <a:pt x="74" y="62"/>
                    <a:pt x="74" y="62"/>
                  </a:cubicBezTo>
                  <a:cubicBezTo>
                    <a:pt x="70" y="57"/>
                    <a:pt x="70" y="57"/>
                    <a:pt x="70" y="57"/>
                  </a:cubicBezTo>
                  <a:cubicBezTo>
                    <a:pt x="69" y="58"/>
                    <a:pt x="67" y="58"/>
                    <a:pt x="66" y="59"/>
                  </a:cubicBezTo>
                  <a:cubicBezTo>
                    <a:pt x="66" y="65"/>
                    <a:pt x="66" y="65"/>
                    <a:pt x="66" y="65"/>
                  </a:cubicBezTo>
                  <a:cubicBezTo>
                    <a:pt x="61" y="65"/>
                    <a:pt x="61" y="65"/>
                    <a:pt x="61" y="65"/>
                  </a:cubicBezTo>
                  <a:cubicBezTo>
                    <a:pt x="59" y="59"/>
                    <a:pt x="59" y="59"/>
                    <a:pt x="59" y="59"/>
                  </a:cubicBezTo>
                  <a:cubicBezTo>
                    <a:pt x="58" y="59"/>
                    <a:pt x="56" y="59"/>
                    <a:pt x="55" y="59"/>
                  </a:cubicBezTo>
                  <a:cubicBezTo>
                    <a:pt x="52" y="64"/>
                    <a:pt x="52" y="64"/>
                    <a:pt x="52" y="64"/>
                  </a:cubicBezTo>
                  <a:cubicBezTo>
                    <a:pt x="47" y="62"/>
                    <a:pt x="47" y="62"/>
                    <a:pt x="47" y="62"/>
                  </a:cubicBezTo>
                  <a:cubicBezTo>
                    <a:pt x="49" y="56"/>
                    <a:pt x="49" y="56"/>
                    <a:pt x="49" y="56"/>
                  </a:cubicBezTo>
                  <a:cubicBezTo>
                    <a:pt x="48" y="55"/>
                    <a:pt x="47" y="54"/>
                    <a:pt x="46" y="53"/>
                  </a:cubicBezTo>
                  <a:cubicBezTo>
                    <a:pt x="40" y="56"/>
                    <a:pt x="40" y="56"/>
                    <a:pt x="40" y="56"/>
                  </a:cubicBezTo>
                  <a:cubicBezTo>
                    <a:pt x="38" y="54"/>
                    <a:pt x="38" y="54"/>
                    <a:pt x="38" y="54"/>
                  </a:cubicBezTo>
                  <a:cubicBezTo>
                    <a:pt x="39" y="56"/>
                    <a:pt x="39" y="56"/>
                    <a:pt x="39" y="56"/>
                  </a:cubicBezTo>
                  <a:cubicBezTo>
                    <a:pt x="36" y="57"/>
                    <a:pt x="36" y="57"/>
                    <a:pt x="36" y="57"/>
                  </a:cubicBezTo>
                  <a:cubicBezTo>
                    <a:pt x="36" y="57"/>
                    <a:pt x="36" y="58"/>
                    <a:pt x="36" y="59"/>
                  </a:cubicBezTo>
                  <a:cubicBezTo>
                    <a:pt x="38" y="60"/>
                    <a:pt x="38" y="60"/>
                    <a:pt x="38" y="60"/>
                  </a:cubicBezTo>
                  <a:cubicBezTo>
                    <a:pt x="37" y="62"/>
                    <a:pt x="37" y="62"/>
                    <a:pt x="37" y="62"/>
                  </a:cubicBezTo>
                  <a:cubicBezTo>
                    <a:pt x="34" y="61"/>
                    <a:pt x="34" y="61"/>
                    <a:pt x="34" y="61"/>
                  </a:cubicBezTo>
                  <a:cubicBezTo>
                    <a:pt x="34" y="62"/>
                    <a:pt x="34" y="62"/>
                    <a:pt x="33" y="63"/>
                  </a:cubicBezTo>
                  <a:cubicBezTo>
                    <a:pt x="34" y="65"/>
                    <a:pt x="34" y="65"/>
                    <a:pt x="34" y="65"/>
                  </a:cubicBezTo>
                  <a:cubicBezTo>
                    <a:pt x="33" y="67"/>
                    <a:pt x="33" y="67"/>
                    <a:pt x="33" y="67"/>
                  </a:cubicBezTo>
                  <a:cubicBezTo>
                    <a:pt x="31" y="65"/>
                    <a:pt x="31" y="65"/>
                    <a:pt x="31" y="65"/>
                  </a:cubicBezTo>
                  <a:cubicBezTo>
                    <a:pt x="30" y="65"/>
                    <a:pt x="29" y="65"/>
                    <a:pt x="29" y="65"/>
                  </a:cubicBezTo>
                  <a:cubicBezTo>
                    <a:pt x="29" y="68"/>
                    <a:pt x="29" y="68"/>
                    <a:pt x="29" y="68"/>
                  </a:cubicBezTo>
                  <a:cubicBezTo>
                    <a:pt x="26" y="68"/>
                    <a:pt x="26" y="68"/>
                    <a:pt x="26" y="68"/>
                  </a:cubicBezTo>
                  <a:cubicBezTo>
                    <a:pt x="26" y="66"/>
                    <a:pt x="26" y="66"/>
                    <a:pt x="26" y="66"/>
                  </a:cubicBezTo>
                  <a:cubicBezTo>
                    <a:pt x="25" y="66"/>
                    <a:pt x="24" y="66"/>
                    <a:pt x="24" y="65"/>
                  </a:cubicBezTo>
                  <a:cubicBezTo>
                    <a:pt x="22" y="68"/>
                    <a:pt x="22" y="68"/>
                    <a:pt x="22" y="68"/>
                  </a:cubicBezTo>
                  <a:cubicBezTo>
                    <a:pt x="20" y="67"/>
                    <a:pt x="20" y="67"/>
                    <a:pt x="20" y="67"/>
                  </a:cubicBezTo>
                  <a:cubicBezTo>
                    <a:pt x="21" y="64"/>
                    <a:pt x="21" y="64"/>
                    <a:pt x="21" y="64"/>
                  </a:cubicBezTo>
                  <a:cubicBezTo>
                    <a:pt x="21" y="64"/>
                    <a:pt x="20" y="63"/>
                    <a:pt x="20" y="63"/>
                  </a:cubicBezTo>
                  <a:cubicBezTo>
                    <a:pt x="17" y="64"/>
                    <a:pt x="17" y="64"/>
                    <a:pt x="17" y="64"/>
                  </a:cubicBezTo>
                  <a:cubicBezTo>
                    <a:pt x="16" y="62"/>
                    <a:pt x="16" y="62"/>
                    <a:pt x="16" y="62"/>
                  </a:cubicBezTo>
                  <a:cubicBezTo>
                    <a:pt x="18" y="61"/>
                    <a:pt x="18" y="61"/>
                    <a:pt x="18" y="61"/>
                  </a:cubicBezTo>
                  <a:cubicBezTo>
                    <a:pt x="17" y="60"/>
                    <a:pt x="17" y="59"/>
                    <a:pt x="17" y="59"/>
                  </a:cubicBezTo>
                  <a:cubicBezTo>
                    <a:pt x="14" y="59"/>
                    <a:pt x="14" y="59"/>
                    <a:pt x="14" y="59"/>
                  </a:cubicBezTo>
                  <a:cubicBezTo>
                    <a:pt x="14" y="56"/>
                    <a:pt x="14" y="56"/>
                    <a:pt x="14" y="56"/>
                  </a:cubicBezTo>
                  <a:cubicBezTo>
                    <a:pt x="17" y="56"/>
                    <a:pt x="17" y="56"/>
                    <a:pt x="17" y="56"/>
                  </a:cubicBezTo>
                  <a:cubicBezTo>
                    <a:pt x="17" y="55"/>
                    <a:pt x="17" y="54"/>
                    <a:pt x="17" y="54"/>
                  </a:cubicBezTo>
                  <a:cubicBezTo>
                    <a:pt x="15" y="52"/>
                    <a:pt x="15" y="52"/>
                    <a:pt x="15" y="52"/>
                  </a:cubicBezTo>
                  <a:cubicBezTo>
                    <a:pt x="16" y="50"/>
                    <a:pt x="16" y="50"/>
                    <a:pt x="16" y="50"/>
                  </a:cubicBezTo>
                  <a:cubicBezTo>
                    <a:pt x="18" y="51"/>
                    <a:pt x="18" y="51"/>
                    <a:pt x="18" y="51"/>
                  </a:cubicBezTo>
                  <a:cubicBezTo>
                    <a:pt x="19" y="50"/>
                    <a:pt x="19" y="50"/>
                    <a:pt x="19" y="49"/>
                  </a:cubicBezTo>
                  <a:cubicBezTo>
                    <a:pt x="18" y="47"/>
                    <a:pt x="18" y="47"/>
                    <a:pt x="18" y="47"/>
                  </a:cubicBezTo>
                  <a:cubicBezTo>
                    <a:pt x="20" y="46"/>
                    <a:pt x="20" y="46"/>
                    <a:pt x="20" y="46"/>
                  </a:cubicBezTo>
                  <a:cubicBezTo>
                    <a:pt x="22" y="48"/>
                    <a:pt x="22" y="48"/>
                    <a:pt x="22" y="48"/>
                  </a:cubicBezTo>
                  <a:cubicBezTo>
                    <a:pt x="22" y="47"/>
                    <a:pt x="23" y="47"/>
                    <a:pt x="24" y="47"/>
                  </a:cubicBezTo>
                  <a:cubicBezTo>
                    <a:pt x="24" y="44"/>
                    <a:pt x="24" y="44"/>
                    <a:pt x="24" y="44"/>
                  </a:cubicBezTo>
                  <a:cubicBezTo>
                    <a:pt x="26" y="44"/>
                    <a:pt x="26" y="44"/>
                    <a:pt x="26" y="44"/>
                  </a:cubicBezTo>
                  <a:cubicBezTo>
                    <a:pt x="27" y="47"/>
                    <a:pt x="27" y="47"/>
                    <a:pt x="27" y="47"/>
                  </a:cubicBezTo>
                  <a:cubicBezTo>
                    <a:pt x="27" y="47"/>
                    <a:pt x="28" y="47"/>
                    <a:pt x="29" y="47"/>
                  </a:cubicBezTo>
                  <a:cubicBezTo>
                    <a:pt x="30" y="45"/>
                    <a:pt x="30" y="45"/>
                    <a:pt x="30" y="45"/>
                  </a:cubicBezTo>
                  <a:cubicBezTo>
                    <a:pt x="32" y="45"/>
                    <a:pt x="32" y="45"/>
                    <a:pt x="32" y="45"/>
                  </a:cubicBezTo>
                  <a:cubicBezTo>
                    <a:pt x="31" y="48"/>
                    <a:pt x="31" y="48"/>
                    <a:pt x="31" y="48"/>
                  </a:cubicBezTo>
                  <a:cubicBezTo>
                    <a:pt x="32" y="48"/>
                    <a:pt x="33" y="49"/>
                    <a:pt x="33" y="49"/>
                  </a:cubicBezTo>
                  <a:cubicBezTo>
                    <a:pt x="35" y="48"/>
                    <a:pt x="35" y="48"/>
                    <a:pt x="35" y="48"/>
                  </a:cubicBezTo>
                  <a:cubicBezTo>
                    <a:pt x="37" y="50"/>
                    <a:pt x="37" y="50"/>
                    <a:pt x="37" y="50"/>
                  </a:cubicBezTo>
                  <a:cubicBezTo>
                    <a:pt x="35" y="52"/>
                    <a:pt x="35" y="52"/>
                    <a:pt x="35" y="52"/>
                  </a:cubicBezTo>
                  <a:cubicBezTo>
                    <a:pt x="35" y="52"/>
                    <a:pt x="35" y="53"/>
                    <a:pt x="35" y="54"/>
                  </a:cubicBezTo>
                  <a:cubicBezTo>
                    <a:pt x="38" y="54"/>
                    <a:pt x="38" y="54"/>
                    <a:pt x="38" y="54"/>
                  </a:cubicBezTo>
                  <a:cubicBezTo>
                    <a:pt x="37" y="52"/>
                    <a:pt x="37" y="52"/>
                    <a:pt x="37" y="52"/>
                  </a:cubicBezTo>
                  <a:cubicBezTo>
                    <a:pt x="42" y="48"/>
                    <a:pt x="42" y="48"/>
                    <a:pt x="42" y="48"/>
                  </a:cubicBezTo>
                  <a:cubicBezTo>
                    <a:pt x="41" y="47"/>
                    <a:pt x="40" y="45"/>
                    <a:pt x="40" y="44"/>
                  </a:cubicBezTo>
                  <a:cubicBezTo>
                    <a:pt x="34" y="44"/>
                    <a:pt x="34" y="44"/>
                    <a:pt x="34" y="44"/>
                  </a:cubicBezTo>
                  <a:cubicBezTo>
                    <a:pt x="33" y="39"/>
                    <a:pt x="33" y="39"/>
                    <a:pt x="33" y="39"/>
                  </a:cubicBezTo>
                  <a:cubicBezTo>
                    <a:pt x="39" y="37"/>
                    <a:pt x="39" y="37"/>
                    <a:pt x="39" y="37"/>
                  </a:cubicBezTo>
                  <a:cubicBezTo>
                    <a:pt x="39" y="36"/>
                    <a:pt x="40" y="35"/>
                    <a:pt x="40" y="33"/>
                  </a:cubicBezTo>
                  <a:cubicBezTo>
                    <a:pt x="35" y="30"/>
                    <a:pt x="35" y="30"/>
                    <a:pt x="35" y="30"/>
                  </a:cubicBezTo>
                  <a:cubicBezTo>
                    <a:pt x="37" y="25"/>
                    <a:pt x="37" y="25"/>
                    <a:pt x="37" y="25"/>
                  </a:cubicBezTo>
                  <a:cubicBezTo>
                    <a:pt x="43" y="27"/>
                    <a:pt x="43" y="27"/>
                    <a:pt x="43" y="27"/>
                  </a:cubicBezTo>
                  <a:cubicBezTo>
                    <a:pt x="43" y="26"/>
                    <a:pt x="44" y="25"/>
                    <a:pt x="45" y="24"/>
                  </a:cubicBezTo>
                  <a:cubicBezTo>
                    <a:pt x="42" y="18"/>
                    <a:pt x="42" y="18"/>
                    <a:pt x="42" y="18"/>
                  </a:cubicBezTo>
                  <a:cubicBezTo>
                    <a:pt x="46" y="15"/>
                    <a:pt x="46" y="15"/>
                    <a:pt x="46" y="15"/>
                  </a:cubicBezTo>
                  <a:cubicBezTo>
                    <a:pt x="51" y="20"/>
                    <a:pt x="51" y="20"/>
                    <a:pt x="51" y="20"/>
                  </a:cubicBezTo>
                  <a:cubicBezTo>
                    <a:pt x="52" y="19"/>
                    <a:pt x="53" y="18"/>
                    <a:pt x="55" y="18"/>
                  </a:cubicBezTo>
                  <a:cubicBezTo>
                    <a:pt x="55" y="12"/>
                    <a:pt x="55" y="12"/>
                    <a:pt x="55" y="12"/>
                  </a:cubicBezTo>
                  <a:cubicBezTo>
                    <a:pt x="60" y="11"/>
                    <a:pt x="60" y="11"/>
                    <a:pt x="60" y="11"/>
                  </a:cubicBezTo>
                  <a:cubicBezTo>
                    <a:pt x="61" y="17"/>
                    <a:pt x="61" y="17"/>
                    <a:pt x="61" y="17"/>
                  </a:cubicBezTo>
                  <a:cubicBezTo>
                    <a:pt x="63" y="17"/>
                    <a:pt x="64" y="18"/>
                    <a:pt x="66" y="18"/>
                  </a:cubicBezTo>
                  <a:cubicBezTo>
                    <a:pt x="69" y="13"/>
                    <a:pt x="69" y="13"/>
                    <a:pt x="69" y="13"/>
                  </a:cubicBezTo>
                  <a:cubicBezTo>
                    <a:pt x="73" y="15"/>
                    <a:pt x="73" y="15"/>
                    <a:pt x="73" y="15"/>
                  </a:cubicBezTo>
                  <a:cubicBezTo>
                    <a:pt x="72" y="21"/>
                    <a:pt x="72" y="21"/>
                    <a:pt x="72" y="21"/>
                  </a:cubicBezTo>
                  <a:cubicBezTo>
                    <a:pt x="73" y="21"/>
                    <a:pt x="74" y="22"/>
                    <a:pt x="75" y="23"/>
                  </a:cubicBezTo>
                  <a:cubicBezTo>
                    <a:pt x="81" y="20"/>
                    <a:pt x="81" y="20"/>
                    <a:pt x="81" y="20"/>
                  </a:cubicBezTo>
                  <a:cubicBezTo>
                    <a:pt x="83" y="24"/>
                    <a:pt x="83" y="24"/>
                    <a:pt x="83" y="24"/>
                  </a:cubicBezTo>
                  <a:cubicBezTo>
                    <a:pt x="79" y="29"/>
                    <a:pt x="79" y="29"/>
                    <a:pt x="79" y="29"/>
                  </a:cubicBezTo>
                  <a:cubicBezTo>
                    <a:pt x="80" y="30"/>
                    <a:pt x="80" y="31"/>
                    <a:pt x="81" y="33"/>
                  </a:cubicBezTo>
                  <a:cubicBezTo>
                    <a:pt x="87" y="33"/>
                    <a:pt x="87" y="33"/>
                    <a:pt x="87" y="33"/>
                  </a:cubicBezTo>
                  <a:cubicBezTo>
                    <a:pt x="87" y="38"/>
                    <a:pt x="87" y="38"/>
                    <a:pt x="87" y="38"/>
                  </a:cubicBezTo>
                  <a:cubicBezTo>
                    <a:pt x="81" y="39"/>
                    <a:pt x="81" y="39"/>
                    <a:pt x="81" y="39"/>
                  </a:cubicBezTo>
                  <a:cubicBezTo>
                    <a:pt x="81" y="41"/>
                    <a:pt x="81" y="42"/>
                    <a:pt x="81" y="44"/>
                  </a:cubicBezTo>
                  <a:lnTo>
                    <a:pt x="86" y="47"/>
                  </a:lnTo>
                  <a:close/>
                </a:path>
              </a:pathLst>
            </a:custGeom>
            <a:grpFill/>
            <a:ln w="9525">
              <a:noFill/>
              <a:round/>
              <a:headEnd/>
              <a:tailEnd/>
            </a:ln>
          </p:spPr>
          <p:txBody>
            <a:bodyPr/>
            <a:lstStyle/>
            <a:p>
              <a:pPr>
                <a:defRPr/>
              </a:pPr>
              <a:endParaRPr lang="en-US" sz="600"/>
            </a:p>
          </p:txBody>
        </p:sp>
        <p:sp>
          <p:nvSpPr>
            <p:cNvPr id="74" name="Freeform 490"/>
            <p:cNvSpPr>
              <a:spLocks/>
            </p:cNvSpPr>
            <p:nvPr/>
          </p:nvSpPr>
          <p:spPr bwMode="auto">
            <a:xfrm>
              <a:off x="2399891" y="1393058"/>
              <a:ext cx="34709" cy="36444"/>
            </a:xfrm>
            <a:custGeom>
              <a:avLst/>
              <a:gdLst/>
              <a:ahLst/>
              <a:cxnLst>
                <a:cxn ang="0">
                  <a:pos x="13" y="3"/>
                </a:cxn>
                <a:cxn ang="0">
                  <a:pos x="2" y="5"/>
                </a:cxn>
                <a:cxn ang="0">
                  <a:pos x="4" y="15"/>
                </a:cxn>
                <a:cxn ang="0">
                  <a:pos x="15" y="13"/>
                </a:cxn>
                <a:cxn ang="0">
                  <a:pos x="13" y="3"/>
                </a:cxn>
              </a:cxnLst>
              <a:rect l="0" t="0" r="r" b="b"/>
              <a:pathLst>
                <a:path w="17" h="18">
                  <a:moveTo>
                    <a:pt x="13" y="3"/>
                  </a:moveTo>
                  <a:cubicBezTo>
                    <a:pt x="10" y="0"/>
                    <a:pt x="5" y="1"/>
                    <a:pt x="2" y="5"/>
                  </a:cubicBezTo>
                  <a:cubicBezTo>
                    <a:pt x="0" y="8"/>
                    <a:pt x="1" y="13"/>
                    <a:pt x="4" y="15"/>
                  </a:cubicBezTo>
                  <a:cubicBezTo>
                    <a:pt x="8" y="18"/>
                    <a:pt x="12" y="17"/>
                    <a:pt x="15" y="13"/>
                  </a:cubicBezTo>
                  <a:cubicBezTo>
                    <a:pt x="17" y="10"/>
                    <a:pt x="17" y="5"/>
                    <a:pt x="13" y="3"/>
                  </a:cubicBezTo>
                </a:path>
              </a:pathLst>
            </a:custGeom>
            <a:grpFill/>
            <a:ln w="9525">
              <a:noFill/>
              <a:round/>
              <a:headEnd/>
              <a:tailEnd/>
            </a:ln>
          </p:spPr>
          <p:txBody>
            <a:bodyPr/>
            <a:lstStyle/>
            <a:p>
              <a:pPr>
                <a:defRPr/>
              </a:pPr>
              <a:endParaRPr lang="en-US" sz="600"/>
            </a:p>
          </p:txBody>
        </p:sp>
        <p:sp>
          <p:nvSpPr>
            <p:cNvPr id="75" name="Freeform 491"/>
            <p:cNvSpPr>
              <a:spLocks/>
            </p:cNvSpPr>
            <p:nvPr/>
          </p:nvSpPr>
          <p:spPr bwMode="auto">
            <a:xfrm>
              <a:off x="2425923" y="1292403"/>
              <a:ext cx="45121" cy="45121"/>
            </a:xfrm>
            <a:custGeom>
              <a:avLst/>
              <a:gdLst/>
              <a:ahLst/>
              <a:cxnLst>
                <a:cxn ang="0">
                  <a:pos x="17" y="3"/>
                </a:cxn>
                <a:cxn ang="0">
                  <a:pos x="3" y="6"/>
                </a:cxn>
                <a:cxn ang="0">
                  <a:pos x="6" y="19"/>
                </a:cxn>
                <a:cxn ang="0">
                  <a:pos x="19" y="17"/>
                </a:cxn>
                <a:cxn ang="0">
                  <a:pos x="17" y="3"/>
                </a:cxn>
              </a:cxnLst>
              <a:rect l="0" t="0" r="r" b="b"/>
              <a:pathLst>
                <a:path w="22" h="22">
                  <a:moveTo>
                    <a:pt x="17" y="3"/>
                  </a:moveTo>
                  <a:cubicBezTo>
                    <a:pt x="13" y="0"/>
                    <a:pt x="6" y="1"/>
                    <a:pt x="3" y="6"/>
                  </a:cubicBezTo>
                  <a:cubicBezTo>
                    <a:pt x="0" y="10"/>
                    <a:pt x="1" y="16"/>
                    <a:pt x="6" y="19"/>
                  </a:cubicBezTo>
                  <a:cubicBezTo>
                    <a:pt x="10" y="22"/>
                    <a:pt x="16" y="21"/>
                    <a:pt x="19" y="17"/>
                  </a:cubicBezTo>
                  <a:cubicBezTo>
                    <a:pt x="22" y="13"/>
                    <a:pt x="21" y="7"/>
                    <a:pt x="17" y="3"/>
                  </a:cubicBezTo>
                </a:path>
              </a:pathLst>
            </a:custGeom>
            <a:grpFill/>
            <a:ln w="9525">
              <a:noFill/>
              <a:round/>
              <a:headEnd/>
              <a:tailEnd/>
            </a:ln>
          </p:spPr>
          <p:txBody>
            <a:bodyPr/>
            <a:lstStyle/>
            <a:p>
              <a:pPr>
                <a:defRPr/>
              </a:pPr>
              <a:endParaRPr lang="en-US" sz="600"/>
            </a:p>
          </p:txBody>
        </p:sp>
      </p:grpSp>
      <p:sp>
        <p:nvSpPr>
          <p:cNvPr id="29733" name="Freeform 103"/>
          <p:cNvSpPr>
            <a:spLocks noEditPoints="1"/>
          </p:cNvSpPr>
          <p:nvPr/>
        </p:nvSpPr>
        <p:spPr bwMode="auto">
          <a:xfrm>
            <a:off x="8856664" y="2884488"/>
            <a:ext cx="534987" cy="596900"/>
          </a:xfrm>
          <a:custGeom>
            <a:avLst/>
            <a:gdLst>
              <a:gd name="T0" fmla="*/ 2147483646 w 104"/>
              <a:gd name="T1" fmla="*/ 2147483646 h 116"/>
              <a:gd name="T2" fmla="*/ 2147483646 w 104"/>
              <a:gd name="T3" fmla="*/ 2147483646 h 116"/>
              <a:gd name="T4" fmla="*/ 2147483646 w 104"/>
              <a:gd name="T5" fmla="*/ 2147483646 h 116"/>
              <a:gd name="T6" fmla="*/ 2147483646 w 104"/>
              <a:gd name="T7" fmla="*/ 2147483646 h 116"/>
              <a:gd name="T8" fmla="*/ 2147483646 w 104"/>
              <a:gd name="T9" fmla="*/ 2147483646 h 116"/>
              <a:gd name="T10" fmla="*/ 2147483646 w 104"/>
              <a:gd name="T11" fmla="*/ 2147483646 h 116"/>
              <a:gd name="T12" fmla="*/ 2147483646 w 104"/>
              <a:gd name="T13" fmla="*/ 2147483646 h 116"/>
              <a:gd name="T14" fmla="*/ 2147483646 w 104"/>
              <a:gd name="T15" fmla="*/ 2147483646 h 116"/>
              <a:gd name="T16" fmla="*/ 2147483646 w 104"/>
              <a:gd name="T17" fmla="*/ 2147483646 h 116"/>
              <a:gd name="T18" fmla="*/ 2147483646 w 104"/>
              <a:gd name="T19" fmla="*/ 2147483646 h 116"/>
              <a:gd name="T20" fmla="*/ 2147483646 w 104"/>
              <a:gd name="T21" fmla="*/ 2147483646 h 116"/>
              <a:gd name="T22" fmla="*/ 2147483646 w 104"/>
              <a:gd name="T23" fmla="*/ 2147483646 h 116"/>
              <a:gd name="T24" fmla="*/ 2147483646 w 104"/>
              <a:gd name="T25" fmla="*/ 2147483646 h 116"/>
              <a:gd name="T26" fmla="*/ 2147483646 w 104"/>
              <a:gd name="T27" fmla="*/ 2147483646 h 116"/>
              <a:gd name="T28" fmla="*/ 2147483646 w 104"/>
              <a:gd name="T29" fmla="*/ 0 h 116"/>
              <a:gd name="T30" fmla="*/ 2147483646 w 104"/>
              <a:gd name="T31" fmla="*/ 2147483646 h 116"/>
              <a:gd name="T32" fmla="*/ 2147483646 w 104"/>
              <a:gd name="T33" fmla="*/ 2147483646 h 116"/>
              <a:gd name="T34" fmla="*/ 2147483646 w 104"/>
              <a:gd name="T35" fmla="*/ 2147483646 h 116"/>
              <a:gd name="T36" fmla="*/ 2147483646 w 104"/>
              <a:gd name="T37" fmla="*/ 2147483646 h 116"/>
              <a:gd name="T38" fmla="*/ 2147483646 w 104"/>
              <a:gd name="T39" fmla="*/ 2147483646 h 116"/>
              <a:gd name="T40" fmla="*/ 2147483646 w 104"/>
              <a:gd name="T41" fmla="*/ 2147483646 h 116"/>
              <a:gd name="T42" fmla="*/ 2147483646 w 104"/>
              <a:gd name="T43" fmla="*/ 2147483646 h 116"/>
              <a:gd name="T44" fmla="*/ 2147483646 w 104"/>
              <a:gd name="T45" fmla="*/ 2147483646 h 116"/>
              <a:gd name="T46" fmla="*/ 2147483646 w 104"/>
              <a:gd name="T47" fmla="*/ 2147483646 h 116"/>
              <a:gd name="T48" fmla="*/ 2147483646 w 104"/>
              <a:gd name="T49" fmla="*/ 2147483646 h 116"/>
              <a:gd name="T50" fmla="*/ 2147483646 w 104"/>
              <a:gd name="T51" fmla="*/ 2147483646 h 116"/>
              <a:gd name="T52" fmla="*/ 2147483646 w 104"/>
              <a:gd name="T53" fmla="*/ 2147483646 h 116"/>
              <a:gd name="T54" fmla="*/ 2147483646 w 104"/>
              <a:gd name="T55" fmla="*/ 2147483646 h 116"/>
              <a:gd name="T56" fmla="*/ 2147483646 w 104"/>
              <a:gd name="T57" fmla="*/ 2147483646 h 116"/>
              <a:gd name="T58" fmla="*/ 0 w 104"/>
              <a:gd name="T59" fmla="*/ 2147483646 h 116"/>
              <a:gd name="T60" fmla="*/ 2147483646 w 104"/>
              <a:gd name="T61" fmla="*/ 2147483646 h 116"/>
              <a:gd name="T62" fmla="*/ 2147483646 w 104"/>
              <a:gd name="T63" fmla="*/ 2147483646 h 116"/>
              <a:gd name="T64" fmla="*/ 2147483646 w 104"/>
              <a:gd name="T65" fmla="*/ 2147483646 h 116"/>
              <a:gd name="T66" fmla="*/ 2147483646 w 104"/>
              <a:gd name="T67" fmla="*/ 2147483646 h 116"/>
              <a:gd name="T68" fmla="*/ 2147483646 w 104"/>
              <a:gd name="T69" fmla="*/ 2147483646 h 116"/>
              <a:gd name="T70" fmla="*/ 2147483646 w 104"/>
              <a:gd name="T71" fmla="*/ 2147483646 h 116"/>
              <a:gd name="T72" fmla="*/ 2147483646 w 104"/>
              <a:gd name="T73" fmla="*/ 2147483646 h 116"/>
              <a:gd name="T74" fmla="*/ 2147483646 w 104"/>
              <a:gd name="T75" fmla="*/ 2147483646 h 116"/>
              <a:gd name="T76" fmla="*/ 2147483646 w 104"/>
              <a:gd name="T77" fmla="*/ 2147483646 h 116"/>
              <a:gd name="T78" fmla="*/ 2147483646 w 104"/>
              <a:gd name="T79" fmla="*/ 2147483646 h 116"/>
              <a:gd name="T80" fmla="*/ 2147483646 w 104"/>
              <a:gd name="T81" fmla="*/ 2147483646 h 116"/>
              <a:gd name="T82" fmla="*/ 2147483646 w 104"/>
              <a:gd name="T83" fmla="*/ 2147483646 h 116"/>
              <a:gd name="T84" fmla="*/ 2147483646 w 104"/>
              <a:gd name="T85" fmla="*/ 2147483646 h 116"/>
              <a:gd name="T86" fmla="*/ 2147483646 w 104"/>
              <a:gd name="T87" fmla="*/ 2147483646 h 116"/>
              <a:gd name="T88" fmla="*/ 2147483646 w 104"/>
              <a:gd name="T89" fmla="*/ 2147483646 h 116"/>
              <a:gd name="T90" fmla="*/ 2147483646 w 104"/>
              <a:gd name="T91" fmla="*/ 2147483646 h 116"/>
              <a:gd name="T92" fmla="*/ 2147483646 w 104"/>
              <a:gd name="T93" fmla="*/ 2147483646 h 116"/>
              <a:gd name="T94" fmla="*/ 2147483646 w 104"/>
              <a:gd name="T95" fmla="*/ 2147483646 h 116"/>
              <a:gd name="T96" fmla="*/ 2147483646 w 104"/>
              <a:gd name="T97" fmla="*/ 2147483646 h 116"/>
              <a:gd name="T98" fmla="*/ 2147483646 w 104"/>
              <a:gd name="T99" fmla="*/ 2147483646 h 116"/>
              <a:gd name="T100" fmla="*/ 2147483646 w 104"/>
              <a:gd name="T101" fmla="*/ 2147483646 h 116"/>
              <a:gd name="T102" fmla="*/ 2147483646 w 104"/>
              <a:gd name="T103" fmla="*/ 2147483646 h 116"/>
              <a:gd name="T104" fmla="*/ 2147483646 w 104"/>
              <a:gd name="T105" fmla="*/ 2147483646 h 116"/>
              <a:gd name="T106" fmla="*/ 2147483646 w 104"/>
              <a:gd name="T107" fmla="*/ 2147483646 h 116"/>
              <a:gd name="T108" fmla="*/ 2147483646 w 104"/>
              <a:gd name="T109" fmla="*/ 2147483646 h 116"/>
              <a:gd name="T110" fmla="*/ 2147483646 w 104"/>
              <a:gd name="T111" fmla="*/ 2147483646 h 116"/>
              <a:gd name="T112" fmla="*/ 2147483646 w 104"/>
              <a:gd name="T113" fmla="*/ 2147483646 h 116"/>
              <a:gd name="T114" fmla="*/ 2147483646 w 104"/>
              <a:gd name="T115" fmla="*/ 2147483646 h 116"/>
              <a:gd name="T116" fmla="*/ 2147483646 w 104"/>
              <a:gd name="T117" fmla="*/ 2147483646 h 116"/>
              <a:gd name="T118" fmla="*/ 2147483646 w 104"/>
              <a:gd name="T119" fmla="*/ 2147483646 h 116"/>
              <a:gd name="T120" fmla="*/ 2147483646 w 104"/>
              <a:gd name="T121" fmla="*/ 2147483646 h 116"/>
              <a:gd name="T122" fmla="*/ 2147483646 w 104"/>
              <a:gd name="T123" fmla="*/ 2147483646 h 11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04" h="116">
                <a:moveTo>
                  <a:pt x="90" y="67"/>
                </a:moveTo>
                <a:cubicBezTo>
                  <a:pt x="86" y="67"/>
                  <a:pt x="83" y="69"/>
                  <a:pt x="81" y="72"/>
                </a:cubicBezTo>
                <a:cubicBezTo>
                  <a:pt x="64" y="62"/>
                  <a:pt x="64" y="62"/>
                  <a:pt x="64" y="62"/>
                </a:cubicBezTo>
                <a:cubicBezTo>
                  <a:pt x="64" y="61"/>
                  <a:pt x="65" y="59"/>
                  <a:pt x="65" y="58"/>
                </a:cubicBezTo>
                <a:cubicBezTo>
                  <a:pt x="65" y="56"/>
                  <a:pt x="64" y="55"/>
                  <a:pt x="64" y="54"/>
                </a:cubicBezTo>
                <a:cubicBezTo>
                  <a:pt x="92" y="38"/>
                  <a:pt x="92" y="38"/>
                  <a:pt x="92" y="38"/>
                </a:cubicBezTo>
                <a:cubicBezTo>
                  <a:pt x="94" y="39"/>
                  <a:pt x="97" y="39"/>
                  <a:pt x="99" y="38"/>
                </a:cubicBezTo>
                <a:cubicBezTo>
                  <a:pt x="102" y="36"/>
                  <a:pt x="104" y="32"/>
                  <a:pt x="102" y="29"/>
                </a:cubicBezTo>
                <a:cubicBezTo>
                  <a:pt x="100" y="26"/>
                  <a:pt x="96" y="25"/>
                  <a:pt x="93" y="27"/>
                </a:cubicBezTo>
                <a:cubicBezTo>
                  <a:pt x="90" y="28"/>
                  <a:pt x="89" y="31"/>
                  <a:pt x="89" y="33"/>
                </a:cubicBezTo>
                <a:cubicBezTo>
                  <a:pt x="61" y="50"/>
                  <a:pt x="61" y="50"/>
                  <a:pt x="61" y="50"/>
                </a:cubicBezTo>
                <a:cubicBezTo>
                  <a:pt x="60" y="47"/>
                  <a:pt x="57" y="46"/>
                  <a:pt x="54" y="45"/>
                </a:cubicBezTo>
                <a:cubicBezTo>
                  <a:pt x="54" y="26"/>
                  <a:pt x="54" y="26"/>
                  <a:pt x="54" y="26"/>
                </a:cubicBezTo>
                <a:cubicBezTo>
                  <a:pt x="60" y="25"/>
                  <a:pt x="65" y="20"/>
                  <a:pt x="65" y="13"/>
                </a:cubicBezTo>
                <a:cubicBezTo>
                  <a:pt x="65" y="6"/>
                  <a:pt x="59" y="0"/>
                  <a:pt x="52" y="0"/>
                </a:cubicBezTo>
                <a:cubicBezTo>
                  <a:pt x="44" y="0"/>
                  <a:pt x="39" y="6"/>
                  <a:pt x="39" y="13"/>
                </a:cubicBezTo>
                <a:cubicBezTo>
                  <a:pt x="39" y="20"/>
                  <a:pt x="43" y="25"/>
                  <a:pt x="49" y="26"/>
                </a:cubicBezTo>
                <a:cubicBezTo>
                  <a:pt x="49" y="45"/>
                  <a:pt x="49" y="45"/>
                  <a:pt x="49" y="45"/>
                </a:cubicBezTo>
                <a:cubicBezTo>
                  <a:pt x="46" y="46"/>
                  <a:pt x="44" y="47"/>
                  <a:pt x="42" y="50"/>
                </a:cubicBezTo>
                <a:cubicBezTo>
                  <a:pt x="14" y="33"/>
                  <a:pt x="14" y="33"/>
                  <a:pt x="14" y="33"/>
                </a:cubicBezTo>
                <a:cubicBezTo>
                  <a:pt x="14" y="31"/>
                  <a:pt x="13" y="28"/>
                  <a:pt x="10" y="27"/>
                </a:cubicBezTo>
                <a:cubicBezTo>
                  <a:pt x="7" y="25"/>
                  <a:pt x="3" y="26"/>
                  <a:pt x="1" y="29"/>
                </a:cubicBezTo>
                <a:cubicBezTo>
                  <a:pt x="0" y="32"/>
                  <a:pt x="1" y="36"/>
                  <a:pt x="4" y="38"/>
                </a:cubicBezTo>
                <a:cubicBezTo>
                  <a:pt x="6" y="39"/>
                  <a:pt x="9" y="39"/>
                  <a:pt x="11" y="38"/>
                </a:cubicBezTo>
                <a:cubicBezTo>
                  <a:pt x="39" y="54"/>
                  <a:pt x="39" y="54"/>
                  <a:pt x="39" y="54"/>
                </a:cubicBezTo>
                <a:cubicBezTo>
                  <a:pt x="39" y="55"/>
                  <a:pt x="39" y="56"/>
                  <a:pt x="39" y="58"/>
                </a:cubicBezTo>
                <a:cubicBezTo>
                  <a:pt x="39" y="59"/>
                  <a:pt x="39" y="61"/>
                  <a:pt x="39" y="62"/>
                </a:cubicBezTo>
                <a:cubicBezTo>
                  <a:pt x="23" y="72"/>
                  <a:pt x="23" y="72"/>
                  <a:pt x="23" y="72"/>
                </a:cubicBezTo>
                <a:cubicBezTo>
                  <a:pt x="20" y="69"/>
                  <a:pt x="17" y="67"/>
                  <a:pt x="13" y="67"/>
                </a:cubicBezTo>
                <a:cubicBezTo>
                  <a:pt x="6" y="67"/>
                  <a:pt x="0" y="73"/>
                  <a:pt x="0" y="80"/>
                </a:cubicBezTo>
                <a:cubicBezTo>
                  <a:pt x="0" y="88"/>
                  <a:pt x="6" y="93"/>
                  <a:pt x="13" y="93"/>
                </a:cubicBezTo>
                <a:cubicBezTo>
                  <a:pt x="20" y="93"/>
                  <a:pt x="26" y="88"/>
                  <a:pt x="26" y="80"/>
                </a:cubicBezTo>
                <a:cubicBezTo>
                  <a:pt x="26" y="79"/>
                  <a:pt x="26" y="77"/>
                  <a:pt x="25" y="76"/>
                </a:cubicBezTo>
                <a:cubicBezTo>
                  <a:pt x="42" y="66"/>
                  <a:pt x="42" y="66"/>
                  <a:pt x="42" y="66"/>
                </a:cubicBezTo>
                <a:cubicBezTo>
                  <a:pt x="44" y="69"/>
                  <a:pt x="46" y="70"/>
                  <a:pt x="49" y="71"/>
                </a:cubicBezTo>
                <a:cubicBezTo>
                  <a:pt x="49" y="103"/>
                  <a:pt x="49" y="103"/>
                  <a:pt x="49" y="103"/>
                </a:cubicBezTo>
                <a:cubicBezTo>
                  <a:pt x="47" y="104"/>
                  <a:pt x="45" y="106"/>
                  <a:pt x="45" y="109"/>
                </a:cubicBezTo>
                <a:cubicBezTo>
                  <a:pt x="45" y="113"/>
                  <a:pt x="48" y="116"/>
                  <a:pt x="52" y="116"/>
                </a:cubicBezTo>
                <a:cubicBezTo>
                  <a:pt x="55" y="116"/>
                  <a:pt x="58" y="113"/>
                  <a:pt x="58" y="109"/>
                </a:cubicBezTo>
                <a:cubicBezTo>
                  <a:pt x="58" y="106"/>
                  <a:pt x="56" y="104"/>
                  <a:pt x="54" y="103"/>
                </a:cubicBezTo>
                <a:cubicBezTo>
                  <a:pt x="54" y="71"/>
                  <a:pt x="54" y="71"/>
                  <a:pt x="54" y="71"/>
                </a:cubicBezTo>
                <a:cubicBezTo>
                  <a:pt x="57" y="70"/>
                  <a:pt x="60" y="69"/>
                  <a:pt x="61" y="66"/>
                </a:cubicBezTo>
                <a:cubicBezTo>
                  <a:pt x="78" y="76"/>
                  <a:pt x="78" y="76"/>
                  <a:pt x="78" y="76"/>
                </a:cubicBezTo>
                <a:cubicBezTo>
                  <a:pt x="78" y="77"/>
                  <a:pt x="77" y="79"/>
                  <a:pt x="77" y="80"/>
                </a:cubicBezTo>
                <a:cubicBezTo>
                  <a:pt x="77" y="88"/>
                  <a:pt x="83" y="93"/>
                  <a:pt x="90" y="93"/>
                </a:cubicBezTo>
                <a:cubicBezTo>
                  <a:pt x="98" y="93"/>
                  <a:pt x="103" y="88"/>
                  <a:pt x="103" y="80"/>
                </a:cubicBezTo>
                <a:cubicBezTo>
                  <a:pt x="103" y="73"/>
                  <a:pt x="98" y="67"/>
                  <a:pt x="90" y="67"/>
                </a:cubicBezTo>
                <a:moveTo>
                  <a:pt x="13" y="86"/>
                </a:moveTo>
                <a:cubicBezTo>
                  <a:pt x="10" y="86"/>
                  <a:pt x="7" y="84"/>
                  <a:pt x="7" y="80"/>
                </a:cubicBezTo>
                <a:cubicBezTo>
                  <a:pt x="7" y="77"/>
                  <a:pt x="10" y="75"/>
                  <a:pt x="13" y="75"/>
                </a:cubicBezTo>
                <a:cubicBezTo>
                  <a:pt x="16" y="75"/>
                  <a:pt x="19" y="77"/>
                  <a:pt x="19" y="80"/>
                </a:cubicBezTo>
                <a:cubicBezTo>
                  <a:pt x="19" y="84"/>
                  <a:pt x="16" y="86"/>
                  <a:pt x="13" y="86"/>
                </a:cubicBezTo>
                <a:moveTo>
                  <a:pt x="52" y="19"/>
                </a:moveTo>
                <a:cubicBezTo>
                  <a:pt x="48" y="19"/>
                  <a:pt x="46" y="16"/>
                  <a:pt x="46" y="13"/>
                </a:cubicBezTo>
                <a:cubicBezTo>
                  <a:pt x="46" y="10"/>
                  <a:pt x="48" y="7"/>
                  <a:pt x="52" y="7"/>
                </a:cubicBezTo>
                <a:cubicBezTo>
                  <a:pt x="55" y="7"/>
                  <a:pt x="57" y="10"/>
                  <a:pt x="57" y="13"/>
                </a:cubicBezTo>
                <a:cubicBezTo>
                  <a:pt x="57" y="16"/>
                  <a:pt x="55" y="19"/>
                  <a:pt x="52" y="19"/>
                </a:cubicBezTo>
                <a:moveTo>
                  <a:pt x="90" y="86"/>
                </a:moveTo>
                <a:cubicBezTo>
                  <a:pt x="87" y="86"/>
                  <a:pt x="85" y="84"/>
                  <a:pt x="85" y="80"/>
                </a:cubicBezTo>
                <a:cubicBezTo>
                  <a:pt x="85" y="77"/>
                  <a:pt x="87" y="75"/>
                  <a:pt x="90" y="75"/>
                </a:cubicBezTo>
                <a:cubicBezTo>
                  <a:pt x="94" y="75"/>
                  <a:pt x="96" y="77"/>
                  <a:pt x="96" y="80"/>
                </a:cubicBezTo>
                <a:cubicBezTo>
                  <a:pt x="96" y="84"/>
                  <a:pt x="94" y="86"/>
                  <a:pt x="90" y="86"/>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nvGrpSpPr>
          <p:cNvPr id="77" name="Group 1713"/>
          <p:cNvGrpSpPr/>
          <p:nvPr/>
        </p:nvGrpSpPr>
        <p:grpSpPr>
          <a:xfrm>
            <a:off x="7816003" y="4274239"/>
            <a:ext cx="619124" cy="461692"/>
            <a:chOff x="609791" y="1275916"/>
            <a:chExt cx="354897" cy="264653"/>
          </a:xfrm>
          <a:solidFill>
            <a:schemeClr val="bg1"/>
          </a:solidFill>
        </p:grpSpPr>
        <p:sp>
          <p:nvSpPr>
            <p:cNvPr id="78" name="Oval 389"/>
            <p:cNvSpPr>
              <a:spLocks noChangeArrowheads="1"/>
            </p:cNvSpPr>
            <p:nvPr/>
          </p:nvSpPr>
          <p:spPr bwMode="auto">
            <a:xfrm>
              <a:off x="680076" y="1304551"/>
              <a:ext cx="100655" cy="98920"/>
            </a:xfrm>
            <a:prstGeom prst="ellipse">
              <a:avLst/>
            </a:prstGeom>
            <a:grpFill/>
            <a:ln w="9525">
              <a:noFill/>
              <a:round/>
              <a:headEnd/>
              <a:tailEnd/>
            </a:ln>
          </p:spPr>
          <p:txBody>
            <a:bodyPr/>
            <a:lstStyle/>
            <a:p>
              <a:pPr>
                <a:defRPr/>
              </a:pPr>
              <a:endParaRPr lang="en-US" sz="600"/>
            </a:p>
          </p:txBody>
        </p:sp>
        <p:sp>
          <p:nvSpPr>
            <p:cNvPr id="79" name="Freeform 390"/>
            <p:cNvSpPr>
              <a:spLocks/>
            </p:cNvSpPr>
            <p:nvPr/>
          </p:nvSpPr>
          <p:spPr bwMode="auto">
            <a:xfrm>
              <a:off x="609791" y="1400867"/>
              <a:ext cx="250770" cy="139702"/>
            </a:xfrm>
            <a:custGeom>
              <a:avLst/>
              <a:gdLst/>
              <a:ahLst/>
              <a:cxnLst>
                <a:cxn ang="0">
                  <a:pos x="122" y="56"/>
                </a:cxn>
                <a:cxn ang="0">
                  <a:pos x="85" y="25"/>
                </a:cxn>
                <a:cxn ang="0">
                  <a:pos x="57" y="4"/>
                </a:cxn>
                <a:cxn ang="0">
                  <a:pos x="19" y="20"/>
                </a:cxn>
                <a:cxn ang="0">
                  <a:pos x="0" y="68"/>
                </a:cxn>
                <a:cxn ang="0">
                  <a:pos x="64" y="67"/>
                </a:cxn>
                <a:cxn ang="0">
                  <a:pos x="72" y="40"/>
                </a:cxn>
                <a:cxn ang="0">
                  <a:pos x="94" y="56"/>
                </a:cxn>
                <a:cxn ang="0">
                  <a:pos x="122" y="56"/>
                </a:cxn>
              </a:cxnLst>
              <a:rect l="0" t="0" r="r" b="b"/>
              <a:pathLst>
                <a:path w="122" h="68">
                  <a:moveTo>
                    <a:pt x="122" y="56"/>
                  </a:moveTo>
                  <a:cubicBezTo>
                    <a:pt x="122" y="56"/>
                    <a:pt x="91" y="30"/>
                    <a:pt x="85" y="25"/>
                  </a:cubicBezTo>
                  <a:cubicBezTo>
                    <a:pt x="71" y="14"/>
                    <a:pt x="72" y="7"/>
                    <a:pt x="57" y="4"/>
                  </a:cubicBezTo>
                  <a:cubicBezTo>
                    <a:pt x="42" y="0"/>
                    <a:pt x="25" y="6"/>
                    <a:pt x="19" y="20"/>
                  </a:cubicBezTo>
                  <a:cubicBezTo>
                    <a:pt x="16" y="26"/>
                    <a:pt x="7" y="49"/>
                    <a:pt x="0" y="68"/>
                  </a:cubicBezTo>
                  <a:cubicBezTo>
                    <a:pt x="64" y="67"/>
                    <a:pt x="64" y="67"/>
                    <a:pt x="64" y="67"/>
                  </a:cubicBezTo>
                  <a:cubicBezTo>
                    <a:pt x="64" y="65"/>
                    <a:pt x="72" y="40"/>
                    <a:pt x="72" y="40"/>
                  </a:cubicBezTo>
                  <a:cubicBezTo>
                    <a:pt x="94" y="56"/>
                    <a:pt x="94" y="56"/>
                    <a:pt x="94" y="56"/>
                  </a:cubicBezTo>
                  <a:lnTo>
                    <a:pt x="122" y="56"/>
                  </a:lnTo>
                  <a:close/>
                </a:path>
              </a:pathLst>
            </a:custGeom>
            <a:grpFill/>
            <a:ln w="9525">
              <a:noFill/>
              <a:round/>
              <a:headEnd/>
              <a:tailEnd/>
            </a:ln>
          </p:spPr>
          <p:txBody>
            <a:bodyPr/>
            <a:lstStyle/>
            <a:p>
              <a:pPr>
                <a:defRPr/>
              </a:pPr>
              <a:endParaRPr lang="en-US" sz="600"/>
            </a:p>
          </p:txBody>
        </p:sp>
        <p:sp>
          <p:nvSpPr>
            <p:cNvPr id="80" name="Freeform 391"/>
            <p:cNvSpPr>
              <a:spLocks/>
            </p:cNvSpPr>
            <p:nvPr/>
          </p:nvSpPr>
          <p:spPr bwMode="auto">
            <a:xfrm>
              <a:off x="667928" y="1275916"/>
              <a:ext cx="118877" cy="112803"/>
            </a:xfrm>
            <a:custGeom>
              <a:avLst/>
              <a:gdLst/>
              <a:ahLst/>
              <a:cxnLst>
                <a:cxn ang="0">
                  <a:pos x="55" y="31"/>
                </a:cxn>
                <a:cxn ang="0">
                  <a:pos x="18" y="12"/>
                </a:cxn>
                <a:cxn ang="0">
                  <a:pos x="6" y="38"/>
                </a:cxn>
                <a:cxn ang="0">
                  <a:pos x="11" y="47"/>
                </a:cxn>
                <a:cxn ang="0">
                  <a:pos x="6" y="55"/>
                </a:cxn>
                <a:cxn ang="0">
                  <a:pos x="0" y="47"/>
                </a:cxn>
                <a:cxn ang="0">
                  <a:pos x="2" y="41"/>
                </a:cxn>
                <a:cxn ang="0">
                  <a:pos x="7" y="17"/>
                </a:cxn>
                <a:cxn ang="0">
                  <a:pos x="45" y="12"/>
                </a:cxn>
                <a:cxn ang="0">
                  <a:pos x="58" y="31"/>
                </a:cxn>
                <a:cxn ang="0">
                  <a:pos x="55" y="31"/>
                </a:cxn>
              </a:cxnLst>
              <a:rect l="0" t="0" r="r" b="b"/>
              <a:pathLst>
                <a:path w="58" h="55">
                  <a:moveTo>
                    <a:pt x="55" y="31"/>
                  </a:moveTo>
                  <a:cubicBezTo>
                    <a:pt x="55" y="31"/>
                    <a:pt x="45" y="0"/>
                    <a:pt x="18" y="12"/>
                  </a:cubicBezTo>
                  <a:cubicBezTo>
                    <a:pt x="8" y="16"/>
                    <a:pt x="3" y="29"/>
                    <a:pt x="6" y="38"/>
                  </a:cubicBezTo>
                  <a:cubicBezTo>
                    <a:pt x="9" y="38"/>
                    <a:pt x="11" y="42"/>
                    <a:pt x="11" y="47"/>
                  </a:cubicBezTo>
                  <a:cubicBezTo>
                    <a:pt x="11" y="51"/>
                    <a:pt x="9" y="55"/>
                    <a:pt x="6" y="55"/>
                  </a:cubicBezTo>
                  <a:cubicBezTo>
                    <a:pt x="3" y="55"/>
                    <a:pt x="0" y="51"/>
                    <a:pt x="0" y="47"/>
                  </a:cubicBezTo>
                  <a:cubicBezTo>
                    <a:pt x="0" y="44"/>
                    <a:pt x="1" y="42"/>
                    <a:pt x="2" y="41"/>
                  </a:cubicBezTo>
                  <a:cubicBezTo>
                    <a:pt x="0" y="32"/>
                    <a:pt x="2" y="24"/>
                    <a:pt x="7" y="17"/>
                  </a:cubicBezTo>
                  <a:cubicBezTo>
                    <a:pt x="15" y="6"/>
                    <a:pt x="35" y="3"/>
                    <a:pt x="45" y="12"/>
                  </a:cubicBezTo>
                  <a:cubicBezTo>
                    <a:pt x="53" y="19"/>
                    <a:pt x="58" y="31"/>
                    <a:pt x="58" y="31"/>
                  </a:cubicBezTo>
                  <a:lnTo>
                    <a:pt x="55" y="31"/>
                  </a:lnTo>
                  <a:close/>
                </a:path>
              </a:pathLst>
            </a:custGeom>
            <a:grpFill/>
            <a:ln w="9525">
              <a:noFill/>
              <a:round/>
              <a:headEnd/>
              <a:tailEnd/>
            </a:ln>
          </p:spPr>
          <p:txBody>
            <a:bodyPr/>
            <a:lstStyle/>
            <a:p>
              <a:pPr>
                <a:defRPr/>
              </a:pPr>
              <a:endParaRPr lang="en-US" sz="600"/>
            </a:p>
          </p:txBody>
        </p:sp>
        <p:sp>
          <p:nvSpPr>
            <p:cNvPr id="81" name="Freeform 392"/>
            <p:cNvSpPr>
              <a:spLocks/>
            </p:cNvSpPr>
            <p:nvPr/>
          </p:nvSpPr>
          <p:spPr bwMode="auto">
            <a:xfrm>
              <a:off x="770319" y="1335788"/>
              <a:ext cx="194369" cy="203046"/>
            </a:xfrm>
            <a:custGeom>
              <a:avLst/>
              <a:gdLst/>
              <a:ahLst/>
              <a:cxnLst>
                <a:cxn ang="0">
                  <a:pos x="224" y="0"/>
                </a:cxn>
                <a:cxn ang="0">
                  <a:pos x="203" y="0"/>
                </a:cxn>
                <a:cxn ang="0">
                  <a:pos x="167" y="205"/>
                </a:cxn>
                <a:cxn ang="0">
                  <a:pos x="0" y="205"/>
                </a:cxn>
                <a:cxn ang="0">
                  <a:pos x="0" y="234"/>
                </a:cxn>
                <a:cxn ang="0">
                  <a:pos x="186" y="234"/>
                </a:cxn>
                <a:cxn ang="0">
                  <a:pos x="224" y="0"/>
                </a:cxn>
              </a:cxnLst>
              <a:rect l="0" t="0" r="r" b="b"/>
              <a:pathLst>
                <a:path w="224" h="234">
                  <a:moveTo>
                    <a:pt x="224" y="0"/>
                  </a:moveTo>
                  <a:lnTo>
                    <a:pt x="203" y="0"/>
                  </a:lnTo>
                  <a:lnTo>
                    <a:pt x="167" y="205"/>
                  </a:lnTo>
                  <a:lnTo>
                    <a:pt x="0" y="205"/>
                  </a:lnTo>
                  <a:lnTo>
                    <a:pt x="0" y="234"/>
                  </a:lnTo>
                  <a:lnTo>
                    <a:pt x="186" y="234"/>
                  </a:lnTo>
                  <a:lnTo>
                    <a:pt x="224" y="0"/>
                  </a:lnTo>
                  <a:close/>
                </a:path>
              </a:pathLst>
            </a:custGeom>
            <a:grpFill/>
            <a:ln w="9525">
              <a:noFill/>
              <a:round/>
              <a:headEnd/>
              <a:tailEnd/>
            </a:ln>
          </p:spPr>
          <p:txBody>
            <a:bodyPr/>
            <a:lstStyle/>
            <a:p>
              <a:pPr>
                <a:defRPr/>
              </a:pPr>
              <a:endParaRPr lang="en-US" sz="600"/>
            </a:p>
          </p:txBody>
        </p:sp>
        <p:sp>
          <p:nvSpPr>
            <p:cNvPr id="82" name="Rectangle 393"/>
            <p:cNvSpPr>
              <a:spLocks noChangeArrowheads="1"/>
            </p:cNvSpPr>
            <p:nvPr/>
          </p:nvSpPr>
          <p:spPr bwMode="auto">
            <a:xfrm>
              <a:off x="782467" y="1513670"/>
              <a:ext cx="18222" cy="4339"/>
            </a:xfrm>
            <a:prstGeom prst="rect">
              <a:avLst/>
            </a:prstGeom>
            <a:solidFill>
              <a:srgbClr val="1F3D68"/>
            </a:solidFill>
            <a:ln w="9525">
              <a:noFill/>
              <a:miter lim="800000"/>
              <a:headEnd/>
              <a:tailEnd/>
            </a:ln>
          </p:spPr>
          <p:txBody>
            <a:bodyPr/>
            <a:lstStyle/>
            <a:p>
              <a:pPr>
                <a:defRPr/>
              </a:pPr>
              <a:endParaRPr lang="en-US" sz="600"/>
            </a:p>
          </p:txBody>
        </p:sp>
        <p:sp>
          <p:nvSpPr>
            <p:cNvPr id="83" name="Rectangle 394"/>
            <p:cNvSpPr>
              <a:spLocks noChangeArrowheads="1"/>
            </p:cNvSpPr>
            <p:nvPr/>
          </p:nvSpPr>
          <p:spPr bwMode="auto">
            <a:xfrm>
              <a:off x="878784" y="1513670"/>
              <a:ext cx="20825" cy="4339"/>
            </a:xfrm>
            <a:prstGeom prst="rect">
              <a:avLst/>
            </a:prstGeom>
            <a:solidFill>
              <a:srgbClr val="1F3D68"/>
            </a:solidFill>
            <a:ln w="9525">
              <a:noFill/>
              <a:miter lim="800000"/>
              <a:headEnd/>
              <a:tailEnd/>
            </a:ln>
          </p:spPr>
          <p:txBody>
            <a:bodyPr/>
            <a:lstStyle/>
            <a:p>
              <a:pPr>
                <a:defRPr/>
              </a:pPr>
              <a:endParaRPr lang="en-US" sz="600"/>
            </a:p>
          </p:txBody>
        </p:sp>
        <p:sp>
          <p:nvSpPr>
            <p:cNvPr id="84" name="Rectangle 395"/>
            <p:cNvSpPr>
              <a:spLocks noChangeArrowheads="1"/>
            </p:cNvSpPr>
            <p:nvPr/>
          </p:nvSpPr>
          <p:spPr bwMode="auto">
            <a:xfrm>
              <a:off x="815440" y="1513670"/>
              <a:ext cx="18222" cy="4339"/>
            </a:xfrm>
            <a:prstGeom prst="rect">
              <a:avLst/>
            </a:prstGeom>
            <a:solidFill>
              <a:srgbClr val="1F3D68"/>
            </a:solidFill>
            <a:ln w="9525">
              <a:noFill/>
              <a:miter lim="800000"/>
              <a:headEnd/>
              <a:tailEnd/>
            </a:ln>
          </p:spPr>
          <p:txBody>
            <a:bodyPr/>
            <a:lstStyle/>
            <a:p>
              <a:pPr>
                <a:defRPr/>
              </a:pPr>
              <a:endParaRPr lang="en-US" sz="600"/>
            </a:p>
          </p:txBody>
        </p:sp>
        <p:sp>
          <p:nvSpPr>
            <p:cNvPr id="85" name="Rectangle 396"/>
            <p:cNvSpPr>
              <a:spLocks noChangeArrowheads="1"/>
            </p:cNvSpPr>
            <p:nvPr/>
          </p:nvSpPr>
          <p:spPr bwMode="auto">
            <a:xfrm>
              <a:off x="847546" y="1513670"/>
              <a:ext cx="19090" cy="4339"/>
            </a:xfrm>
            <a:prstGeom prst="rect">
              <a:avLst/>
            </a:prstGeom>
            <a:solidFill>
              <a:srgbClr val="1F3D68"/>
            </a:solidFill>
            <a:ln w="9525">
              <a:noFill/>
              <a:miter lim="800000"/>
              <a:headEnd/>
              <a:tailEnd/>
            </a:ln>
          </p:spPr>
          <p:txBody>
            <a:bodyPr/>
            <a:lstStyle/>
            <a:p>
              <a:pPr>
                <a:defRPr/>
              </a:pPr>
              <a:endParaRPr lang="en-US" sz="600"/>
            </a:p>
          </p:txBody>
        </p:sp>
        <p:sp>
          <p:nvSpPr>
            <p:cNvPr id="86" name="Freeform 397"/>
            <p:cNvSpPr>
              <a:spLocks/>
            </p:cNvSpPr>
            <p:nvPr/>
          </p:nvSpPr>
          <p:spPr bwMode="auto">
            <a:xfrm>
              <a:off x="743420" y="1327111"/>
              <a:ext cx="51195" cy="94581"/>
            </a:xfrm>
            <a:custGeom>
              <a:avLst/>
              <a:gdLst/>
              <a:ahLst/>
              <a:cxnLst>
                <a:cxn ang="0">
                  <a:pos x="14" y="6"/>
                </a:cxn>
                <a:cxn ang="0">
                  <a:pos x="15" y="11"/>
                </a:cxn>
                <a:cxn ang="0">
                  <a:pos x="21" y="18"/>
                </a:cxn>
                <a:cxn ang="0">
                  <a:pos x="18" y="30"/>
                </a:cxn>
                <a:cxn ang="0">
                  <a:pos x="10" y="36"/>
                </a:cxn>
                <a:cxn ang="0">
                  <a:pos x="10" y="43"/>
                </a:cxn>
                <a:cxn ang="0">
                  <a:pos x="14" y="38"/>
                </a:cxn>
                <a:cxn ang="0">
                  <a:pos x="18" y="33"/>
                </a:cxn>
                <a:cxn ang="0">
                  <a:pos x="24" y="16"/>
                </a:cxn>
                <a:cxn ang="0">
                  <a:pos x="24" y="8"/>
                </a:cxn>
                <a:cxn ang="0">
                  <a:pos x="17" y="1"/>
                </a:cxn>
                <a:cxn ang="0">
                  <a:pos x="17" y="1"/>
                </a:cxn>
                <a:cxn ang="0">
                  <a:pos x="15" y="2"/>
                </a:cxn>
              </a:cxnLst>
              <a:rect l="0" t="0" r="r" b="b"/>
              <a:pathLst>
                <a:path w="25" h="46">
                  <a:moveTo>
                    <a:pt x="14" y="6"/>
                  </a:moveTo>
                  <a:cubicBezTo>
                    <a:pt x="14" y="8"/>
                    <a:pt x="14" y="9"/>
                    <a:pt x="15" y="11"/>
                  </a:cubicBezTo>
                  <a:cubicBezTo>
                    <a:pt x="16" y="15"/>
                    <a:pt x="19" y="18"/>
                    <a:pt x="21" y="18"/>
                  </a:cubicBezTo>
                  <a:cubicBezTo>
                    <a:pt x="22" y="23"/>
                    <a:pt x="20" y="29"/>
                    <a:pt x="18" y="30"/>
                  </a:cubicBezTo>
                  <a:cubicBezTo>
                    <a:pt x="15" y="31"/>
                    <a:pt x="10" y="36"/>
                    <a:pt x="10" y="36"/>
                  </a:cubicBezTo>
                  <a:cubicBezTo>
                    <a:pt x="0" y="38"/>
                    <a:pt x="6" y="46"/>
                    <a:pt x="10" y="43"/>
                  </a:cubicBezTo>
                  <a:cubicBezTo>
                    <a:pt x="13" y="40"/>
                    <a:pt x="14" y="38"/>
                    <a:pt x="14" y="38"/>
                  </a:cubicBezTo>
                  <a:cubicBezTo>
                    <a:pt x="14" y="38"/>
                    <a:pt x="15" y="35"/>
                    <a:pt x="18" y="33"/>
                  </a:cubicBezTo>
                  <a:cubicBezTo>
                    <a:pt x="25" y="29"/>
                    <a:pt x="24" y="20"/>
                    <a:pt x="24" y="16"/>
                  </a:cubicBezTo>
                  <a:cubicBezTo>
                    <a:pt x="25" y="14"/>
                    <a:pt x="25" y="11"/>
                    <a:pt x="24" y="8"/>
                  </a:cubicBezTo>
                  <a:cubicBezTo>
                    <a:pt x="23" y="3"/>
                    <a:pt x="19" y="0"/>
                    <a:pt x="17" y="1"/>
                  </a:cubicBezTo>
                  <a:cubicBezTo>
                    <a:pt x="17" y="1"/>
                    <a:pt x="17" y="1"/>
                    <a:pt x="17" y="1"/>
                  </a:cubicBezTo>
                  <a:cubicBezTo>
                    <a:pt x="15" y="2"/>
                    <a:pt x="15" y="2"/>
                    <a:pt x="15" y="2"/>
                  </a:cubicBezTo>
                </a:path>
              </a:pathLst>
            </a:custGeom>
            <a:grpFill/>
            <a:ln w="9525">
              <a:noFill/>
              <a:round/>
              <a:headEnd/>
              <a:tailEnd/>
            </a:ln>
          </p:spPr>
          <p:txBody>
            <a:bodyPr/>
            <a:lstStyle/>
            <a:p>
              <a:pPr>
                <a:defRPr/>
              </a:pPr>
              <a:endParaRPr lang="en-US" sz="600"/>
            </a:p>
          </p:txBody>
        </p:sp>
      </p:grpSp>
      <p:grpSp>
        <p:nvGrpSpPr>
          <p:cNvPr id="87" name="Group 1904"/>
          <p:cNvGrpSpPr/>
          <p:nvPr/>
        </p:nvGrpSpPr>
        <p:grpSpPr>
          <a:xfrm>
            <a:off x="6779942" y="2884143"/>
            <a:ext cx="607690" cy="626168"/>
            <a:chOff x="5691141" y="6121247"/>
            <a:chExt cx="256844" cy="264654"/>
          </a:xfrm>
          <a:solidFill>
            <a:schemeClr val="bg1"/>
          </a:solidFill>
        </p:grpSpPr>
        <p:sp>
          <p:nvSpPr>
            <p:cNvPr id="88" name="Freeform 567"/>
            <p:cNvSpPr>
              <a:spLocks noEditPoints="1"/>
            </p:cNvSpPr>
            <p:nvPr/>
          </p:nvSpPr>
          <p:spPr bwMode="auto">
            <a:xfrm>
              <a:off x="5691141" y="6121247"/>
              <a:ext cx="170940" cy="157924"/>
            </a:xfrm>
            <a:custGeom>
              <a:avLst/>
              <a:gdLst/>
              <a:ahLst/>
              <a:cxnLst>
                <a:cxn ang="0">
                  <a:pos x="16" y="66"/>
                </a:cxn>
                <a:cxn ang="0">
                  <a:pos x="16" y="68"/>
                </a:cxn>
                <a:cxn ang="0">
                  <a:pos x="23" y="71"/>
                </a:cxn>
                <a:cxn ang="0">
                  <a:pos x="80" y="34"/>
                </a:cxn>
                <a:cxn ang="0">
                  <a:pos x="80" y="34"/>
                </a:cxn>
                <a:cxn ang="0">
                  <a:pos x="81" y="25"/>
                </a:cxn>
                <a:cxn ang="0">
                  <a:pos x="78" y="25"/>
                </a:cxn>
                <a:cxn ang="0">
                  <a:pos x="16" y="66"/>
                </a:cxn>
                <a:cxn ang="0">
                  <a:pos x="32" y="73"/>
                </a:cxn>
                <a:cxn ang="0">
                  <a:pos x="32" y="74"/>
                </a:cxn>
                <a:cxn ang="0">
                  <a:pos x="40" y="77"/>
                </a:cxn>
                <a:cxn ang="0">
                  <a:pos x="78" y="52"/>
                </a:cxn>
                <a:cxn ang="0">
                  <a:pos x="79" y="43"/>
                </a:cxn>
                <a:cxn ang="0">
                  <a:pos x="77" y="43"/>
                </a:cxn>
                <a:cxn ang="0">
                  <a:pos x="32" y="73"/>
                </a:cxn>
                <a:cxn ang="0">
                  <a:pos x="80" y="8"/>
                </a:cxn>
                <a:cxn ang="0">
                  <a:pos x="1" y="61"/>
                </a:cxn>
                <a:cxn ang="0">
                  <a:pos x="0" y="62"/>
                </a:cxn>
                <a:cxn ang="0">
                  <a:pos x="6" y="65"/>
                </a:cxn>
                <a:cxn ang="0">
                  <a:pos x="6" y="64"/>
                </a:cxn>
                <a:cxn ang="0">
                  <a:pos x="81" y="15"/>
                </a:cxn>
                <a:cxn ang="0">
                  <a:pos x="82" y="16"/>
                </a:cxn>
                <a:cxn ang="0">
                  <a:pos x="83" y="9"/>
                </a:cxn>
                <a:cxn ang="0">
                  <a:pos x="80" y="8"/>
                </a:cxn>
              </a:cxnLst>
              <a:rect l="0" t="0" r="r" b="b"/>
              <a:pathLst>
                <a:path w="83" h="77">
                  <a:moveTo>
                    <a:pt x="16" y="66"/>
                  </a:moveTo>
                  <a:cubicBezTo>
                    <a:pt x="16" y="67"/>
                    <a:pt x="16" y="67"/>
                    <a:pt x="16" y="68"/>
                  </a:cubicBezTo>
                  <a:cubicBezTo>
                    <a:pt x="23" y="71"/>
                    <a:pt x="23" y="71"/>
                    <a:pt x="23" y="71"/>
                  </a:cubicBezTo>
                  <a:cubicBezTo>
                    <a:pt x="30" y="43"/>
                    <a:pt x="53" y="28"/>
                    <a:pt x="80" y="34"/>
                  </a:cubicBezTo>
                  <a:cubicBezTo>
                    <a:pt x="80" y="34"/>
                    <a:pt x="80" y="34"/>
                    <a:pt x="80" y="34"/>
                  </a:cubicBezTo>
                  <a:cubicBezTo>
                    <a:pt x="81" y="25"/>
                    <a:pt x="81" y="25"/>
                    <a:pt x="81" y="25"/>
                  </a:cubicBezTo>
                  <a:cubicBezTo>
                    <a:pt x="80" y="25"/>
                    <a:pt x="79" y="25"/>
                    <a:pt x="78" y="25"/>
                  </a:cubicBezTo>
                  <a:cubicBezTo>
                    <a:pt x="50" y="18"/>
                    <a:pt x="22" y="37"/>
                    <a:pt x="16" y="66"/>
                  </a:cubicBezTo>
                  <a:moveTo>
                    <a:pt x="32" y="73"/>
                  </a:moveTo>
                  <a:cubicBezTo>
                    <a:pt x="32" y="73"/>
                    <a:pt x="32" y="73"/>
                    <a:pt x="32" y="74"/>
                  </a:cubicBezTo>
                  <a:cubicBezTo>
                    <a:pt x="40" y="77"/>
                    <a:pt x="40" y="77"/>
                    <a:pt x="40" y="77"/>
                  </a:cubicBezTo>
                  <a:cubicBezTo>
                    <a:pt x="45" y="57"/>
                    <a:pt x="59" y="48"/>
                    <a:pt x="78" y="52"/>
                  </a:cubicBezTo>
                  <a:cubicBezTo>
                    <a:pt x="79" y="43"/>
                    <a:pt x="79" y="43"/>
                    <a:pt x="79" y="43"/>
                  </a:cubicBezTo>
                  <a:cubicBezTo>
                    <a:pt x="78" y="43"/>
                    <a:pt x="78" y="43"/>
                    <a:pt x="77" y="43"/>
                  </a:cubicBezTo>
                  <a:cubicBezTo>
                    <a:pt x="57" y="38"/>
                    <a:pt x="37" y="51"/>
                    <a:pt x="32" y="73"/>
                  </a:cubicBezTo>
                  <a:moveTo>
                    <a:pt x="80" y="8"/>
                  </a:moveTo>
                  <a:cubicBezTo>
                    <a:pt x="44" y="0"/>
                    <a:pt x="11" y="21"/>
                    <a:pt x="1" y="61"/>
                  </a:cubicBezTo>
                  <a:cubicBezTo>
                    <a:pt x="1" y="61"/>
                    <a:pt x="0" y="62"/>
                    <a:pt x="0" y="62"/>
                  </a:cubicBezTo>
                  <a:cubicBezTo>
                    <a:pt x="6" y="65"/>
                    <a:pt x="6" y="65"/>
                    <a:pt x="6" y="65"/>
                  </a:cubicBezTo>
                  <a:cubicBezTo>
                    <a:pt x="6" y="64"/>
                    <a:pt x="6" y="64"/>
                    <a:pt x="6" y="64"/>
                  </a:cubicBezTo>
                  <a:cubicBezTo>
                    <a:pt x="14" y="28"/>
                    <a:pt x="48" y="5"/>
                    <a:pt x="81" y="15"/>
                  </a:cubicBezTo>
                  <a:cubicBezTo>
                    <a:pt x="81" y="15"/>
                    <a:pt x="82" y="15"/>
                    <a:pt x="82" y="16"/>
                  </a:cubicBezTo>
                  <a:cubicBezTo>
                    <a:pt x="83" y="9"/>
                    <a:pt x="83" y="9"/>
                    <a:pt x="83" y="9"/>
                  </a:cubicBezTo>
                  <a:cubicBezTo>
                    <a:pt x="82" y="8"/>
                    <a:pt x="81" y="8"/>
                    <a:pt x="80" y="8"/>
                  </a:cubicBezTo>
                </a:path>
              </a:pathLst>
            </a:custGeom>
            <a:grpFill/>
            <a:ln w="9525">
              <a:noFill/>
              <a:round/>
              <a:headEnd/>
              <a:tailEnd/>
            </a:ln>
          </p:spPr>
          <p:txBody>
            <a:bodyPr/>
            <a:lstStyle/>
            <a:p>
              <a:pPr>
                <a:defRPr/>
              </a:pPr>
              <a:endParaRPr lang="en-US" sz="600"/>
            </a:p>
          </p:txBody>
        </p:sp>
        <p:sp>
          <p:nvSpPr>
            <p:cNvPr id="89" name="Freeform 568"/>
            <p:cNvSpPr>
              <a:spLocks/>
            </p:cNvSpPr>
            <p:nvPr/>
          </p:nvSpPr>
          <p:spPr bwMode="auto">
            <a:xfrm>
              <a:off x="5757087" y="6226241"/>
              <a:ext cx="190898" cy="159660"/>
            </a:xfrm>
            <a:custGeom>
              <a:avLst/>
              <a:gdLst/>
              <a:ahLst/>
              <a:cxnLst>
                <a:cxn ang="0">
                  <a:pos x="59" y="51"/>
                </a:cxn>
                <a:cxn ang="0">
                  <a:pos x="0" y="64"/>
                </a:cxn>
                <a:cxn ang="0">
                  <a:pos x="24" y="46"/>
                </a:cxn>
                <a:cxn ang="0">
                  <a:pos x="39" y="43"/>
                </a:cxn>
                <a:cxn ang="0">
                  <a:pos x="56" y="30"/>
                </a:cxn>
                <a:cxn ang="0">
                  <a:pos x="61" y="19"/>
                </a:cxn>
                <a:cxn ang="0">
                  <a:pos x="86" y="0"/>
                </a:cxn>
                <a:cxn ang="0">
                  <a:pos x="59" y="51"/>
                </a:cxn>
              </a:cxnLst>
              <a:rect l="0" t="0" r="r" b="b"/>
              <a:pathLst>
                <a:path w="93" h="78">
                  <a:moveTo>
                    <a:pt x="59" y="51"/>
                  </a:moveTo>
                  <a:cubicBezTo>
                    <a:pt x="23" y="78"/>
                    <a:pt x="3" y="69"/>
                    <a:pt x="0" y="64"/>
                  </a:cubicBezTo>
                  <a:cubicBezTo>
                    <a:pt x="24" y="46"/>
                    <a:pt x="24" y="46"/>
                    <a:pt x="24" y="46"/>
                  </a:cubicBezTo>
                  <a:cubicBezTo>
                    <a:pt x="27" y="50"/>
                    <a:pt x="31" y="48"/>
                    <a:pt x="39" y="43"/>
                  </a:cubicBezTo>
                  <a:cubicBezTo>
                    <a:pt x="45" y="40"/>
                    <a:pt x="51" y="35"/>
                    <a:pt x="56" y="30"/>
                  </a:cubicBezTo>
                  <a:cubicBezTo>
                    <a:pt x="60" y="26"/>
                    <a:pt x="64" y="22"/>
                    <a:pt x="61" y="19"/>
                  </a:cubicBezTo>
                  <a:cubicBezTo>
                    <a:pt x="86" y="0"/>
                    <a:pt x="86" y="0"/>
                    <a:pt x="86" y="0"/>
                  </a:cubicBezTo>
                  <a:cubicBezTo>
                    <a:pt x="89" y="4"/>
                    <a:pt x="93" y="24"/>
                    <a:pt x="59" y="51"/>
                  </a:cubicBezTo>
                </a:path>
              </a:pathLst>
            </a:custGeom>
            <a:grpFill/>
            <a:ln w="9525">
              <a:noFill/>
              <a:round/>
              <a:headEnd/>
              <a:tailEnd/>
            </a:ln>
          </p:spPr>
          <p:txBody>
            <a:bodyPr/>
            <a:lstStyle/>
            <a:p>
              <a:pPr>
                <a:defRPr/>
              </a:pPr>
              <a:endParaRPr lang="en-US" sz="600"/>
            </a:p>
          </p:txBody>
        </p:sp>
        <p:sp>
          <p:nvSpPr>
            <p:cNvPr id="90" name="Freeform 569"/>
            <p:cNvSpPr>
              <a:spLocks/>
            </p:cNvSpPr>
            <p:nvPr/>
          </p:nvSpPr>
          <p:spPr bwMode="auto">
            <a:xfrm>
              <a:off x="5874229" y="6199341"/>
              <a:ext cx="61608" cy="51195"/>
            </a:xfrm>
            <a:custGeom>
              <a:avLst/>
              <a:gdLst/>
              <a:ahLst/>
              <a:cxnLst>
                <a:cxn ang="0">
                  <a:pos x="0" y="43"/>
                </a:cxn>
                <a:cxn ang="0">
                  <a:pos x="12" y="59"/>
                </a:cxn>
                <a:cxn ang="0">
                  <a:pos x="71" y="17"/>
                </a:cxn>
                <a:cxn ang="0">
                  <a:pos x="56" y="0"/>
                </a:cxn>
                <a:cxn ang="0">
                  <a:pos x="0" y="43"/>
                </a:cxn>
              </a:cxnLst>
              <a:rect l="0" t="0" r="r" b="b"/>
              <a:pathLst>
                <a:path w="71" h="59">
                  <a:moveTo>
                    <a:pt x="0" y="43"/>
                  </a:moveTo>
                  <a:lnTo>
                    <a:pt x="12" y="59"/>
                  </a:lnTo>
                  <a:lnTo>
                    <a:pt x="71" y="17"/>
                  </a:lnTo>
                  <a:lnTo>
                    <a:pt x="56" y="0"/>
                  </a:lnTo>
                  <a:lnTo>
                    <a:pt x="0" y="43"/>
                  </a:lnTo>
                  <a:close/>
                </a:path>
              </a:pathLst>
            </a:custGeom>
            <a:grpFill/>
            <a:ln w="9525">
              <a:noFill/>
              <a:round/>
              <a:headEnd/>
              <a:tailEnd/>
            </a:ln>
          </p:spPr>
          <p:txBody>
            <a:bodyPr/>
            <a:lstStyle/>
            <a:p>
              <a:pPr>
                <a:defRPr/>
              </a:pPr>
              <a:endParaRPr lang="en-US" sz="600"/>
            </a:p>
          </p:txBody>
        </p:sp>
        <p:sp>
          <p:nvSpPr>
            <p:cNvPr id="91" name="Freeform 570"/>
            <p:cNvSpPr>
              <a:spLocks/>
            </p:cNvSpPr>
            <p:nvPr/>
          </p:nvSpPr>
          <p:spPr bwMode="auto">
            <a:xfrm>
              <a:off x="5732791" y="6306071"/>
              <a:ext cx="61608" cy="51195"/>
            </a:xfrm>
            <a:custGeom>
              <a:avLst/>
              <a:gdLst/>
              <a:ahLst/>
              <a:cxnLst>
                <a:cxn ang="0">
                  <a:pos x="0" y="43"/>
                </a:cxn>
                <a:cxn ang="0">
                  <a:pos x="12" y="59"/>
                </a:cxn>
                <a:cxn ang="0">
                  <a:pos x="71" y="14"/>
                </a:cxn>
                <a:cxn ang="0">
                  <a:pos x="59" y="0"/>
                </a:cxn>
                <a:cxn ang="0">
                  <a:pos x="0" y="43"/>
                </a:cxn>
              </a:cxnLst>
              <a:rect l="0" t="0" r="r" b="b"/>
              <a:pathLst>
                <a:path w="71" h="59">
                  <a:moveTo>
                    <a:pt x="0" y="43"/>
                  </a:moveTo>
                  <a:lnTo>
                    <a:pt x="12" y="59"/>
                  </a:lnTo>
                  <a:lnTo>
                    <a:pt x="71" y="14"/>
                  </a:lnTo>
                  <a:lnTo>
                    <a:pt x="59" y="0"/>
                  </a:lnTo>
                  <a:lnTo>
                    <a:pt x="0" y="43"/>
                  </a:lnTo>
                  <a:close/>
                </a:path>
              </a:pathLst>
            </a:custGeom>
            <a:grpFill/>
            <a:ln w="9525">
              <a:noFill/>
              <a:round/>
              <a:headEnd/>
              <a:tailEnd/>
            </a:ln>
          </p:spPr>
          <p:txBody>
            <a:bodyPr/>
            <a:lstStyle/>
            <a:p>
              <a:pPr>
                <a:defRPr/>
              </a:pPr>
              <a:endParaRPr lang="en-US" sz="600"/>
            </a:p>
          </p:txBody>
        </p:sp>
      </p:grpSp>
      <p:grpSp>
        <p:nvGrpSpPr>
          <p:cNvPr id="29736" name="Group 1734"/>
          <p:cNvGrpSpPr>
            <a:grpSpLocks/>
          </p:cNvGrpSpPr>
          <p:nvPr/>
        </p:nvGrpSpPr>
        <p:grpSpPr bwMode="auto">
          <a:xfrm>
            <a:off x="5691188" y="4316413"/>
            <a:ext cx="633412" cy="444500"/>
            <a:chOff x="597643" y="2914166"/>
            <a:chExt cx="424314" cy="296759"/>
          </a:xfrm>
        </p:grpSpPr>
        <p:sp>
          <p:nvSpPr>
            <p:cNvPr id="29737" name="Oval 1526"/>
            <p:cNvSpPr>
              <a:spLocks noChangeArrowheads="1"/>
            </p:cNvSpPr>
            <p:nvPr/>
          </p:nvSpPr>
          <p:spPr bwMode="auto">
            <a:xfrm>
              <a:off x="911757" y="2952345"/>
              <a:ext cx="98052" cy="97184"/>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endParaRPr lang="en-US" altLang="en-US" sz="600"/>
            </a:p>
          </p:txBody>
        </p:sp>
        <p:sp>
          <p:nvSpPr>
            <p:cNvPr id="29738" name="Freeform 1527"/>
            <p:cNvSpPr>
              <a:spLocks/>
            </p:cNvSpPr>
            <p:nvPr/>
          </p:nvSpPr>
          <p:spPr bwMode="auto">
            <a:xfrm>
              <a:off x="811102" y="3049530"/>
              <a:ext cx="210855" cy="161395"/>
            </a:xfrm>
            <a:custGeom>
              <a:avLst/>
              <a:gdLst>
                <a:gd name="T0" fmla="*/ 2147483646 w 103"/>
                <a:gd name="T1" fmla="*/ 2147483646 h 79"/>
                <a:gd name="T2" fmla="*/ 2147483646 w 103"/>
                <a:gd name="T3" fmla="*/ 2147483646 h 79"/>
                <a:gd name="T4" fmla="*/ 2147483646 w 103"/>
                <a:gd name="T5" fmla="*/ 2147483646 h 79"/>
                <a:gd name="T6" fmla="*/ 2147483646 w 103"/>
                <a:gd name="T7" fmla="*/ 2147483646 h 79"/>
                <a:gd name="T8" fmla="*/ 2147483646 w 103"/>
                <a:gd name="T9" fmla="*/ 2147483646 h 79"/>
                <a:gd name="T10" fmla="*/ 2147483646 w 103"/>
                <a:gd name="T11" fmla="*/ 2147483646 h 79"/>
                <a:gd name="T12" fmla="*/ 2147483646 w 103"/>
                <a:gd name="T13" fmla="*/ 2147483646 h 79"/>
                <a:gd name="T14" fmla="*/ 2147483646 w 103"/>
                <a:gd name="T15" fmla="*/ 2147483646 h 79"/>
                <a:gd name="T16" fmla="*/ 2147483646 w 103"/>
                <a:gd name="T17" fmla="*/ 2147483646 h 79"/>
                <a:gd name="T18" fmla="*/ 2147483646 w 103"/>
                <a:gd name="T19" fmla="*/ 2147483646 h 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03" h="79">
                  <a:moveTo>
                    <a:pt x="88" y="4"/>
                  </a:moveTo>
                  <a:cubicBezTo>
                    <a:pt x="81" y="4"/>
                    <a:pt x="47" y="0"/>
                    <a:pt x="40" y="11"/>
                  </a:cubicBezTo>
                  <a:cubicBezTo>
                    <a:pt x="38" y="12"/>
                    <a:pt x="3" y="56"/>
                    <a:pt x="3" y="56"/>
                  </a:cubicBezTo>
                  <a:cubicBezTo>
                    <a:pt x="0" y="60"/>
                    <a:pt x="1" y="67"/>
                    <a:pt x="3" y="70"/>
                  </a:cubicBezTo>
                  <a:cubicBezTo>
                    <a:pt x="3" y="70"/>
                    <a:pt x="11" y="79"/>
                    <a:pt x="18" y="73"/>
                  </a:cubicBezTo>
                  <a:cubicBezTo>
                    <a:pt x="24" y="66"/>
                    <a:pt x="44" y="42"/>
                    <a:pt x="44" y="42"/>
                  </a:cubicBezTo>
                  <a:cubicBezTo>
                    <a:pt x="44" y="75"/>
                    <a:pt x="44" y="75"/>
                    <a:pt x="44" y="75"/>
                  </a:cubicBezTo>
                  <a:cubicBezTo>
                    <a:pt x="103" y="75"/>
                    <a:pt x="103" y="75"/>
                    <a:pt x="103" y="75"/>
                  </a:cubicBezTo>
                  <a:cubicBezTo>
                    <a:pt x="103" y="20"/>
                    <a:pt x="103" y="20"/>
                    <a:pt x="103" y="20"/>
                  </a:cubicBezTo>
                  <a:cubicBezTo>
                    <a:pt x="103" y="9"/>
                    <a:pt x="96" y="4"/>
                    <a:pt x="88" y="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739" name="Freeform 1529"/>
            <p:cNvSpPr>
              <a:spLocks/>
            </p:cNvSpPr>
            <p:nvPr/>
          </p:nvSpPr>
          <p:spPr bwMode="auto">
            <a:xfrm>
              <a:off x="671399" y="3110270"/>
              <a:ext cx="139702" cy="79830"/>
            </a:xfrm>
            <a:custGeom>
              <a:avLst/>
              <a:gdLst>
                <a:gd name="T0" fmla="*/ 2147483646 w 68"/>
                <a:gd name="T1" fmla="*/ 2147483646 h 39"/>
                <a:gd name="T2" fmla="*/ 2147483646 w 68"/>
                <a:gd name="T3" fmla="*/ 0 h 39"/>
                <a:gd name="T4" fmla="*/ 2147483646 w 68"/>
                <a:gd name="T5" fmla="*/ 0 h 39"/>
                <a:gd name="T6" fmla="*/ 2147483646 w 68"/>
                <a:gd name="T7" fmla="*/ 2147483646 h 39"/>
                <a:gd name="T8" fmla="*/ 0 w 68"/>
                <a:gd name="T9" fmla="*/ 2147483646 h 39"/>
                <a:gd name="T10" fmla="*/ 2147483646 w 68"/>
                <a:gd name="T11" fmla="*/ 2147483646 h 39"/>
                <a:gd name="T12" fmla="*/ 2147483646 w 68"/>
                <a:gd name="T13" fmla="*/ 2147483646 h 39"/>
                <a:gd name="T14" fmla="*/ 2147483646 w 68"/>
                <a:gd name="T15" fmla="*/ 2147483646 h 3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8" h="39">
                  <a:moveTo>
                    <a:pt x="43" y="24"/>
                  </a:moveTo>
                  <a:cubicBezTo>
                    <a:pt x="43" y="0"/>
                    <a:pt x="43" y="0"/>
                    <a:pt x="43" y="0"/>
                  </a:cubicBezTo>
                  <a:cubicBezTo>
                    <a:pt x="25" y="0"/>
                    <a:pt x="25" y="0"/>
                    <a:pt x="25" y="0"/>
                  </a:cubicBezTo>
                  <a:cubicBezTo>
                    <a:pt x="25" y="24"/>
                    <a:pt x="25" y="24"/>
                    <a:pt x="25" y="24"/>
                  </a:cubicBezTo>
                  <a:cubicBezTo>
                    <a:pt x="11" y="25"/>
                    <a:pt x="0" y="28"/>
                    <a:pt x="0" y="31"/>
                  </a:cubicBezTo>
                  <a:cubicBezTo>
                    <a:pt x="0" y="36"/>
                    <a:pt x="15" y="39"/>
                    <a:pt x="34" y="39"/>
                  </a:cubicBezTo>
                  <a:cubicBezTo>
                    <a:pt x="53" y="39"/>
                    <a:pt x="68" y="36"/>
                    <a:pt x="68" y="31"/>
                  </a:cubicBezTo>
                  <a:cubicBezTo>
                    <a:pt x="68" y="28"/>
                    <a:pt x="57" y="25"/>
                    <a:pt x="43" y="2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740" name="Freeform 1530"/>
            <p:cNvSpPr>
              <a:spLocks/>
            </p:cNvSpPr>
            <p:nvPr/>
          </p:nvSpPr>
          <p:spPr bwMode="auto">
            <a:xfrm>
              <a:off x="597643" y="2914166"/>
              <a:ext cx="288950" cy="206517"/>
            </a:xfrm>
            <a:custGeom>
              <a:avLst/>
              <a:gdLst>
                <a:gd name="T0" fmla="*/ 2147483646 w 141"/>
                <a:gd name="T1" fmla="*/ 2147483646 h 101"/>
                <a:gd name="T2" fmla="*/ 2147483646 w 141"/>
                <a:gd name="T3" fmla="*/ 2147483646 h 101"/>
                <a:gd name="T4" fmla="*/ 2147483646 w 141"/>
                <a:gd name="T5" fmla="*/ 2147483646 h 101"/>
                <a:gd name="T6" fmla="*/ 0 w 141"/>
                <a:gd name="T7" fmla="*/ 2147483646 h 101"/>
                <a:gd name="T8" fmla="*/ 0 w 141"/>
                <a:gd name="T9" fmla="*/ 2147483646 h 101"/>
                <a:gd name="T10" fmla="*/ 2147483646 w 141"/>
                <a:gd name="T11" fmla="*/ 0 h 101"/>
                <a:gd name="T12" fmla="*/ 2147483646 w 141"/>
                <a:gd name="T13" fmla="*/ 0 h 101"/>
                <a:gd name="T14" fmla="*/ 2147483646 w 141"/>
                <a:gd name="T15" fmla="*/ 2147483646 h 101"/>
                <a:gd name="T16" fmla="*/ 2147483646 w 141"/>
                <a:gd name="T17" fmla="*/ 2147483646 h 10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41" h="101">
                  <a:moveTo>
                    <a:pt x="141" y="91"/>
                  </a:moveTo>
                  <a:cubicBezTo>
                    <a:pt x="141" y="96"/>
                    <a:pt x="136" y="101"/>
                    <a:pt x="131" y="101"/>
                  </a:cubicBezTo>
                  <a:cubicBezTo>
                    <a:pt x="9" y="101"/>
                    <a:pt x="9" y="101"/>
                    <a:pt x="9" y="101"/>
                  </a:cubicBezTo>
                  <a:cubicBezTo>
                    <a:pt x="4" y="101"/>
                    <a:pt x="0" y="96"/>
                    <a:pt x="0" y="91"/>
                  </a:cubicBezTo>
                  <a:cubicBezTo>
                    <a:pt x="0" y="10"/>
                    <a:pt x="0" y="10"/>
                    <a:pt x="0" y="10"/>
                  </a:cubicBezTo>
                  <a:cubicBezTo>
                    <a:pt x="0" y="4"/>
                    <a:pt x="4" y="0"/>
                    <a:pt x="9" y="0"/>
                  </a:cubicBezTo>
                  <a:cubicBezTo>
                    <a:pt x="131" y="0"/>
                    <a:pt x="131" y="0"/>
                    <a:pt x="131" y="0"/>
                  </a:cubicBezTo>
                  <a:cubicBezTo>
                    <a:pt x="136" y="0"/>
                    <a:pt x="141" y="4"/>
                    <a:pt x="141" y="10"/>
                  </a:cubicBezTo>
                  <a:lnTo>
                    <a:pt x="141" y="9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741" name="Freeform 1531"/>
            <p:cNvSpPr>
              <a:spLocks/>
            </p:cNvSpPr>
            <p:nvPr/>
          </p:nvSpPr>
          <p:spPr bwMode="auto">
            <a:xfrm>
              <a:off x="609791" y="2926314"/>
              <a:ext cx="262918" cy="182221"/>
            </a:xfrm>
            <a:custGeom>
              <a:avLst/>
              <a:gdLst>
                <a:gd name="T0" fmla="*/ 2147483646 w 128"/>
                <a:gd name="T1" fmla="*/ 2147483646 h 89"/>
                <a:gd name="T2" fmla="*/ 2147483646 w 128"/>
                <a:gd name="T3" fmla="*/ 2147483646 h 89"/>
                <a:gd name="T4" fmla="*/ 2147483646 w 128"/>
                <a:gd name="T5" fmla="*/ 2147483646 h 89"/>
                <a:gd name="T6" fmla="*/ 0 w 128"/>
                <a:gd name="T7" fmla="*/ 2147483646 h 89"/>
                <a:gd name="T8" fmla="*/ 0 w 128"/>
                <a:gd name="T9" fmla="*/ 2147483646 h 89"/>
                <a:gd name="T10" fmla="*/ 2147483646 w 128"/>
                <a:gd name="T11" fmla="*/ 0 h 89"/>
                <a:gd name="T12" fmla="*/ 2147483646 w 128"/>
                <a:gd name="T13" fmla="*/ 0 h 89"/>
                <a:gd name="T14" fmla="*/ 2147483646 w 128"/>
                <a:gd name="T15" fmla="*/ 2147483646 h 89"/>
                <a:gd name="T16" fmla="*/ 2147483646 w 128"/>
                <a:gd name="T17" fmla="*/ 2147483646 h 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28" h="89">
                  <a:moveTo>
                    <a:pt x="128" y="80"/>
                  </a:moveTo>
                  <a:cubicBezTo>
                    <a:pt x="128" y="85"/>
                    <a:pt x="124" y="89"/>
                    <a:pt x="120" y="89"/>
                  </a:cubicBezTo>
                  <a:cubicBezTo>
                    <a:pt x="9" y="89"/>
                    <a:pt x="9" y="89"/>
                    <a:pt x="9" y="89"/>
                  </a:cubicBezTo>
                  <a:cubicBezTo>
                    <a:pt x="4" y="89"/>
                    <a:pt x="0" y="85"/>
                    <a:pt x="0" y="80"/>
                  </a:cubicBezTo>
                  <a:cubicBezTo>
                    <a:pt x="0" y="9"/>
                    <a:pt x="0" y="9"/>
                    <a:pt x="0" y="9"/>
                  </a:cubicBezTo>
                  <a:cubicBezTo>
                    <a:pt x="0" y="4"/>
                    <a:pt x="4" y="0"/>
                    <a:pt x="9" y="0"/>
                  </a:cubicBezTo>
                  <a:cubicBezTo>
                    <a:pt x="120" y="0"/>
                    <a:pt x="120" y="0"/>
                    <a:pt x="120" y="0"/>
                  </a:cubicBezTo>
                  <a:cubicBezTo>
                    <a:pt x="124" y="0"/>
                    <a:pt x="128" y="4"/>
                    <a:pt x="128" y="9"/>
                  </a:cubicBezTo>
                  <a:lnTo>
                    <a:pt x="128" y="80"/>
                  </a:lnTo>
                  <a:close/>
                </a:path>
              </a:pathLst>
            </a:custGeom>
            <a:solidFill>
              <a:srgbClr val="1F3D6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742" name="Freeform 1532"/>
            <p:cNvSpPr>
              <a:spLocks/>
            </p:cNvSpPr>
            <p:nvPr/>
          </p:nvSpPr>
          <p:spPr bwMode="auto">
            <a:xfrm>
              <a:off x="618468" y="2934123"/>
              <a:ext cx="245564" cy="166602"/>
            </a:xfrm>
            <a:custGeom>
              <a:avLst/>
              <a:gdLst>
                <a:gd name="T0" fmla="*/ 2147483646 w 120"/>
                <a:gd name="T1" fmla="*/ 2147483646 h 81"/>
                <a:gd name="T2" fmla="*/ 2147483646 w 120"/>
                <a:gd name="T3" fmla="*/ 2147483646 h 81"/>
                <a:gd name="T4" fmla="*/ 2147483646 w 120"/>
                <a:gd name="T5" fmla="*/ 2147483646 h 81"/>
                <a:gd name="T6" fmla="*/ 0 w 120"/>
                <a:gd name="T7" fmla="*/ 2147483646 h 81"/>
                <a:gd name="T8" fmla="*/ 0 w 120"/>
                <a:gd name="T9" fmla="*/ 2147483646 h 81"/>
                <a:gd name="T10" fmla="*/ 2147483646 w 120"/>
                <a:gd name="T11" fmla="*/ 0 h 81"/>
                <a:gd name="T12" fmla="*/ 2147483646 w 120"/>
                <a:gd name="T13" fmla="*/ 0 h 81"/>
                <a:gd name="T14" fmla="*/ 2147483646 w 120"/>
                <a:gd name="T15" fmla="*/ 2147483646 h 81"/>
                <a:gd name="T16" fmla="*/ 2147483646 w 120"/>
                <a:gd name="T17" fmla="*/ 2147483646 h 8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20" h="81">
                  <a:moveTo>
                    <a:pt x="120" y="72"/>
                  </a:moveTo>
                  <a:cubicBezTo>
                    <a:pt x="120" y="77"/>
                    <a:pt x="117" y="81"/>
                    <a:pt x="112" y="81"/>
                  </a:cubicBezTo>
                  <a:cubicBezTo>
                    <a:pt x="8" y="81"/>
                    <a:pt x="8" y="81"/>
                    <a:pt x="8" y="81"/>
                  </a:cubicBezTo>
                  <a:cubicBezTo>
                    <a:pt x="4" y="81"/>
                    <a:pt x="0" y="77"/>
                    <a:pt x="0" y="72"/>
                  </a:cubicBezTo>
                  <a:cubicBezTo>
                    <a:pt x="0" y="8"/>
                    <a:pt x="0" y="8"/>
                    <a:pt x="0" y="8"/>
                  </a:cubicBezTo>
                  <a:cubicBezTo>
                    <a:pt x="0" y="3"/>
                    <a:pt x="4" y="0"/>
                    <a:pt x="8" y="0"/>
                  </a:cubicBezTo>
                  <a:cubicBezTo>
                    <a:pt x="112" y="0"/>
                    <a:pt x="112" y="0"/>
                    <a:pt x="112" y="0"/>
                  </a:cubicBezTo>
                  <a:cubicBezTo>
                    <a:pt x="117" y="0"/>
                    <a:pt x="120" y="3"/>
                    <a:pt x="120" y="8"/>
                  </a:cubicBezTo>
                  <a:lnTo>
                    <a:pt x="120" y="7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743" name="Freeform 1533"/>
            <p:cNvSpPr>
              <a:spLocks noEditPoints="1"/>
            </p:cNvSpPr>
            <p:nvPr/>
          </p:nvSpPr>
          <p:spPr bwMode="auto">
            <a:xfrm>
              <a:off x="759906" y="2954949"/>
              <a:ext cx="81565" cy="116274"/>
            </a:xfrm>
            <a:custGeom>
              <a:avLst/>
              <a:gdLst>
                <a:gd name="T0" fmla="*/ 2147483646 w 94"/>
                <a:gd name="T1" fmla="*/ 2147483646 h 134"/>
                <a:gd name="T2" fmla="*/ 2147483646 w 94"/>
                <a:gd name="T3" fmla="*/ 2147483646 h 134"/>
                <a:gd name="T4" fmla="*/ 2147483646 w 94"/>
                <a:gd name="T5" fmla="*/ 2147483646 h 134"/>
                <a:gd name="T6" fmla="*/ 2147483646 w 94"/>
                <a:gd name="T7" fmla="*/ 2147483646 h 134"/>
                <a:gd name="T8" fmla="*/ 2147483646 w 94"/>
                <a:gd name="T9" fmla="*/ 2147483646 h 134"/>
                <a:gd name="T10" fmla="*/ 2147483646 w 94"/>
                <a:gd name="T11" fmla="*/ 2147483646 h 134"/>
                <a:gd name="T12" fmla="*/ 2147483646 w 94"/>
                <a:gd name="T13" fmla="*/ 2147483646 h 134"/>
                <a:gd name="T14" fmla="*/ 2147483646 w 94"/>
                <a:gd name="T15" fmla="*/ 2147483646 h 134"/>
                <a:gd name="T16" fmla="*/ 2147483646 w 94"/>
                <a:gd name="T17" fmla="*/ 2147483646 h 134"/>
                <a:gd name="T18" fmla="*/ 2147483646 w 94"/>
                <a:gd name="T19" fmla="*/ 2147483646 h 134"/>
                <a:gd name="T20" fmla="*/ 2147483646 w 94"/>
                <a:gd name="T21" fmla="*/ 2147483646 h 134"/>
                <a:gd name="T22" fmla="*/ 2147483646 w 94"/>
                <a:gd name="T23" fmla="*/ 2147483646 h 134"/>
                <a:gd name="T24" fmla="*/ 2147483646 w 94"/>
                <a:gd name="T25" fmla="*/ 0 h 134"/>
                <a:gd name="T26" fmla="*/ 2147483646 w 94"/>
                <a:gd name="T27" fmla="*/ 0 h 134"/>
                <a:gd name="T28" fmla="*/ 2147483646 w 94"/>
                <a:gd name="T29" fmla="*/ 2147483646 h 134"/>
                <a:gd name="T30" fmla="*/ 0 w 94"/>
                <a:gd name="T31" fmla="*/ 2147483646 h 134"/>
                <a:gd name="T32" fmla="*/ 2147483646 w 94"/>
                <a:gd name="T33" fmla="*/ 2147483646 h 134"/>
                <a:gd name="T34" fmla="*/ 2147483646 w 94"/>
                <a:gd name="T35" fmla="*/ 2147483646 h 134"/>
                <a:gd name="T36" fmla="*/ 0 w 94"/>
                <a:gd name="T37" fmla="*/ 2147483646 h 134"/>
                <a:gd name="T38" fmla="*/ 0 w 94"/>
                <a:gd name="T39" fmla="*/ 2147483646 h 13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94" h="134">
                  <a:moveTo>
                    <a:pt x="78" y="35"/>
                  </a:moveTo>
                  <a:lnTo>
                    <a:pt x="80" y="132"/>
                  </a:lnTo>
                  <a:lnTo>
                    <a:pt x="94" y="132"/>
                  </a:lnTo>
                  <a:lnTo>
                    <a:pt x="94" y="35"/>
                  </a:lnTo>
                  <a:lnTo>
                    <a:pt x="78" y="35"/>
                  </a:lnTo>
                  <a:close/>
                  <a:moveTo>
                    <a:pt x="52" y="132"/>
                  </a:moveTo>
                  <a:lnTo>
                    <a:pt x="68" y="132"/>
                  </a:lnTo>
                  <a:lnTo>
                    <a:pt x="68" y="54"/>
                  </a:lnTo>
                  <a:lnTo>
                    <a:pt x="52" y="54"/>
                  </a:lnTo>
                  <a:lnTo>
                    <a:pt x="52" y="132"/>
                  </a:lnTo>
                  <a:close/>
                  <a:moveTo>
                    <a:pt x="26" y="134"/>
                  </a:moveTo>
                  <a:lnTo>
                    <a:pt x="42" y="132"/>
                  </a:lnTo>
                  <a:lnTo>
                    <a:pt x="40" y="0"/>
                  </a:lnTo>
                  <a:lnTo>
                    <a:pt x="26" y="0"/>
                  </a:lnTo>
                  <a:lnTo>
                    <a:pt x="26" y="134"/>
                  </a:lnTo>
                  <a:close/>
                  <a:moveTo>
                    <a:pt x="0" y="134"/>
                  </a:moveTo>
                  <a:lnTo>
                    <a:pt x="16" y="134"/>
                  </a:lnTo>
                  <a:lnTo>
                    <a:pt x="14" y="85"/>
                  </a:lnTo>
                  <a:lnTo>
                    <a:pt x="0" y="85"/>
                  </a:lnTo>
                  <a:lnTo>
                    <a:pt x="0" y="134"/>
                  </a:lnTo>
                  <a:close/>
                </a:path>
              </a:pathLst>
            </a:custGeom>
            <a:solidFill>
              <a:srgbClr val="1F3D6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744" name="Oval 1534"/>
            <p:cNvSpPr>
              <a:spLocks noChangeArrowheads="1"/>
            </p:cNvSpPr>
            <p:nvPr/>
          </p:nvSpPr>
          <p:spPr bwMode="auto">
            <a:xfrm>
              <a:off x="675738" y="2981848"/>
              <a:ext cx="12148" cy="13883"/>
            </a:xfrm>
            <a:prstGeom prst="ellipse">
              <a:avLst/>
            </a:prstGeom>
            <a:solidFill>
              <a:srgbClr val="1F3D68"/>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endParaRPr lang="en-US" altLang="en-US" sz="600"/>
            </a:p>
          </p:txBody>
        </p:sp>
        <p:sp>
          <p:nvSpPr>
            <p:cNvPr id="29745" name="Freeform 1535"/>
            <p:cNvSpPr>
              <a:spLocks/>
            </p:cNvSpPr>
            <p:nvPr/>
          </p:nvSpPr>
          <p:spPr bwMode="auto">
            <a:xfrm>
              <a:off x="653177" y="2954949"/>
              <a:ext cx="28635" cy="36444"/>
            </a:xfrm>
            <a:custGeom>
              <a:avLst/>
              <a:gdLst>
                <a:gd name="T0" fmla="*/ 2147483646 w 33"/>
                <a:gd name="T1" fmla="*/ 2147483646 h 42"/>
                <a:gd name="T2" fmla="*/ 0 w 33"/>
                <a:gd name="T3" fmla="*/ 0 h 42"/>
                <a:gd name="T4" fmla="*/ 2147483646 w 33"/>
                <a:gd name="T5" fmla="*/ 2147483646 h 42"/>
                <a:gd name="T6" fmla="*/ 2147483646 w 33"/>
                <a:gd name="T7" fmla="*/ 2147483646 h 42"/>
                <a:gd name="T8" fmla="*/ 2147483646 w 33"/>
                <a:gd name="T9" fmla="*/ 2147483646 h 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3" h="42">
                  <a:moveTo>
                    <a:pt x="33" y="38"/>
                  </a:moveTo>
                  <a:lnTo>
                    <a:pt x="0" y="0"/>
                  </a:lnTo>
                  <a:lnTo>
                    <a:pt x="2" y="5"/>
                  </a:lnTo>
                  <a:lnTo>
                    <a:pt x="33" y="42"/>
                  </a:lnTo>
                  <a:lnTo>
                    <a:pt x="33" y="38"/>
                  </a:lnTo>
                  <a:close/>
                </a:path>
              </a:pathLst>
            </a:custGeom>
            <a:solidFill>
              <a:srgbClr val="1F3D6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746" name="Freeform 1536"/>
            <p:cNvSpPr>
              <a:spLocks/>
            </p:cNvSpPr>
            <p:nvPr/>
          </p:nvSpPr>
          <p:spPr bwMode="auto">
            <a:xfrm>
              <a:off x="648838" y="2952345"/>
              <a:ext cx="67682" cy="67682"/>
            </a:xfrm>
            <a:custGeom>
              <a:avLst/>
              <a:gdLst>
                <a:gd name="T0" fmla="*/ 2147483646 w 33"/>
                <a:gd name="T1" fmla="*/ 2147483646 h 33"/>
                <a:gd name="T2" fmla="*/ 0 w 33"/>
                <a:gd name="T3" fmla="*/ 2147483646 h 33"/>
                <a:gd name="T4" fmla="*/ 2147483646 w 33"/>
                <a:gd name="T5" fmla="*/ 2147483646 h 33"/>
                <a:gd name="T6" fmla="*/ 2147483646 w 33"/>
                <a:gd name="T7" fmla="*/ 2147483646 h 33"/>
                <a:gd name="T8" fmla="*/ 2147483646 w 33"/>
                <a:gd name="T9" fmla="*/ 2147483646 h 33"/>
                <a:gd name="T10" fmla="*/ 2147483646 w 33"/>
                <a:gd name="T11" fmla="*/ 2147483646 h 33"/>
                <a:gd name="T12" fmla="*/ 2147483646 w 33"/>
                <a:gd name="T13" fmla="*/ 2147483646 h 33"/>
                <a:gd name="T14" fmla="*/ 2147483646 w 33"/>
                <a:gd name="T15" fmla="*/ 2147483646 h 33"/>
                <a:gd name="T16" fmla="*/ 2147483646 w 33"/>
                <a:gd name="T17" fmla="*/ 2147483646 h 33"/>
                <a:gd name="T18" fmla="*/ 2147483646 w 33"/>
                <a:gd name="T19" fmla="*/ 2147483646 h 33"/>
                <a:gd name="T20" fmla="*/ 2147483646 w 33"/>
                <a:gd name="T21" fmla="*/ 2147483646 h 3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3" h="33">
                  <a:moveTo>
                    <a:pt x="16" y="1"/>
                  </a:moveTo>
                  <a:cubicBezTo>
                    <a:pt x="7" y="0"/>
                    <a:pt x="0" y="8"/>
                    <a:pt x="0" y="17"/>
                  </a:cubicBezTo>
                  <a:cubicBezTo>
                    <a:pt x="0" y="24"/>
                    <a:pt x="4" y="30"/>
                    <a:pt x="10" y="33"/>
                  </a:cubicBezTo>
                  <a:cubicBezTo>
                    <a:pt x="11" y="28"/>
                    <a:pt x="11" y="28"/>
                    <a:pt x="11" y="28"/>
                  </a:cubicBezTo>
                  <a:cubicBezTo>
                    <a:pt x="7" y="26"/>
                    <a:pt x="5" y="22"/>
                    <a:pt x="5" y="17"/>
                  </a:cubicBezTo>
                  <a:cubicBezTo>
                    <a:pt x="5" y="10"/>
                    <a:pt x="10" y="4"/>
                    <a:pt x="16" y="4"/>
                  </a:cubicBezTo>
                  <a:cubicBezTo>
                    <a:pt x="23" y="5"/>
                    <a:pt x="28" y="10"/>
                    <a:pt x="28" y="17"/>
                  </a:cubicBezTo>
                  <a:cubicBezTo>
                    <a:pt x="28" y="22"/>
                    <a:pt x="26" y="26"/>
                    <a:pt x="22" y="29"/>
                  </a:cubicBezTo>
                  <a:cubicBezTo>
                    <a:pt x="23" y="33"/>
                    <a:pt x="23" y="33"/>
                    <a:pt x="23" y="33"/>
                  </a:cubicBezTo>
                  <a:cubicBezTo>
                    <a:pt x="29" y="30"/>
                    <a:pt x="33" y="24"/>
                    <a:pt x="33" y="17"/>
                  </a:cubicBezTo>
                  <a:cubicBezTo>
                    <a:pt x="33" y="8"/>
                    <a:pt x="26" y="1"/>
                    <a:pt x="16" y="1"/>
                  </a:cubicBezTo>
                </a:path>
              </a:pathLst>
            </a:custGeom>
            <a:solidFill>
              <a:srgbClr val="1F3D6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9747" name="Rectangle 1537"/>
            <p:cNvSpPr>
              <a:spLocks noChangeArrowheads="1"/>
            </p:cNvSpPr>
            <p:nvPr/>
          </p:nvSpPr>
          <p:spPr bwMode="auto">
            <a:xfrm>
              <a:off x="647103" y="3040853"/>
              <a:ext cx="6074" cy="6074"/>
            </a:xfrm>
            <a:prstGeom prst="rect">
              <a:avLst/>
            </a:prstGeom>
            <a:solidFill>
              <a:srgbClr val="1F3D6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endParaRPr lang="en-US" altLang="en-US" sz="600"/>
            </a:p>
          </p:txBody>
        </p:sp>
        <p:sp>
          <p:nvSpPr>
            <p:cNvPr id="29748" name="Rectangle 1538"/>
            <p:cNvSpPr>
              <a:spLocks noChangeArrowheads="1"/>
            </p:cNvSpPr>
            <p:nvPr/>
          </p:nvSpPr>
          <p:spPr bwMode="auto">
            <a:xfrm>
              <a:off x="657516" y="3040853"/>
              <a:ext cx="61608" cy="6074"/>
            </a:xfrm>
            <a:prstGeom prst="rect">
              <a:avLst/>
            </a:prstGeom>
            <a:solidFill>
              <a:srgbClr val="1F3D6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endParaRPr lang="en-US" altLang="en-US" sz="600"/>
            </a:p>
          </p:txBody>
        </p:sp>
        <p:sp>
          <p:nvSpPr>
            <p:cNvPr id="29749" name="Rectangle 1539"/>
            <p:cNvSpPr>
              <a:spLocks noChangeArrowheads="1"/>
            </p:cNvSpPr>
            <p:nvPr/>
          </p:nvSpPr>
          <p:spPr bwMode="auto">
            <a:xfrm>
              <a:off x="647103" y="3055604"/>
              <a:ext cx="6074" cy="6074"/>
            </a:xfrm>
            <a:prstGeom prst="rect">
              <a:avLst/>
            </a:prstGeom>
            <a:solidFill>
              <a:srgbClr val="1F3D6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endParaRPr lang="en-US" altLang="en-US" sz="600"/>
            </a:p>
          </p:txBody>
        </p:sp>
        <p:sp>
          <p:nvSpPr>
            <p:cNvPr id="29750" name="Rectangle 1540"/>
            <p:cNvSpPr>
              <a:spLocks noChangeArrowheads="1"/>
            </p:cNvSpPr>
            <p:nvPr/>
          </p:nvSpPr>
          <p:spPr bwMode="auto">
            <a:xfrm>
              <a:off x="657516" y="3055604"/>
              <a:ext cx="61608" cy="6074"/>
            </a:xfrm>
            <a:prstGeom prst="rect">
              <a:avLst/>
            </a:prstGeom>
            <a:solidFill>
              <a:srgbClr val="1F3D6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endParaRPr lang="en-US" altLang="en-US" sz="600"/>
            </a:p>
          </p:txBody>
        </p:sp>
        <p:sp>
          <p:nvSpPr>
            <p:cNvPr id="29751" name="Rectangle 1541"/>
            <p:cNvSpPr>
              <a:spLocks noChangeArrowheads="1"/>
            </p:cNvSpPr>
            <p:nvPr/>
          </p:nvSpPr>
          <p:spPr bwMode="auto">
            <a:xfrm>
              <a:off x="647103" y="3071223"/>
              <a:ext cx="6074" cy="6942"/>
            </a:xfrm>
            <a:prstGeom prst="rect">
              <a:avLst/>
            </a:prstGeom>
            <a:solidFill>
              <a:srgbClr val="1F3D6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endParaRPr lang="en-US" altLang="en-US" sz="600"/>
            </a:p>
          </p:txBody>
        </p:sp>
        <p:sp>
          <p:nvSpPr>
            <p:cNvPr id="29752" name="Rectangle 1542"/>
            <p:cNvSpPr>
              <a:spLocks noChangeArrowheads="1"/>
            </p:cNvSpPr>
            <p:nvPr/>
          </p:nvSpPr>
          <p:spPr bwMode="auto">
            <a:xfrm>
              <a:off x="657516" y="3071223"/>
              <a:ext cx="61608" cy="6942"/>
            </a:xfrm>
            <a:prstGeom prst="rect">
              <a:avLst/>
            </a:prstGeom>
            <a:solidFill>
              <a:srgbClr val="1F3D6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nSpc>
                  <a:spcPct val="100000"/>
                </a:lnSpc>
                <a:spcBef>
                  <a:spcPct val="0"/>
                </a:spcBef>
                <a:buFontTx/>
                <a:buNone/>
              </a:pPr>
              <a:endParaRPr lang="en-US" altLang="en-US" sz="600"/>
            </a:p>
          </p:txBody>
        </p:sp>
        <p:sp>
          <p:nvSpPr>
            <p:cNvPr id="29753" name="Freeform 1543"/>
            <p:cNvSpPr>
              <a:spLocks/>
            </p:cNvSpPr>
            <p:nvPr/>
          </p:nvSpPr>
          <p:spPr bwMode="auto">
            <a:xfrm>
              <a:off x="745155" y="2954949"/>
              <a:ext cx="104994" cy="120613"/>
            </a:xfrm>
            <a:custGeom>
              <a:avLst/>
              <a:gdLst>
                <a:gd name="T0" fmla="*/ 2147483646 w 121"/>
                <a:gd name="T1" fmla="*/ 2147483646 h 139"/>
                <a:gd name="T2" fmla="*/ 2147483646 w 121"/>
                <a:gd name="T3" fmla="*/ 2147483646 h 139"/>
                <a:gd name="T4" fmla="*/ 2147483646 w 121"/>
                <a:gd name="T5" fmla="*/ 2147483646 h 139"/>
                <a:gd name="T6" fmla="*/ 2147483646 w 121"/>
                <a:gd name="T7" fmla="*/ 0 h 139"/>
                <a:gd name="T8" fmla="*/ 0 w 121"/>
                <a:gd name="T9" fmla="*/ 0 h 139"/>
                <a:gd name="T10" fmla="*/ 0 w 121"/>
                <a:gd name="T11" fmla="*/ 2147483646 h 139"/>
                <a:gd name="T12" fmla="*/ 2147483646 w 121"/>
                <a:gd name="T13" fmla="*/ 2147483646 h 13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21" h="139">
                  <a:moveTo>
                    <a:pt x="121" y="139"/>
                  </a:moveTo>
                  <a:lnTo>
                    <a:pt x="121" y="137"/>
                  </a:lnTo>
                  <a:lnTo>
                    <a:pt x="3" y="137"/>
                  </a:lnTo>
                  <a:lnTo>
                    <a:pt x="3" y="0"/>
                  </a:lnTo>
                  <a:lnTo>
                    <a:pt x="0" y="0"/>
                  </a:lnTo>
                  <a:lnTo>
                    <a:pt x="0" y="139"/>
                  </a:lnTo>
                  <a:lnTo>
                    <a:pt x="121" y="139"/>
                  </a:lnTo>
                  <a:close/>
                </a:path>
              </a:pathLst>
            </a:custGeom>
            <a:solidFill>
              <a:srgbClr val="1F3D6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7" name="Date Placeholder 6">
            <a:extLst>
              <a:ext uri="{FF2B5EF4-FFF2-40B4-BE49-F238E27FC236}">
                <a16:creationId xmlns:a16="http://schemas.microsoft.com/office/drawing/2014/main" id="{A885D959-2EE8-49B2-9B53-2EEEB3AF5AD7}"/>
              </a:ext>
            </a:extLst>
          </p:cNvPr>
          <p:cNvSpPr>
            <a:spLocks noGrp="1"/>
          </p:cNvSpPr>
          <p:nvPr>
            <p:ph type="dt" sz="half" idx="12"/>
          </p:nvPr>
        </p:nvSpPr>
        <p:spPr/>
        <p:txBody>
          <a:bodyPr/>
          <a:lstStyle/>
          <a:p>
            <a:pPr>
              <a:spcBef>
                <a:spcPct val="0"/>
              </a:spcBef>
              <a:buFontTx/>
              <a:buNone/>
            </a:pPr>
            <a:fld id="{81CD5908-2DC5-48F2-9EEA-64684D8D4DC6}" type="datetime4">
              <a:rPr lang="en-AU" smtClean="0"/>
              <a:t>26 January 2018</a:t>
            </a:fld>
            <a:endParaRPr lang="en-AU"/>
          </a:p>
        </p:txBody>
      </p:sp>
      <p:sp>
        <p:nvSpPr>
          <p:cNvPr id="8" name="Footer Placeholder 7">
            <a:extLst>
              <a:ext uri="{FF2B5EF4-FFF2-40B4-BE49-F238E27FC236}">
                <a16:creationId xmlns:a16="http://schemas.microsoft.com/office/drawing/2014/main" id="{A765A82D-E549-43AD-86D7-67DEB4FD693E}"/>
              </a:ext>
            </a:extLst>
          </p:cNvPr>
          <p:cNvSpPr>
            <a:spLocks noGrp="1"/>
          </p:cNvSpPr>
          <p:nvPr>
            <p:ph type="ftr" sz="quarter" idx="10"/>
          </p:nvPr>
        </p:nvSpPr>
        <p:spPr/>
        <p:txBody>
          <a:bodyPr/>
          <a:lstStyle/>
          <a:p>
            <a:r>
              <a:rPr lang="en-US"/>
              <a:t>IBM Services Platform with Watson   |   IBM Confidential </a:t>
            </a:r>
            <a:endParaRPr lang="en-AU"/>
          </a:p>
        </p:txBody>
      </p:sp>
    </p:spTree>
    <p:extLst>
      <p:ext uri="{BB962C8B-B14F-4D97-AF65-F5344CB8AC3E}">
        <p14:creationId xmlns:p14="http://schemas.microsoft.com/office/powerpoint/2010/main" val="3178308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7CA09-A07F-4B3F-9B30-BDBD047B7021}"/>
              </a:ext>
            </a:extLst>
          </p:cNvPr>
          <p:cNvSpPr>
            <a:spLocks noGrp="1"/>
          </p:cNvSpPr>
          <p:nvPr>
            <p:ph type="title"/>
          </p:nvPr>
        </p:nvSpPr>
        <p:spPr/>
        <p:txBody>
          <a:bodyPr/>
          <a:lstStyle/>
          <a:p>
            <a:r>
              <a:rPr lang="en-AU" dirty="0"/>
              <a:t>Common Usage Scenarios, Selection Criteria and Positioning</a:t>
            </a:r>
          </a:p>
        </p:txBody>
      </p:sp>
      <p:sp>
        <p:nvSpPr>
          <p:cNvPr id="6" name="Content Placeholder 5">
            <a:extLst>
              <a:ext uri="{FF2B5EF4-FFF2-40B4-BE49-F238E27FC236}">
                <a16:creationId xmlns:a16="http://schemas.microsoft.com/office/drawing/2014/main" id="{09C368DD-F194-43FF-8ABA-CDF36853E789}"/>
              </a:ext>
            </a:extLst>
          </p:cNvPr>
          <p:cNvSpPr>
            <a:spLocks noGrp="1"/>
          </p:cNvSpPr>
          <p:nvPr>
            <p:ph idx="1"/>
          </p:nvPr>
        </p:nvSpPr>
        <p:spPr/>
        <p:txBody>
          <a:bodyPr/>
          <a:lstStyle/>
          <a:p>
            <a:r>
              <a:rPr lang="en-AU" dirty="0"/>
              <a:t>IMI Deals :</a:t>
            </a:r>
          </a:p>
          <a:p>
            <a:pPr lvl="1"/>
            <a:r>
              <a:rPr lang="en-AU" dirty="0"/>
              <a:t>For any deal including IMI, Dynamic Automation is already part of the solution</a:t>
            </a:r>
          </a:p>
          <a:p>
            <a:r>
              <a:rPr lang="en-AU" dirty="0"/>
              <a:t>Traditional SO FWB based Deals:</a:t>
            </a:r>
          </a:p>
          <a:p>
            <a:pPr lvl="1"/>
            <a:r>
              <a:rPr lang="en-AU" dirty="0"/>
              <a:t>Include Dynamic Automation in your solution</a:t>
            </a:r>
          </a:p>
          <a:p>
            <a:pPr lvl="1"/>
            <a:r>
              <a:rPr lang="en-AU" dirty="0"/>
              <a:t>Use Standard Dynamic Automation costing &amp; savings ratios built in SDM</a:t>
            </a:r>
          </a:p>
          <a:p>
            <a:r>
              <a:rPr lang="en-AU" dirty="0"/>
              <a:t>IMC Deals ( India Domestic Shared Delivery ) :</a:t>
            </a:r>
          </a:p>
          <a:p>
            <a:pPr lvl="1"/>
            <a:r>
              <a:rPr lang="en-AU" dirty="0"/>
              <a:t>Reach out to the SMEs in the contacts list</a:t>
            </a:r>
          </a:p>
          <a:p>
            <a:r>
              <a:rPr lang="en-AU" dirty="0"/>
              <a:t>Labour dedicated on premise :</a:t>
            </a:r>
          </a:p>
          <a:p>
            <a:pPr lvl="1"/>
            <a:r>
              <a:rPr lang="en-AU" dirty="0"/>
              <a:t>Establish connectivity to the shared Dynamic Automation instance</a:t>
            </a:r>
          </a:p>
          <a:p>
            <a:pPr lvl="1"/>
            <a:r>
              <a:rPr lang="en-AU" dirty="0"/>
              <a:t>Add costs as per guidance</a:t>
            </a:r>
          </a:p>
          <a:p>
            <a:pPr lvl="1"/>
            <a:r>
              <a:rPr lang="en-AU" dirty="0"/>
              <a:t>Negotiate savings with Delivery</a:t>
            </a:r>
          </a:p>
          <a:p>
            <a:r>
              <a:rPr lang="en-AU" dirty="0"/>
              <a:t>Island Accounts ( Do not allow connectivity to shared instance of Dynamic Automation )</a:t>
            </a:r>
          </a:p>
          <a:p>
            <a:pPr lvl="1"/>
            <a:r>
              <a:rPr lang="en-AU" dirty="0"/>
              <a:t>Evaluate the business case for a dedicated instance of Dynamic Automation</a:t>
            </a:r>
          </a:p>
          <a:p>
            <a:endParaRPr lang="en-AU" dirty="0"/>
          </a:p>
        </p:txBody>
      </p:sp>
      <p:sp>
        <p:nvSpPr>
          <p:cNvPr id="3" name="Footer Placeholder 2">
            <a:extLst>
              <a:ext uri="{FF2B5EF4-FFF2-40B4-BE49-F238E27FC236}">
                <a16:creationId xmlns:a16="http://schemas.microsoft.com/office/drawing/2014/main" id="{467E88A8-F277-4EAF-9841-2D326E125437}"/>
              </a:ext>
            </a:extLst>
          </p:cNvPr>
          <p:cNvSpPr>
            <a:spLocks noGrp="1"/>
          </p:cNvSpPr>
          <p:nvPr>
            <p:ph type="ftr" sz="quarter" idx="10"/>
          </p:nvPr>
        </p:nvSpPr>
        <p:spPr/>
        <p:txBody>
          <a:bodyPr/>
          <a:lstStyle/>
          <a:p>
            <a:r>
              <a:rPr lang="en-US"/>
              <a:t>IBM Services Platform with Watson   |   IBM Confidential </a:t>
            </a:r>
            <a:endParaRPr lang="en-AU"/>
          </a:p>
        </p:txBody>
      </p:sp>
      <p:sp>
        <p:nvSpPr>
          <p:cNvPr id="4" name="Slide Number Placeholder 3">
            <a:extLst>
              <a:ext uri="{FF2B5EF4-FFF2-40B4-BE49-F238E27FC236}">
                <a16:creationId xmlns:a16="http://schemas.microsoft.com/office/drawing/2014/main" id="{F0B9397F-83FB-4F98-9E42-BB37A57F9E9D}"/>
              </a:ext>
            </a:extLst>
          </p:cNvPr>
          <p:cNvSpPr>
            <a:spLocks noGrp="1"/>
          </p:cNvSpPr>
          <p:nvPr>
            <p:ph type="sldNum" sz="quarter" idx="11"/>
          </p:nvPr>
        </p:nvSpPr>
        <p:spPr/>
        <p:txBody>
          <a:bodyPr/>
          <a:lstStyle/>
          <a:p>
            <a:fld id="{F0FFBA74-A297-476A-9576-5FA25982D35F}" type="slidenum">
              <a:rPr lang="en-AU" smtClean="0"/>
              <a:pPr/>
              <a:t>9</a:t>
            </a:fld>
            <a:endParaRPr lang="en-AU"/>
          </a:p>
        </p:txBody>
      </p:sp>
      <p:sp>
        <p:nvSpPr>
          <p:cNvPr id="5" name="Date Placeholder 4">
            <a:extLst>
              <a:ext uri="{FF2B5EF4-FFF2-40B4-BE49-F238E27FC236}">
                <a16:creationId xmlns:a16="http://schemas.microsoft.com/office/drawing/2014/main" id="{79C5F6A9-6B0A-4DA4-92B8-3A68A767F520}"/>
              </a:ext>
            </a:extLst>
          </p:cNvPr>
          <p:cNvSpPr>
            <a:spLocks noGrp="1"/>
          </p:cNvSpPr>
          <p:nvPr>
            <p:ph type="dt" sz="half" idx="12"/>
          </p:nvPr>
        </p:nvSpPr>
        <p:spPr/>
        <p:txBody>
          <a:bodyPr/>
          <a:lstStyle/>
          <a:p>
            <a:pPr>
              <a:spcBef>
                <a:spcPct val="0"/>
              </a:spcBef>
              <a:buFontTx/>
              <a:buNone/>
            </a:pPr>
            <a:fld id="{5EDFB526-AC20-4CF8-82F0-98F3495013E6}" type="datetime4">
              <a:rPr lang="en-AU" smtClean="0"/>
              <a:t>26 January 2018</a:t>
            </a:fld>
            <a:endParaRPr lang="en-AU"/>
          </a:p>
        </p:txBody>
      </p:sp>
    </p:spTree>
    <p:extLst>
      <p:ext uri="{BB962C8B-B14F-4D97-AF65-F5344CB8AC3E}">
        <p14:creationId xmlns:p14="http://schemas.microsoft.com/office/powerpoint/2010/main" val="28194471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XMOLjYMBvkCDW96ju4onOQ"/>
</p:tagLst>
</file>

<file path=ppt/theme/theme1.xml><?xml version="1.0" encoding="utf-8"?>
<a:theme xmlns:a="http://schemas.openxmlformats.org/drawingml/2006/main" name="IBM Standard Theme">
  <a:themeElements>
    <a:clrScheme name="GTS Colour Palette Full">
      <a:dk1>
        <a:srgbClr val="000000"/>
      </a:dk1>
      <a:lt1>
        <a:sysClr val="window" lastClr="FFFFFF"/>
      </a:lt1>
      <a:dk2>
        <a:srgbClr val="00649D"/>
      </a:dk2>
      <a:lt2>
        <a:srgbClr val="727272"/>
      </a:lt2>
      <a:accent1>
        <a:srgbClr val="00B0D8"/>
      </a:accent1>
      <a:accent2>
        <a:srgbClr val="00A6A0"/>
      </a:accent2>
      <a:accent3>
        <a:srgbClr val="17AF4B"/>
      </a:accent3>
      <a:accent4>
        <a:srgbClr val="F04E37"/>
      </a:accent4>
      <a:accent5>
        <a:srgbClr val="FFCF01"/>
      </a:accent5>
      <a:accent6>
        <a:srgbClr val="FF0000"/>
      </a:accent6>
      <a:hlink>
        <a:srgbClr val="008ABF"/>
      </a:hlink>
      <a:folHlink>
        <a:srgbClr val="7F1C7D"/>
      </a:folHlink>
    </a:clrScheme>
    <a:fontScheme name="Custom 1">
      <a:majorFont>
        <a:latin typeface="IBM Plex Sans"/>
        <a:ea typeface=""/>
        <a:cs typeface="Arial"/>
      </a:majorFont>
      <a:minorFont>
        <a:latin typeface="IBM Plex Sans"/>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45720" rIns="0" bIns="45720" numCol="1" anchor="t" anchorCtr="0" compatLnSpc="1">
        <a:prstTxWarp prst="textNoShape">
          <a:avLst/>
        </a:prstTxWarp>
      </a:bodyPr>
      <a:lstStyle>
        <a:defPPr marL="0" marR="0" indent="0" algn="l"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kumimoji="0" lang="en-AU" sz="1400" b="1" i="0" u="none" strike="noStrike" cap="none" normalizeH="0" baseline="0" smtClean="0">
            <a:ln>
              <a:noFill/>
            </a:ln>
            <a:solidFill>
              <a:schemeClr val="tx1"/>
            </a:solidFill>
            <a:effectLst/>
            <a:latin typeface="Arial" panose="020B0604020202020204" pitchFamily="34" charset="0"/>
            <a:cs typeface="Arial" panose="020B0604020202020204" pitchFamily="34"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0" tIns="45720" rIns="0" bIns="45720" numCol="1" anchor="t" anchorCtr="0" compatLnSpc="1">
        <a:prstTxWarp prst="textNoShape">
          <a:avLst/>
        </a:prstTxWarp>
      </a:bodyPr>
      <a:lstStyle>
        <a:defPPr marL="0" marR="0" indent="0" algn="l" defTabSz="914400" rtl="0" eaLnBrk="1" fontAlgn="base" latinLnBrk="0" hangingPunct="1">
          <a:lnSpc>
            <a:spcPct val="100000"/>
          </a:lnSpc>
          <a:spcBef>
            <a:spcPct val="40000"/>
          </a:spcBef>
          <a:spcAft>
            <a:spcPct val="0"/>
          </a:spcAft>
          <a:buClrTx/>
          <a:buSzTx/>
          <a:buFont typeface="Wingdings" panose="05000000000000000000" pitchFamily="2" charset="2"/>
          <a:buChar char="§"/>
          <a:tabLst/>
          <a:defRPr kumimoji="0" lang="en-AU" sz="1400" b="1" i="0" u="none" strike="noStrike" cap="none" normalizeH="0" baseline="0" smtClean="0">
            <a:ln>
              <a:noFill/>
            </a:ln>
            <a:solidFill>
              <a:schemeClr val="tx1"/>
            </a:solidFill>
            <a:effectLst/>
            <a:latin typeface="Arial" panose="020B0604020202020204" pitchFamily="34" charset="0"/>
            <a:cs typeface="Arial" panose="020B0604020202020204" pitchFamily="34" charset="0"/>
          </a:defRPr>
        </a:defPPr>
      </a:lstStyle>
    </a:lnDef>
  </a:objectDefaults>
  <a:extraClrSchemeLst>
    <a:extraClrScheme>
      <a:clrScheme name="IBM SmartCloud Template 1">
        <a:dk1>
          <a:srgbClr val="000000"/>
        </a:dk1>
        <a:lt1>
          <a:srgbClr val="FFFFFF"/>
        </a:lt1>
        <a:dk2>
          <a:srgbClr val="061DC8"/>
        </a:dk2>
        <a:lt2>
          <a:srgbClr val="727272"/>
        </a:lt2>
        <a:accent1>
          <a:srgbClr val="7889FB"/>
        </a:accent1>
        <a:accent2>
          <a:srgbClr val="C7CDFD"/>
        </a:accent2>
        <a:accent3>
          <a:srgbClr val="FFFFFF"/>
        </a:accent3>
        <a:accent4>
          <a:srgbClr val="000000"/>
        </a:accent4>
        <a:accent5>
          <a:srgbClr val="BEC4FD"/>
        </a:accent5>
        <a:accent6>
          <a:srgbClr val="B4BAE5"/>
        </a:accent6>
        <a:hlink>
          <a:srgbClr val="669900"/>
        </a:hlink>
        <a:folHlink>
          <a:srgbClr val="8CC800"/>
        </a:folHlink>
      </a:clrScheme>
      <a:clrMap bg1="lt1" tx1="dk1" bg2="lt2" tx2="dk2" accent1="accent1" accent2="accent2" accent3="accent3" accent4="accent4" accent5="accent5" accent6="accent6" hlink="hlink" folHlink="folHlink"/>
    </a:extraClrScheme>
    <a:extraClrScheme>
      <a:clrScheme name="IBM SmartCloud Template 2">
        <a:dk1>
          <a:srgbClr val="000000"/>
        </a:dk1>
        <a:lt1>
          <a:srgbClr val="FFFFFF"/>
        </a:lt1>
        <a:dk2>
          <a:srgbClr val="061DC8"/>
        </a:dk2>
        <a:lt2>
          <a:srgbClr val="727272"/>
        </a:lt2>
        <a:accent1>
          <a:srgbClr val="7889FB"/>
        </a:accent1>
        <a:accent2>
          <a:srgbClr val="C7CDFD"/>
        </a:accent2>
        <a:accent3>
          <a:srgbClr val="FFFFFF"/>
        </a:accent3>
        <a:accent4>
          <a:srgbClr val="000000"/>
        </a:accent4>
        <a:accent5>
          <a:srgbClr val="BEC4FD"/>
        </a:accent5>
        <a:accent6>
          <a:srgbClr val="B4BAE5"/>
        </a:accent6>
        <a:hlink>
          <a:srgbClr val="669900"/>
        </a:hlink>
        <a:folHlink>
          <a:srgbClr val="FF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GTS Standard 16x9 Template 2017.potx" id="{0BA9831B-73C7-4DCD-8564-A8B80190FB24}" vid="{EB9E2034-695F-4F37-B91E-D58B566A7C89}"/>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GTS 2017 Standard 16x9 Template</Template>
  <TotalTime>1619</TotalTime>
  <Words>3216</Words>
  <Application>Microsoft Office PowerPoint</Application>
  <PresentationFormat>Widescreen</PresentationFormat>
  <Paragraphs>543</Paragraphs>
  <Slides>26</Slides>
  <Notes>14</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26</vt:i4>
      </vt:variant>
    </vt:vector>
  </HeadingPairs>
  <TitlesOfParts>
    <vt:vector size="41" baseType="lpstr">
      <vt:lpstr>Wingdings</vt:lpstr>
      <vt:lpstr>Times New Roman</vt:lpstr>
      <vt:lpstr>Arial Rounded MT Bold</vt:lpstr>
      <vt:lpstr>Arial</vt:lpstr>
      <vt:lpstr>Arial Black</vt:lpstr>
      <vt:lpstr>MS PGothic</vt:lpstr>
      <vt:lpstr>.AppleSystemUIFont</vt:lpstr>
      <vt:lpstr>Helvetica Neue</vt:lpstr>
      <vt:lpstr>Calibri Light</vt:lpstr>
      <vt:lpstr>HelveticaNeueLT Std Lt</vt:lpstr>
      <vt:lpstr>Calibri</vt:lpstr>
      <vt:lpstr>SimSun</vt:lpstr>
      <vt:lpstr>MS PGothic</vt:lpstr>
      <vt:lpstr>IBM Plex Sans</vt:lpstr>
      <vt:lpstr>IBM Standard Theme</vt:lpstr>
      <vt:lpstr>IBM Services Platform with Watson Dynamic Automation</vt:lpstr>
      <vt:lpstr>Contents</vt:lpstr>
      <vt:lpstr>Capability Overview</vt:lpstr>
      <vt:lpstr>Process change: Autonomics as a new step in the IT Operations support flows</vt:lpstr>
      <vt:lpstr>Driving IT infrastructure availability by autonomous event resolution and request fulfillment</vt:lpstr>
      <vt:lpstr>Automation is re-ordering the way we do work in the delivery of services</vt:lpstr>
      <vt:lpstr>Automation impacts are realized soon after a deployment – One client example</vt:lpstr>
      <vt:lpstr>Value Proposition – Benefits of Dynamic Automation </vt:lpstr>
      <vt:lpstr>Common Usage Scenarios, Selection Criteria and Positioning</vt:lpstr>
      <vt:lpstr>Delivery Model and Options</vt:lpstr>
      <vt:lpstr>Dynamic Automation  Analytics</vt:lpstr>
      <vt:lpstr>Dynamic Automation integrates into existing ITSM tools to automate use cases on platforms, database, middleware apps, network, and storage</vt:lpstr>
      <vt:lpstr>Typical Infrastructure Overview (Simplified)</vt:lpstr>
      <vt:lpstr>Application Level View – End to End Flow</vt:lpstr>
      <vt:lpstr>FwB v74 Status</vt:lpstr>
      <vt:lpstr>Continuous Improvement Approach: Snapshot Client X</vt:lpstr>
      <vt:lpstr>Stage 1: Best of Breed Dynamic Automation</vt:lpstr>
      <vt:lpstr>Solution Guidance</vt:lpstr>
      <vt:lpstr>Scoping and Estimating </vt:lpstr>
      <vt:lpstr>Implementation Guidance</vt:lpstr>
      <vt:lpstr>PowerPoint Presentation</vt:lpstr>
      <vt:lpstr>Global Deployment Successes</vt:lpstr>
      <vt:lpstr>Additional Resources – Supporting Materials</vt:lpstr>
      <vt:lpstr>Dynamic Automation – Support Organization (As of 15 January 2018)</vt:lpstr>
      <vt:lpstr>Dynamic Automation expansion roadmap</vt:lpstr>
      <vt:lpstr>PowerPoint Presentation</vt:lpstr>
    </vt:vector>
  </TitlesOfParts>
  <Company>IBM Australia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Services Platform with Watson Training Module Template</dc:title>
  <dc:subject/>
  <dc:creator>Michael Shallcross</dc:creator>
  <cp:lastModifiedBy>Michael Shallcross</cp:lastModifiedBy>
  <cp:revision>58</cp:revision>
  <dcterms:created xsi:type="dcterms:W3CDTF">2017-11-21T05:16:38Z</dcterms:created>
  <dcterms:modified xsi:type="dcterms:W3CDTF">2018-01-26T06:32:47Z</dcterms:modified>
</cp:coreProperties>
</file>

<file path=docProps/thumbnail.jpeg>
</file>